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822" r:id="rId2"/>
    <p:sldMasterId id="2147484057" r:id="rId3"/>
    <p:sldMasterId id="2147484125" r:id="rId4"/>
    <p:sldMasterId id="2147484145" r:id="rId5"/>
    <p:sldMasterId id="2147484165" r:id="rId6"/>
    <p:sldMasterId id="2147484185" r:id="rId7"/>
    <p:sldMasterId id="2147484205" r:id="rId8"/>
    <p:sldMasterId id="2147484225" r:id="rId9"/>
  </p:sldMasterIdLst>
  <p:notesMasterIdLst>
    <p:notesMasterId r:id="rId79"/>
  </p:notesMasterIdLst>
  <p:handoutMasterIdLst>
    <p:handoutMasterId r:id="rId80"/>
  </p:handoutMasterIdLst>
  <p:sldIdLst>
    <p:sldId id="281" r:id="rId10"/>
    <p:sldId id="397" r:id="rId11"/>
    <p:sldId id="398" r:id="rId12"/>
    <p:sldId id="467" r:id="rId13"/>
    <p:sldId id="741" r:id="rId14"/>
    <p:sldId id="892" r:id="rId15"/>
    <p:sldId id="840" r:id="rId16"/>
    <p:sldId id="896" r:id="rId17"/>
    <p:sldId id="829" r:id="rId18"/>
    <p:sldId id="573" r:id="rId19"/>
    <p:sldId id="894" r:id="rId20"/>
    <p:sldId id="830" r:id="rId21"/>
    <p:sldId id="831" r:id="rId22"/>
    <p:sldId id="832" r:id="rId23"/>
    <p:sldId id="895" r:id="rId24"/>
    <p:sldId id="834" r:id="rId25"/>
    <p:sldId id="835" r:id="rId26"/>
    <p:sldId id="836" r:id="rId27"/>
    <p:sldId id="837" r:id="rId28"/>
    <p:sldId id="838" r:id="rId29"/>
    <p:sldId id="843" r:id="rId30"/>
    <p:sldId id="844" r:id="rId31"/>
    <p:sldId id="845" r:id="rId32"/>
    <p:sldId id="846" r:id="rId33"/>
    <p:sldId id="847" r:id="rId34"/>
    <p:sldId id="848" r:id="rId35"/>
    <p:sldId id="849" r:id="rId36"/>
    <p:sldId id="850" r:id="rId37"/>
    <p:sldId id="851" r:id="rId38"/>
    <p:sldId id="852" r:id="rId39"/>
    <p:sldId id="853" r:id="rId40"/>
    <p:sldId id="854" r:id="rId41"/>
    <p:sldId id="855" r:id="rId42"/>
    <p:sldId id="856" r:id="rId43"/>
    <p:sldId id="857" r:id="rId44"/>
    <p:sldId id="858" r:id="rId45"/>
    <p:sldId id="859" r:id="rId46"/>
    <p:sldId id="860" r:id="rId47"/>
    <p:sldId id="861" r:id="rId48"/>
    <p:sldId id="862" r:id="rId49"/>
    <p:sldId id="863" r:id="rId50"/>
    <p:sldId id="864" r:id="rId51"/>
    <p:sldId id="865" r:id="rId52"/>
    <p:sldId id="866" r:id="rId53"/>
    <p:sldId id="867" r:id="rId54"/>
    <p:sldId id="868" r:id="rId55"/>
    <p:sldId id="869" r:id="rId56"/>
    <p:sldId id="870" r:id="rId57"/>
    <p:sldId id="871" r:id="rId58"/>
    <p:sldId id="872" r:id="rId59"/>
    <p:sldId id="873" r:id="rId60"/>
    <p:sldId id="874" r:id="rId61"/>
    <p:sldId id="875" r:id="rId62"/>
    <p:sldId id="876" r:id="rId63"/>
    <p:sldId id="877" r:id="rId64"/>
    <p:sldId id="878" r:id="rId65"/>
    <p:sldId id="879" r:id="rId66"/>
    <p:sldId id="880" r:id="rId67"/>
    <p:sldId id="881" r:id="rId68"/>
    <p:sldId id="882" r:id="rId69"/>
    <p:sldId id="883" r:id="rId70"/>
    <p:sldId id="884" r:id="rId71"/>
    <p:sldId id="885" r:id="rId72"/>
    <p:sldId id="886" r:id="rId73"/>
    <p:sldId id="887" r:id="rId74"/>
    <p:sldId id="888" r:id="rId75"/>
    <p:sldId id="889" r:id="rId76"/>
    <p:sldId id="890" r:id="rId77"/>
    <p:sldId id="891" r:id="rId78"/>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McCracken" initials="SM"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86018"/>
    <a:srgbClr val="4D4542"/>
    <a:srgbClr val="66D0D5"/>
    <a:srgbClr val="FF3300"/>
    <a:srgbClr val="5F5F5F"/>
    <a:srgbClr val="EAEA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F69F277-9F9D-4B10-A063-33BF609AB186}">
  <a:tblStyle styleId="{CF69F277-9F9D-4B10-A063-33BF609AB186}" styleName="MLC - Rubine Red">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1D3DA"/>
          </a:solidFill>
        </a:fill>
      </a:tcStyle>
    </a:band1H>
    <a:band2H>
      <a:tcStyle>
        <a:tcBdr/>
        <a:fill>
          <a:solidFill>
            <a:srgbClr val="F0E9EC"/>
          </a:solidFill>
        </a:fill>
      </a:tcStyle>
    </a:band2H>
    <a:band1V>
      <a:tcStyle>
        <a:tcBdr/>
        <a:fill>
          <a:solidFill>
            <a:srgbClr val="E1D3DA"/>
          </a:solidFill>
        </a:fill>
      </a:tcStyle>
    </a:band1V>
    <a:band2V>
      <a:tcStyle>
        <a:tcBdr/>
        <a:fill>
          <a:solidFill>
            <a:srgbClr val="F0E9EC"/>
          </a:solidFill>
        </a:fill>
      </a:tcStyle>
    </a:band2V>
    <a:lastCol>
      <a:tcTxStyle b="on">
        <a:fontRef idx="minor">
          <a:prstClr val="black"/>
        </a:fontRef>
        <a:schemeClr val="lt1"/>
      </a:tcTxStyle>
      <a:tcStyle>
        <a:tcBdr/>
        <a:fill>
          <a:solidFill>
            <a:srgbClr val="672146"/>
          </a:solidFill>
        </a:fill>
      </a:tcStyle>
    </a:lastCol>
    <a:firstCol>
      <a:tcTxStyle b="on">
        <a:fontRef idx="minor">
          <a:prstClr val="black"/>
        </a:fontRef>
        <a:schemeClr val="lt1"/>
      </a:tcTxStyle>
      <a:tcStyle>
        <a:tcBdr/>
        <a:fill>
          <a:solidFill>
            <a:srgbClr val="672146"/>
          </a:solidFill>
        </a:fill>
      </a:tcStyle>
    </a:firstCol>
    <a:lastRow>
      <a:tcTxStyle b="on">
        <a:fontRef idx="minor">
          <a:prstClr val="black"/>
        </a:fontRef>
        <a:schemeClr val="lt1"/>
      </a:tcTxStyle>
      <a:tcStyle>
        <a:tcBdr>
          <a:top>
            <a:ln w="12700" cmpd="sng">
              <a:solidFill>
                <a:schemeClr val="lt1"/>
              </a:solidFill>
            </a:ln>
          </a:top>
        </a:tcBdr>
        <a:fill>
          <a:solidFill>
            <a:srgbClr val="672146"/>
          </a:solidFill>
        </a:fill>
      </a:tcStyle>
    </a:lastRow>
    <a:firstRow>
      <a:tcTxStyle b="on">
        <a:fontRef idx="minor">
          <a:prstClr val="black"/>
        </a:fontRef>
        <a:schemeClr val="lt1"/>
      </a:tcTxStyle>
      <a:tcStyle>
        <a:tcBdr>
          <a:bottom>
            <a:ln w="38100" cmpd="sng">
              <a:solidFill>
                <a:schemeClr val="lt1"/>
              </a:solidFill>
            </a:ln>
          </a:bottom>
        </a:tcBdr>
        <a:fill>
          <a:solidFill>
            <a:srgbClr val="CE0058"/>
          </a:solidFill>
        </a:fill>
      </a:tcStyle>
    </a:firstRow>
  </a:tblStyle>
  <a:tblStyle styleId="{4B3590A7-B5A5-4866-87B0-48876E181FA9}" styleName="MLC - Orang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6D6D5"/>
          </a:solidFill>
        </a:fill>
      </a:tcStyle>
    </a:band1H>
    <a:band2H>
      <a:tcStyle>
        <a:tcBdr/>
        <a:fill>
          <a:solidFill>
            <a:srgbClr val="F2EAEA"/>
          </a:solidFill>
        </a:fill>
      </a:tcStyle>
    </a:band2H>
    <a:band1V>
      <a:tcStyle>
        <a:tcBdr/>
        <a:fill>
          <a:solidFill>
            <a:srgbClr val="E6D6D5"/>
          </a:solidFill>
        </a:fill>
      </a:tcStyle>
    </a:band1V>
    <a:band2V>
      <a:tcStyle>
        <a:tcBdr/>
        <a:fill>
          <a:solidFill>
            <a:srgbClr val="F2EAEA"/>
          </a:solidFill>
        </a:fill>
      </a:tcStyle>
    </a:band2V>
    <a:lastCol>
      <a:tcTxStyle b="on">
        <a:fontRef idx="minor">
          <a:prstClr val="black"/>
        </a:fontRef>
        <a:schemeClr val="lt1"/>
      </a:tcTxStyle>
      <a:tcStyle>
        <a:tcBdr/>
        <a:fill>
          <a:solidFill>
            <a:srgbClr val="81312F"/>
          </a:solidFill>
        </a:fill>
      </a:tcStyle>
    </a:lastCol>
    <a:firstCol>
      <a:tcTxStyle b="on">
        <a:fontRef idx="minor">
          <a:prstClr val="black"/>
        </a:fontRef>
        <a:schemeClr val="lt1"/>
      </a:tcTxStyle>
      <a:tcStyle>
        <a:tcBdr/>
        <a:fill>
          <a:solidFill>
            <a:srgbClr val="81312F"/>
          </a:solidFill>
        </a:fill>
      </a:tcStyle>
    </a:firstCol>
    <a:lastRow>
      <a:tcTxStyle b="on">
        <a:fontRef idx="minor">
          <a:prstClr val="black"/>
        </a:fontRef>
        <a:schemeClr val="lt1"/>
      </a:tcTxStyle>
      <a:tcStyle>
        <a:tcBdr>
          <a:top>
            <a:ln w="12700" cmpd="sng">
              <a:solidFill>
                <a:schemeClr val="lt1"/>
              </a:solidFill>
            </a:ln>
          </a:top>
        </a:tcBdr>
        <a:fill>
          <a:solidFill>
            <a:srgbClr val="81312F"/>
          </a:solidFill>
        </a:fill>
      </a:tcStyle>
    </a:lastRow>
    <a:firstRow>
      <a:tcTxStyle b="on">
        <a:fontRef idx="minor">
          <a:prstClr val="black"/>
        </a:fontRef>
        <a:schemeClr val="lt1"/>
      </a:tcTxStyle>
      <a:tcStyle>
        <a:tcBdr>
          <a:bottom>
            <a:ln w="38100" cmpd="sng">
              <a:solidFill>
                <a:schemeClr val="lt1"/>
              </a:solidFill>
            </a:ln>
          </a:bottom>
        </a:tcBdr>
        <a:fill>
          <a:solidFill>
            <a:srgbClr val="D86018"/>
          </a:solidFill>
        </a:fill>
      </a:tcStyle>
    </a:firstRow>
  </a:tblStyle>
  <a:tblStyle styleId="{64143AEB-D88A-4235-B7F5-65CC395101BD}" styleName="MLC - Aqu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CCDCE8"/>
          </a:solidFill>
        </a:fill>
      </a:tcStyle>
    </a:band1H>
    <a:band2H>
      <a:tcStyle>
        <a:tcBdr/>
        <a:fill>
          <a:solidFill>
            <a:srgbClr val="E5EDEE"/>
          </a:solidFill>
        </a:fill>
      </a:tcStyle>
    </a:band2H>
    <a:band1V>
      <a:tcStyle>
        <a:tcBdr/>
        <a:fill>
          <a:solidFill>
            <a:srgbClr val="CCDCE8"/>
          </a:solidFill>
        </a:fill>
      </a:tcStyle>
    </a:band1V>
    <a:band2V>
      <a:tcStyle>
        <a:tcBdr/>
        <a:fill>
          <a:solidFill>
            <a:srgbClr val="E5EDEE"/>
          </a:solidFill>
        </a:fill>
      </a:tcStyle>
    </a:band2V>
    <a:lastCol>
      <a:tcTxStyle b="on">
        <a:fontRef idx="minor">
          <a:prstClr val="black"/>
        </a:fontRef>
        <a:schemeClr val="lt1"/>
      </a:tcTxStyle>
      <a:tcStyle>
        <a:tcBdr/>
        <a:fill>
          <a:solidFill>
            <a:srgbClr val="004F59"/>
          </a:solidFill>
        </a:fill>
      </a:tcStyle>
    </a:lastCol>
    <a:firstCol>
      <a:tcTxStyle b="on">
        <a:fontRef idx="minor">
          <a:prstClr val="black"/>
        </a:fontRef>
        <a:schemeClr val="lt1"/>
      </a:tcTxStyle>
      <a:tcStyle>
        <a:tcBdr/>
        <a:fill>
          <a:solidFill>
            <a:srgbClr val="004F59"/>
          </a:solidFill>
        </a:fill>
      </a:tcStyle>
    </a:firstCol>
    <a:lastRow>
      <a:tcTxStyle b="on">
        <a:fontRef idx="minor">
          <a:prstClr val="black"/>
        </a:fontRef>
        <a:schemeClr val="lt1"/>
      </a:tcTxStyle>
      <a:tcStyle>
        <a:tcBdr>
          <a:top>
            <a:ln w="12700" cmpd="sng">
              <a:solidFill>
                <a:schemeClr val="lt1"/>
              </a:solidFill>
            </a:ln>
          </a:top>
        </a:tcBdr>
        <a:fill>
          <a:solidFill>
            <a:srgbClr val="004F59"/>
          </a:solidFill>
        </a:fill>
      </a:tcStyle>
    </a:lastRow>
    <a:firstRow>
      <a:tcTxStyle b="on">
        <a:fontRef idx="minor">
          <a:prstClr val="black"/>
        </a:fontRef>
        <a:schemeClr val="lt1"/>
      </a:tcTxStyle>
      <a:tcStyle>
        <a:tcBdr>
          <a:bottom>
            <a:ln w="38100" cmpd="sng">
              <a:solidFill>
                <a:schemeClr val="lt1"/>
              </a:solidFill>
            </a:ln>
          </a:bottom>
        </a:tcBdr>
        <a:fill>
          <a:solidFill>
            <a:srgbClr val="00B0B9"/>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75" autoAdjust="0"/>
    <p:restoredTop sz="86947" autoAdjust="0"/>
  </p:normalViewPr>
  <p:slideViewPr>
    <p:cSldViewPr snapToObjects="1">
      <p:cViewPr>
        <p:scale>
          <a:sx n="66" d="100"/>
          <a:sy n="66" d="100"/>
        </p:scale>
        <p:origin x="-1794" y="72"/>
      </p:cViewPr>
      <p:guideLst>
        <p:guide orient="horz" pos="527"/>
        <p:guide orient="horz" pos="4020"/>
        <p:guide orient="horz" pos="1026"/>
        <p:guide orient="horz" pos="2478"/>
        <p:guide pos="5420"/>
        <p:guide pos="4876"/>
        <p:guide pos="340"/>
        <p:guide pos="3651"/>
      </p:guideLst>
    </p:cSldViewPr>
  </p:slideViewPr>
  <p:notesTextViewPr>
    <p:cViewPr>
      <p:scale>
        <a:sx n="1" d="1"/>
        <a:sy n="1" d="1"/>
      </p:scale>
      <p:origin x="0" y="0"/>
    </p:cViewPr>
  </p:notesTextViewPr>
  <p:sorterViewPr>
    <p:cViewPr>
      <p:scale>
        <a:sx n="100" d="100"/>
        <a:sy n="100" d="100"/>
      </p:scale>
      <p:origin x="0" y="13590"/>
    </p:cViewPr>
  </p:sorterViewPr>
  <p:notesViewPr>
    <p:cSldViewPr snapToObjects="1">
      <p:cViewPr>
        <p:scale>
          <a:sx n="100" d="100"/>
          <a:sy n="100" d="100"/>
        </p:scale>
        <p:origin x="-1950" y="936"/>
      </p:cViewPr>
      <p:guideLst>
        <p:guide orient="horz" pos="3126"/>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663" cy="496888"/>
          </a:xfrm>
          <a:prstGeom prst="rect">
            <a:avLst/>
          </a:prstGeom>
        </p:spPr>
        <p:txBody>
          <a:bodyPr vert="horz" lIns="72000" tIns="72000" rIns="72000" bIns="72000" rtlCol="0" anchor="t" anchorCtr="0"/>
          <a:lstStyle>
            <a:lvl1pPr fontAlgn="auto">
              <a:spcBef>
                <a:spcPts val="0"/>
              </a:spcBef>
              <a:spcAft>
                <a:spcPts val="0"/>
              </a:spcAft>
              <a:defRPr sz="1000">
                <a:latin typeface="+mn-lt"/>
                <a:ea typeface="+mn-ea"/>
                <a:cs typeface="Arial" pitchFamily="34" charset="0"/>
              </a:defRPr>
            </a:lvl1pPr>
          </a:lstStyle>
          <a:p>
            <a:pPr>
              <a:defRPr/>
            </a:pPr>
            <a:endParaRPr lang="en-AU"/>
          </a:p>
        </p:txBody>
      </p:sp>
      <p:sp>
        <p:nvSpPr>
          <p:cNvPr id="3" name="Date Placeholder 2"/>
          <p:cNvSpPr>
            <a:spLocks noGrp="1"/>
          </p:cNvSpPr>
          <p:nvPr>
            <p:ph type="dt" sz="quarter" idx="1"/>
          </p:nvPr>
        </p:nvSpPr>
        <p:spPr>
          <a:xfrm>
            <a:off x="3773488" y="0"/>
            <a:ext cx="2887662" cy="496888"/>
          </a:xfrm>
          <a:prstGeom prst="rect">
            <a:avLst/>
          </a:prstGeom>
        </p:spPr>
        <p:txBody>
          <a:bodyPr vert="horz" wrap="square" lIns="72000" tIns="72000" rIns="72000" bIns="72000" numCol="1" anchor="t" anchorCtr="0" compatLnSpc="1">
            <a:prstTxWarp prst="textNoShape">
              <a:avLst/>
            </a:prstTxWarp>
          </a:bodyPr>
          <a:lstStyle>
            <a:lvl1pPr algn="r">
              <a:defRPr sz="1000">
                <a:latin typeface="Calibri" pitchFamily="34" charset="0"/>
                <a:ea typeface="ＭＳ Ｐゴシック" charset="-128"/>
                <a:cs typeface="Arial" pitchFamily="34" charset="0"/>
              </a:defRPr>
            </a:lvl1pPr>
          </a:lstStyle>
          <a:p>
            <a:pPr>
              <a:defRPr/>
            </a:pPr>
            <a:fld id="{B713F5A5-1A38-44D6-8A5F-56C6EC767484}" type="datetimeFigureOut">
              <a:rPr lang="en-AU"/>
              <a:pPr>
                <a:defRPr/>
              </a:pPr>
              <a:t>8/11/2017</a:t>
            </a:fld>
            <a:endParaRPr lang="en-AU"/>
          </a:p>
        </p:txBody>
      </p:sp>
      <p:sp>
        <p:nvSpPr>
          <p:cNvPr id="4" name="Footer Placeholder 3"/>
          <p:cNvSpPr>
            <a:spLocks noGrp="1"/>
          </p:cNvSpPr>
          <p:nvPr>
            <p:ph type="ftr" sz="quarter" idx="2"/>
          </p:nvPr>
        </p:nvSpPr>
        <p:spPr>
          <a:xfrm>
            <a:off x="1" y="9428164"/>
            <a:ext cx="2887663" cy="496887"/>
          </a:xfrm>
          <a:prstGeom prst="rect">
            <a:avLst/>
          </a:prstGeom>
        </p:spPr>
        <p:txBody>
          <a:bodyPr vert="horz" lIns="72000" tIns="72000" rIns="72000" bIns="72000" rtlCol="0" anchor="b"/>
          <a:lstStyle>
            <a:lvl1pPr algn="l" fontAlgn="auto">
              <a:spcBef>
                <a:spcPts val="0"/>
              </a:spcBef>
              <a:spcAft>
                <a:spcPts val="0"/>
              </a:spcAft>
              <a:defRPr sz="1000">
                <a:latin typeface="+mn-lt"/>
                <a:ea typeface="+mn-ea"/>
                <a:cs typeface="Arial" pitchFamily="34" charset="0"/>
              </a:defRPr>
            </a:lvl1pPr>
          </a:lstStyle>
          <a:p>
            <a:pPr>
              <a:defRPr/>
            </a:pPr>
            <a:endParaRPr lang="en-AU"/>
          </a:p>
        </p:txBody>
      </p:sp>
      <p:sp>
        <p:nvSpPr>
          <p:cNvPr id="5" name="Slide Number Placeholder 4"/>
          <p:cNvSpPr>
            <a:spLocks noGrp="1"/>
          </p:cNvSpPr>
          <p:nvPr>
            <p:ph type="sldNum" sz="quarter" idx="3"/>
          </p:nvPr>
        </p:nvSpPr>
        <p:spPr>
          <a:xfrm>
            <a:off x="5605464" y="9428164"/>
            <a:ext cx="1055687" cy="496887"/>
          </a:xfrm>
          <a:prstGeom prst="rect">
            <a:avLst/>
          </a:prstGeom>
        </p:spPr>
        <p:txBody>
          <a:bodyPr vert="horz" wrap="square" lIns="0" tIns="36000" rIns="91440" bIns="36000" numCol="1" anchor="b" anchorCtr="0" compatLnSpc="1">
            <a:prstTxWarp prst="textNoShape">
              <a:avLst/>
            </a:prstTxWarp>
          </a:bodyPr>
          <a:lstStyle>
            <a:lvl1pPr algn="r">
              <a:defRPr sz="1000">
                <a:latin typeface="Calibri" pitchFamily="34" charset="0"/>
                <a:ea typeface="ＭＳ Ｐゴシック" charset="-128"/>
                <a:cs typeface="Arial" pitchFamily="34" charset="0"/>
              </a:defRPr>
            </a:lvl1pPr>
          </a:lstStyle>
          <a:p>
            <a:pPr>
              <a:defRPr/>
            </a:pPr>
            <a:fld id="{730FC7A4-C804-44CF-AE0E-690621BAC3A6}" type="slidenum">
              <a:rPr lang="en-AU"/>
              <a:pPr>
                <a:defRPr/>
              </a:pPr>
              <a:t>‹#›</a:t>
            </a:fld>
            <a:endParaRPr lang="en-AU"/>
          </a:p>
        </p:txBody>
      </p:sp>
    </p:spTree>
    <p:extLst>
      <p:ext uri="{BB962C8B-B14F-4D97-AF65-F5344CB8AC3E}">
        <p14:creationId xmlns:p14="http://schemas.microsoft.com/office/powerpoint/2010/main" val="351906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4613" y="82550"/>
            <a:ext cx="4875212" cy="414338"/>
          </a:xfrm>
          <a:prstGeom prst="rect">
            <a:avLst/>
          </a:prstGeom>
        </p:spPr>
        <p:txBody>
          <a:bodyPr vert="horz" lIns="0" tIns="0" rIns="0" bIns="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idx="1"/>
          </p:nvPr>
        </p:nvSpPr>
        <p:spPr>
          <a:xfrm>
            <a:off x="5245100" y="71438"/>
            <a:ext cx="1377950" cy="412750"/>
          </a:xfrm>
          <a:prstGeom prst="rect">
            <a:avLst/>
          </a:prstGeom>
        </p:spPr>
        <p:txBody>
          <a:bodyPr vert="horz" wrap="square" lIns="0" tIns="0" rIns="0" bIns="0"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D6910467-FDB7-470A-B887-E6D6A0670E53}" type="datetimeFigureOut">
              <a:rPr lang="en-AU"/>
              <a:pPr>
                <a:defRPr/>
              </a:pPr>
              <a:t>8/11/2017</a:t>
            </a:fld>
            <a:endParaRPr lang="en-AU"/>
          </a:p>
        </p:txBody>
      </p:sp>
      <p:sp>
        <p:nvSpPr>
          <p:cNvPr id="4" name="Slide Image Placeholder 3"/>
          <p:cNvSpPr>
            <a:spLocks noGrp="1" noRot="1" noChangeAspect="1"/>
          </p:cNvSpPr>
          <p:nvPr>
            <p:ph type="sldImg" idx="2"/>
          </p:nvPr>
        </p:nvSpPr>
        <p:spPr>
          <a:xfrm>
            <a:off x="339725" y="588963"/>
            <a:ext cx="5976938" cy="4484687"/>
          </a:xfrm>
          <a:prstGeom prst="rect">
            <a:avLst/>
          </a:prstGeom>
          <a:noFill/>
          <a:ln w="3175">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52464" y="5402264"/>
            <a:ext cx="5349875" cy="3779837"/>
          </a:xfrm>
          <a:prstGeom prst="rect">
            <a:avLst/>
          </a:prstGeom>
        </p:spPr>
        <p:txBody>
          <a:bodyPr vert="horz" lIns="0" tIns="0" rIns="0" bIns="0" rtlCol="0">
            <a:normAutofit/>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p:txBody>
      </p:sp>
      <p:sp>
        <p:nvSpPr>
          <p:cNvPr id="6" name="Footer Placeholder 5"/>
          <p:cNvSpPr>
            <a:spLocks noGrp="1"/>
          </p:cNvSpPr>
          <p:nvPr>
            <p:ph type="ftr" sz="quarter" idx="4"/>
          </p:nvPr>
        </p:nvSpPr>
        <p:spPr>
          <a:xfrm>
            <a:off x="74614" y="9428164"/>
            <a:ext cx="4664075" cy="3921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Arial" pitchFamily="34" charset="0"/>
              </a:defRPr>
            </a:lvl1pPr>
          </a:lstStyle>
          <a:p>
            <a:pPr>
              <a:defRPr/>
            </a:pPr>
            <a:endParaRPr lang="en-AU"/>
          </a:p>
        </p:txBody>
      </p:sp>
      <p:sp>
        <p:nvSpPr>
          <p:cNvPr id="7" name="Slide Number Placeholder 6"/>
          <p:cNvSpPr>
            <a:spLocks noGrp="1"/>
          </p:cNvSpPr>
          <p:nvPr>
            <p:ph type="sldNum" sz="quarter" idx="5"/>
          </p:nvPr>
        </p:nvSpPr>
        <p:spPr>
          <a:xfrm>
            <a:off x="5689601" y="9428164"/>
            <a:ext cx="960438" cy="39211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D6F6F34A-EC50-4ED8-ADD1-F53BD7862C62}" type="slidenum">
              <a:rPr lang="en-AU"/>
              <a:pPr>
                <a:defRPr/>
              </a:pPr>
              <a:t>‹#›</a:t>
            </a:fld>
            <a:endParaRPr lang="en-AU"/>
          </a:p>
        </p:txBody>
      </p:sp>
    </p:spTree>
    <p:extLst>
      <p:ext uri="{BB962C8B-B14F-4D97-AF65-F5344CB8AC3E}">
        <p14:creationId xmlns:p14="http://schemas.microsoft.com/office/powerpoint/2010/main" val="3228467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1200" b="1" kern="1200" dirty="0">
        <a:solidFill>
          <a:schemeClr val="tx1"/>
        </a:solidFill>
        <a:latin typeface="+mn-lt"/>
        <a:ea typeface="ＭＳ Ｐゴシック" charset="0"/>
        <a:cs typeface="Arial" pitchFamily="34" charset="0"/>
      </a:defRPr>
    </a:lvl1pPr>
    <a:lvl2pPr algn="l" rtl="0" eaLnBrk="0" fontAlgn="base" hangingPunct="0">
      <a:spcBef>
        <a:spcPct val="30000"/>
      </a:spcBef>
      <a:spcAft>
        <a:spcPct val="0"/>
      </a:spcAft>
      <a:defRPr lang="en-US" sz="1200" kern="1200" dirty="0">
        <a:solidFill>
          <a:schemeClr val="tx1"/>
        </a:solidFill>
        <a:latin typeface="Arial" pitchFamily="34" charset="0"/>
        <a:ea typeface="ＭＳ Ｐゴシック" charset="-128"/>
        <a:cs typeface="Arial" pitchFamily="34" charset="0"/>
      </a:defRPr>
    </a:lvl2pPr>
    <a:lvl3pPr marL="142875" indent="-142875" algn="l" rtl="0" eaLnBrk="0" fontAlgn="base" hangingPunct="0">
      <a:spcBef>
        <a:spcPct val="30000"/>
      </a:spcBef>
      <a:spcAft>
        <a:spcPct val="0"/>
      </a:spcAft>
      <a:defRPr lang="en-US" sz="1200" kern="1200" dirty="0">
        <a:solidFill>
          <a:schemeClr val="tx1"/>
        </a:solidFill>
        <a:latin typeface="Arial" pitchFamily="34" charset="0"/>
        <a:ea typeface="ＭＳ Ｐゴシック" charset="-128"/>
        <a:cs typeface="Arial" pitchFamily="34" charset="0"/>
      </a:defRPr>
    </a:lvl3pPr>
    <a:lvl4pPr marL="287338" indent="-142875" algn="l" rtl="0" eaLnBrk="0" fontAlgn="base" hangingPunct="0">
      <a:spcBef>
        <a:spcPct val="30000"/>
      </a:spcBef>
      <a:spcAft>
        <a:spcPct val="0"/>
      </a:spcAft>
      <a:defRPr lang="en-US" sz="1200" kern="1200" dirty="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30000"/>
      </a:spcBef>
      <a:spcAft>
        <a:spcPct val="0"/>
      </a:spcAft>
      <a:defRPr lang="en-AU" sz="1200" kern="1200" dirty="0">
        <a:solidFill>
          <a:schemeClr val="tx1"/>
        </a:solidFill>
        <a:latin typeface="Arial" pitchFamily="34" charset="0"/>
        <a:ea typeface="ＭＳ Ｐゴシック"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xfrm>
            <a:off x="379413" y="5402264"/>
            <a:ext cx="5903912" cy="3779837"/>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&lt;no notes required&gt;</a:t>
            </a:r>
          </a:p>
          <a:p>
            <a:endParaRPr lang="en-AU" dirty="0" smtClean="0">
              <a:ea typeface="ＭＳ Ｐゴシック"/>
              <a:cs typeface="Arial" charset="0"/>
            </a:endParaRPr>
          </a:p>
        </p:txBody>
      </p:sp>
      <p:sp>
        <p:nvSpPr>
          <p:cNvPr id="167939" name="Slide Number Placeholder 3"/>
          <p:cNvSpPr>
            <a:spLocks noGrp="1"/>
          </p:cNvSpPr>
          <p:nvPr>
            <p:ph type="sldNum" sz="quarter" idx="5"/>
          </p:nvPr>
        </p:nvSpPr>
        <p:spPr bwMode="auto">
          <a:noFill/>
          <a:ln>
            <a:miter lim="800000"/>
            <a:headEnd/>
            <a:tailEnd/>
          </a:ln>
        </p:spPr>
        <p:txBody>
          <a:bodyPr/>
          <a:lstStyle/>
          <a:p>
            <a:fld id="{36C19F95-F030-4E93-B064-8FA1AEDEEFDA}" type="slidenum">
              <a:rPr lang="en-AU" smtClean="0">
                <a:ea typeface="ＭＳ Ｐゴシック"/>
                <a:cs typeface="ＭＳ Ｐゴシック"/>
              </a:rPr>
              <a:pPr/>
              <a:t>1</a:t>
            </a:fld>
            <a:endParaRPr lang="en-AU"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Slide Image Placeholder 1"/>
          <p:cNvSpPr>
            <a:spLocks noGrp="1" noRot="1" noChangeAspect="1"/>
          </p:cNvSpPr>
          <p:nvPr>
            <p:ph type="sldImg"/>
          </p:nvPr>
        </p:nvSpPr>
        <p:spPr bwMode="auto">
          <a:noFill/>
          <a:ln>
            <a:solidFill>
              <a:srgbClr val="000000"/>
            </a:solidFill>
            <a:miter lim="800000"/>
            <a:headEnd/>
            <a:tailEnd/>
          </a:ln>
        </p:spPr>
      </p:sp>
      <p:sp>
        <p:nvSpPr>
          <p:cNvPr id="523266" name="Notes Placeholder 2"/>
          <p:cNvSpPr>
            <a:spLocks noGrp="1"/>
          </p:cNvSpPr>
          <p:nvPr>
            <p:ph type="body" idx="1"/>
          </p:nvPr>
        </p:nvSpPr>
        <p:spPr bwMode="auto">
          <a:xfrm>
            <a:off x="338138" y="5402264"/>
            <a:ext cx="5980112" cy="3779837"/>
          </a:xfrm>
          <a:noFill/>
        </p:spPr>
        <p:txBody>
          <a:bodyPr wrap="square" numCol="1" anchor="t" anchorCtr="0" compatLnSpc="1">
            <a:prstTxWarp prst="textNoShape">
              <a:avLst/>
            </a:prstTxWarp>
          </a:bodyPr>
          <a:lstStyle/>
          <a:p>
            <a:endParaRPr lang="en-AU" smtClean="0">
              <a:ea typeface="ＭＳ Ｐゴシック"/>
              <a:cs typeface="Arial" charset="0"/>
            </a:endParaRPr>
          </a:p>
        </p:txBody>
      </p:sp>
      <p:sp>
        <p:nvSpPr>
          <p:cNvPr id="523267" name="Slide Number Placeholder 3"/>
          <p:cNvSpPr>
            <a:spLocks noGrp="1"/>
          </p:cNvSpPr>
          <p:nvPr>
            <p:ph type="sldNum" sz="quarter" idx="5"/>
          </p:nvPr>
        </p:nvSpPr>
        <p:spPr bwMode="auto">
          <a:noFill/>
          <a:ln>
            <a:miter lim="800000"/>
            <a:headEnd/>
            <a:tailEnd/>
          </a:ln>
        </p:spPr>
        <p:txBody>
          <a:bodyPr/>
          <a:lstStyle/>
          <a:p>
            <a:fld id="{15477DF8-32D1-47CC-9593-E1DC5DCBD906}" type="slidenum">
              <a:rPr lang="en-AU" smtClean="0">
                <a:ea typeface="ＭＳ Ｐゴシック"/>
                <a:cs typeface="ＭＳ Ｐゴシック"/>
              </a:rPr>
              <a:pPr/>
              <a:t>10</a:t>
            </a:fld>
            <a:endParaRPr lang="en-AU"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251907" name="Rectangle 3"/>
          <p:cNvSpPr>
            <a:spLocks noGrp="1"/>
          </p:cNvSpPr>
          <p:nvPr>
            <p:ph type="body" idx="1"/>
          </p:nvPr>
        </p:nvSpPr>
        <p:spPr bwMode="auto">
          <a:xfrm>
            <a:off x="849313" y="4716464"/>
            <a:ext cx="4964112" cy="4465637"/>
          </a:xfrm>
          <a:extLst/>
        </p:spPr>
        <p:txBody>
          <a:bodyPr wrap="square" numCol="1" anchor="t" anchorCtr="0" compatLnSpc="1">
            <a:prstTxWarp prst="textNoShape">
              <a:avLst/>
            </a:prstTxWarp>
          </a:bodyPr>
          <a:lstStyle/>
          <a:p>
            <a:pPr>
              <a:defRPr/>
            </a:pPr>
            <a:r>
              <a:rPr lang="en-AU" sz="1000" b="0" dirty="0" smtClean="0">
                <a:latin typeface="Arial" pitchFamily="34" charset="0"/>
              </a:rPr>
              <a:t>Non-deductible debt is an obstacle to </a:t>
            </a:r>
            <a:r>
              <a:rPr lang="en-AU" sz="1000" b="0" dirty="0">
                <a:latin typeface="Arial" pitchFamily="34" charset="0"/>
              </a:rPr>
              <a:t>improving your financial position, and </a:t>
            </a:r>
            <a:r>
              <a:rPr lang="en-AU" sz="1000" b="0" dirty="0" smtClean="0">
                <a:latin typeface="Arial" pitchFamily="34" charset="0"/>
              </a:rPr>
              <a:t>should </a:t>
            </a:r>
            <a:r>
              <a:rPr lang="en-AU" sz="1000" b="0" dirty="0">
                <a:latin typeface="Arial" pitchFamily="34" charset="0"/>
              </a:rPr>
              <a:t>be eliminated as quickly as possible. </a:t>
            </a:r>
            <a:endParaRPr lang="en-AU" sz="1000" b="0" dirty="0" smtClean="0">
              <a:latin typeface="Arial" pitchFamily="34" charset="0"/>
            </a:endParaRPr>
          </a:p>
          <a:p>
            <a:pPr>
              <a:defRPr/>
            </a:pPr>
            <a:r>
              <a:rPr lang="en-AU" sz="1000" b="0" dirty="0" smtClean="0">
                <a:latin typeface="Arial" pitchFamily="34" charset="0"/>
                <a:ea typeface="ＭＳ Ｐゴシック" pitchFamily="34" charset="-128"/>
              </a:rPr>
              <a:t>Three smart ways to do this could be to:</a:t>
            </a:r>
          </a:p>
          <a:p>
            <a:pPr marL="171450" indent="-171450">
              <a:buFont typeface="Arial" pitchFamily="34" charset="0"/>
              <a:buChar char="•"/>
              <a:defRPr/>
            </a:pPr>
            <a:r>
              <a:rPr lang="en-AU" sz="1000" b="0" dirty="0" smtClean="0">
                <a:latin typeface="Arial" pitchFamily="34" charset="0"/>
                <a:ea typeface="ＭＳ Ｐゴシック" pitchFamily="34" charset="-128"/>
              </a:rPr>
              <a:t>Consolidate your debts</a:t>
            </a:r>
          </a:p>
          <a:p>
            <a:pPr marL="171450" indent="-171450">
              <a:buFont typeface="Arial" pitchFamily="34" charset="0"/>
              <a:buChar char="•"/>
              <a:defRPr/>
            </a:pPr>
            <a:r>
              <a:rPr lang="en-AU" sz="1000" b="0" dirty="0" smtClean="0">
                <a:latin typeface="Arial" pitchFamily="34" charset="0"/>
                <a:ea typeface="ＭＳ Ｐゴシック" pitchFamily="34" charset="-128"/>
              </a:rPr>
              <a:t>Use your cash reserve more effectively</a:t>
            </a:r>
          </a:p>
          <a:p>
            <a:pPr marL="171450" indent="-171450">
              <a:buFont typeface="Arial" pitchFamily="34" charset="0"/>
              <a:buChar char="•"/>
              <a:defRPr/>
            </a:pPr>
            <a:r>
              <a:rPr lang="en-AU" sz="1000" b="0" dirty="0" smtClean="0">
                <a:latin typeface="Arial" pitchFamily="34" charset="0"/>
                <a:ea typeface="ＭＳ Ｐゴシック" pitchFamily="34" charset="-128"/>
              </a:rPr>
              <a:t>Use your </a:t>
            </a:r>
            <a:r>
              <a:rPr lang="en-AU" sz="1000" b="0" dirty="0" err="1" smtClean="0">
                <a:latin typeface="Arial" pitchFamily="34" charset="0"/>
                <a:ea typeface="ＭＳ Ｐゴシック" pitchFamily="34" charset="-128"/>
              </a:rPr>
              <a:t>cashflow</a:t>
            </a:r>
            <a:r>
              <a:rPr lang="en-AU" sz="1000" b="0" dirty="0" smtClean="0">
                <a:latin typeface="Arial" pitchFamily="34" charset="0"/>
                <a:ea typeface="ＭＳ Ｐゴシック" pitchFamily="34" charset="-128"/>
              </a:rPr>
              <a:t> more effectively</a:t>
            </a:r>
          </a:p>
          <a:p>
            <a:pPr>
              <a:defRPr/>
            </a:pPr>
            <a:endParaRPr lang="en-AU"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D440F817-3BC4-48D2-A511-AA84D401CFC0}" type="slidenum">
              <a:rPr lang="en-AU" sz="1200"/>
              <a:pPr algn="r"/>
              <a:t>12</a:t>
            </a:fld>
            <a:endParaRPr lang="en-AU" sz="1200"/>
          </a:p>
        </p:txBody>
      </p:sp>
      <p:sp>
        <p:nvSpPr>
          <p:cNvPr id="81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7156"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pPr eaLnBrk="1" hangingPunct="1">
              <a:spcBef>
                <a:spcPct val="10000"/>
              </a:spcBef>
              <a:spcAft>
                <a:spcPct val="10000"/>
              </a:spcAft>
            </a:pPr>
            <a:r>
              <a:rPr lang="en-AU" sz="1000" b="0" dirty="0" smtClean="0">
                <a:latin typeface="Arial" charset="0"/>
                <a:ea typeface="ＭＳ Ｐゴシック"/>
                <a:cs typeface="Arial" charset="0"/>
              </a:rPr>
              <a:t>One possible way to reduce your non-deductible debt is to minimise the amount of interest you’re required to pay on your personal loans and credit cards, so more of your loan repayments are used to reduce the actual debt.</a:t>
            </a:r>
          </a:p>
          <a:p>
            <a:pPr eaLnBrk="1" hangingPunct="1">
              <a:spcBef>
                <a:spcPct val="10000"/>
              </a:spcBef>
              <a:spcAft>
                <a:spcPct val="10000"/>
              </a:spcAft>
            </a:pPr>
            <a:r>
              <a:rPr lang="en-AU" sz="1000" b="0" dirty="0" smtClean="0">
                <a:latin typeface="Arial" charset="0"/>
                <a:ea typeface="ＭＳ Ｐゴシック"/>
                <a:cs typeface="Arial" charset="0"/>
              </a:rPr>
              <a:t>A simple solution is to consolidate all your non-deductible debts into a loan that has the lowest interest rate. Home loans generally offer the cheapest rate. Personal loans for cars or holidays generally charge a higher rate than home loans, and credit cards are usually the most expensive, if not repaid within the interest free period each month.</a:t>
            </a:r>
          </a:p>
          <a:p>
            <a:pPr eaLnBrk="1" hangingPunct="1">
              <a:spcBef>
                <a:spcPct val="10000"/>
              </a:spcBef>
              <a:spcAft>
                <a:spcPct val="10000"/>
              </a:spcAft>
            </a:pPr>
            <a:r>
              <a:rPr lang="en-AU" sz="1000" b="0" dirty="0" smtClean="0">
                <a:latin typeface="Arial" charset="0"/>
                <a:ea typeface="ＭＳ Ｐゴシック"/>
                <a:cs typeface="Arial" charset="0"/>
              </a:rPr>
              <a:t>So how does this opportunity work? </a:t>
            </a:r>
          </a:p>
          <a:p>
            <a:pPr eaLnBrk="1" hangingPunct="1">
              <a:spcBef>
                <a:spcPct val="10000"/>
              </a:spcBef>
              <a:spcAft>
                <a:spcPct val="10000"/>
              </a:spcAft>
            </a:pPr>
            <a:r>
              <a:rPr lang="en-AU" sz="1000" b="0" dirty="0" smtClean="0">
                <a:latin typeface="Arial" charset="0"/>
                <a:ea typeface="ＭＳ Ｐゴシック"/>
                <a:cs typeface="Arial" charset="0"/>
              </a:rPr>
              <a:t>If you have a home loan you may want to increase your loan or access surplus repayments from an offset account or via a re-draw facility</a:t>
            </a:r>
          </a:p>
          <a:p>
            <a:pPr eaLnBrk="1" hangingPunct="1">
              <a:spcBef>
                <a:spcPct val="10000"/>
              </a:spcBef>
              <a:spcAft>
                <a:spcPct val="10000"/>
              </a:spcAft>
            </a:pPr>
            <a:r>
              <a:rPr lang="en-AU" sz="1000" b="0" dirty="0" smtClean="0">
                <a:latin typeface="Arial" charset="0"/>
                <a:ea typeface="ＭＳ Ｐゴシック"/>
                <a:cs typeface="Arial" charset="0"/>
              </a:rPr>
              <a:t>It’s called debt consolidation.</a:t>
            </a:r>
          </a:p>
          <a:p>
            <a:pPr eaLnBrk="1" hangingPunct="1">
              <a:spcBef>
                <a:spcPct val="10000"/>
              </a:spcBef>
              <a:spcAft>
                <a:spcPct val="10000"/>
              </a:spcAft>
            </a:pPr>
            <a:r>
              <a:rPr lang="en-AU" sz="1000" b="0" dirty="0" smtClean="0">
                <a:latin typeface="Arial" charset="0"/>
                <a:ea typeface="ＭＳ Ｐゴシック"/>
                <a:cs typeface="Arial" charset="0"/>
              </a:rPr>
              <a:t>The main benefits are you could make considerable interest savings and could pay off your debts sooner</a:t>
            </a:r>
            <a:r>
              <a:rPr lang="en-AU" sz="1000" dirty="0" smtClean="0">
                <a:latin typeface="Arial" charset="0"/>
                <a:ea typeface="ＭＳ Ｐゴシック"/>
                <a:cs typeface="Arial" charset="0"/>
              </a:rPr>
              <a:t>.</a:t>
            </a:r>
          </a:p>
          <a:p>
            <a:pPr eaLnBrk="1" hangingPunct="1">
              <a:spcBef>
                <a:spcPct val="10000"/>
              </a:spcBef>
              <a:spcAft>
                <a:spcPct val="10000"/>
              </a:spcAft>
            </a:pPr>
            <a:endParaRPr lang="en-AU" sz="1000" dirty="0" smtClean="0">
              <a:ea typeface="ＭＳ Ｐゴシック"/>
              <a:cs typeface="Arial" charset="0"/>
            </a:endParaRPr>
          </a:p>
          <a:p>
            <a:pPr eaLnBrk="1" hangingPunct="1"/>
            <a:endParaRPr lang="en-AU" sz="1000" dirty="0" smtClean="0">
              <a:ea typeface="ＭＳ Ｐゴシック"/>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C3CFC99C-919C-4452-992B-7D2A736C5CCB}" type="slidenum">
              <a:rPr lang="en-AU" sz="1200"/>
              <a:pPr algn="r"/>
              <a:t>13</a:t>
            </a:fld>
            <a:endParaRPr lang="en-AU" sz="1200"/>
          </a:p>
        </p:txBody>
      </p:sp>
      <p:sp>
        <p:nvSpPr>
          <p:cNvPr id="81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04"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Carolyn and Ian are married with a young family. Their home is worth $600,000 and they have the following debts.</a:t>
            </a:r>
          </a:p>
          <a:p>
            <a:endParaRPr lang="en-AU" sz="1000" b="0" dirty="0" smtClean="0">
              <a:latin typeface="Arial" charset="0"/>
              <a:ea typeface="ＭＳ Ｐゴシック"/>
              <a:cs typeface="Arial" charset="0"/>
            </a:endParaRPr>
          </a:p>
          <a:p>
            <a:r>
              <a:rPr lang="en-AU" sz="1000" dirty="0" smtClean="0">
                <a:latin typeface="Arial" charset="0"/>
                <a:ea typeface="ＭＳ Ｐゴシック"/>
                <a:cs typeface="Arial" charset="0"/>
              </a:rPr>
              <a:t>Note:</a:t>
            </a:r>
            <a:r>
              <a:rPr lang="en-AU" sz="1000" b="0" dirty="0" smtClean="0">
                <a:latin typeface="Arial" charset="0"/>
                <a:ea typeface="ＭＳ Ｐゴシック"/>
                <a:cs typeface="Arial" charset="0"/>
              </a:rPr>
              <a:t> We have used a home loan interest rate of 7.5% as this is close to the historical average.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8829B227-61E9-4B24-959A-BDECF0AF2A3F}" type="slidenum">
              <a:rPr lang="en-AU" sz="1200"/>
              <a:pPr algn="r"/>
              <a:t>14</a:t>
            </a:fld>
            <a:endParaRPr lang="en-AU" sz="1200"/>
          </a:p>
        </p:txBody>
      </p:sp>
      <p:sp>
        <p:nvSpPr>
          <p:cNvPr id="82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1252"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They want to pay off their debts as quickly as possible and save on interest. After assessing their goals and current debt position, their financial adviser makes a number of recommendations. The first is that they consolidate their debts by:</a:t>
            </a:r>
          </a:p>
          <a:p>
            <a:r>
              <a:rPr lang="en-AU" sz="1000" b="0" dirty="0" smtClean="0">
                <a:latin typeface="Arial" charset="0"/>
                <a:ea typeface="ＭＳ Ｐゴシック"/>
                <a:cs typeface="Arial" charset="0"/>
              </a:rPr>
              <a:t>• increasing their home loan from $400,000 to $415,000, and</a:t>
            </a:r>
          </a:p>
          <a:p>
            <a:r>
              <a:rPr lang="en-AU" sz="1000" b="0" dirty="0" smtClean="0">
                <a:latin typeface="Arial" charset="0"/>
                <a:ea typeface="ＭＳ Ｐゴシック"/>
                <a:cs typeface="Arial" charset="0"/>
              </a:rPr>
              <a:t>• use the extra $15,000 to pay off their personal loan and credit cards.</a:t>
            </a:r>
          </a:p>
          <a:p>
            <a:r>
              <a:rPr lang="en-AU" sz="1000" b="0" dirty="0" smtClean="0">
                <a:latin typeface="Arial" charset="0"/>
                <a:ea typeface="ＭＳ Ｐゴシック"/>
                <a:cs typeface="Arial" charset="0"/>
              </a:rPr>
              <a:t>By doing this, the home loan interest rate of 7.5% pa will apply to all their debts and the total minimum repayment will drop from $3,448 to $3,271 a month. Their financial adviser also recommends they continue to pay $3,448 into the consolidated loan each month.</a:t>
            </a:r>
          </a:p>
          <a:p>
            <a:r>
              <a:rPr lang="en-AU" sz="1000" b="0" dirty="0" smtClean="0">
                <a:latin typeface="Arial" charset="0"/>
                <a:ea typeface="ＭＳ Ｐゴシック"/>
                <a:cs typeface="Arial" charset="0"/>
              </a:rPr>
              <a:t>By doing this, they will pay off their debts sooner and save $17,914 in interest.</a:t>
            </a:r>
            <a:r>
              <a:rPr lang="en-AU" sz="1000" dirty="0" smtClean="0">
                <a:latin typeface="Arial" charset="0"/>
                <a:ea typeface="ＭＳ Ｐゴシック"/>
                <a:cs typeface="Arial" charset="0"/>
              </a:rPr>
              <a:t> </a:t>
            </a:r>
          </a:p>
          <a:p>
            <a:endParaRPr lang="en-AU" dirty="0" smtClean="0">
              <a:ea typeface="ＭＳ Ｐゴシック"/>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8829B227-61E9-4B24-959A-BDECF0AF2A3F}" type="slidenum">
              <a:rPr lang="en-AU" sz="1200"/>
              <a:pPr algn="r"/>
              <a:t>15</a:t>
            </a:fld>
            <a:endParaRPr lang="en-AU" sz="1200"/>
          </a:p>
        </p:txBody>
      </p:sp>
      <p:sp>
        <p:nvSpPr>
          <p:cNvPr id="82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1252"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pPr eaLnBrk="0" hangingPunct="0">
              <a:spcBef>
                <a:spcPct val="30000"/>
              </a:spcBef>
            </a:pPr>
            <a:r>
              <a:rPr lang="en-AU" sz="1000" b="0" dirty="0" smtClean="0">
                <a:latin typeface="Arial" pitchFamily="34" charset="0"/>
                <a:cs typeface="Arial" pitchFamily="34" charset="0"/>
              </a:rPr>
              <a:t>Holding a cash reserve for emergency purposes is always wise. You might need the money for an unplanned trip, urgent repairs to your home or </a:t>
            </a:r>
            <a:r>
              <a:rPr lang="en-US" sz="1000" b="0" dirty="0" smtClean="0">
                <a:latin typeface="Arial" pitchFamily="34" charset="0"/>
                <a:cs typeface="Arial" pitchFamily="34" charset="0"/>
              </a:rPr>
              <a:t>an unexpected illness.</a:t>
            </a:r>
          </a:p>
          <a:p>
            <a:pPr eaLnBrk="0" hangingPunct="0">
              <a:spcBef>
                <a:spcPct val="30000"/>
              </a:spcBef>
            </a:pPr>
            <a:r>
              <a:rPr lang="en-AU" sz="1000" b="0" dirty="0" smtClean="0">
                <a:latin typeface="Arial" pitchFamily="34" charset="0"/>
                <a:cs typeface="Arial" pitchFamily="34" charset="0"/>
              </a:rPr>
              <a:t>Many people keep their emergency cash in a cash account because it gives them immediate access to their money. But the problems with cash accounts </a:t>
            </a:r>
            <a:r>
              <a:rPr lang="en-US" sz="1000" b="0" dirty="0" smtClean="0">
                <a:latin typeface="Arial" pitchFamily="34" charset="0"/>
                <a:cs typeface="Arial" pitchFamily="34" charset="0"/>
              </a:rPr>
              <a:t>are that:</a:t>
            </a:r>
          </a:p>
          <a:p>
            <a:pPr eaLnBrk="0" hangingPunct="0">
              <a:spcBef>
                <a:spcPct val="30000"/>
              </a:spcBef>
            </a:pPr>
            <a:r>
              <a:rPr lang="en-AU" sz="1000" b="0" dirty="0" smtClean="0">
                <a:latin typeface="Arial" pitchFamily="34" charset="0"/>
                <a:cs typeface="Arial" pitchFamily="34" charset="0"/>
              </a:rPr>
              <a:t>• the interest rate is usually much lower than what you pay on your home loan, </a:t>
            </a:r>
            <a:r>
              <a:rPr lang="en-US" sz="1000" b="0" dirty="0" smtClean="0">
                <a:latin typeface="Arial" pitchFamily="34" charset="0"/>
                <a:cs typeface="Arial" pitchFamily="34" charset="0"/>
              </a:rPr>
              <a:t>and</a:t>
            </a:r>
          </a:p>
          <a:p>
            <a:pPr eaLnBrk="0" hangingPunct="0">
              <a:spcBef>
                <a:spcPct val="30000"/>
              </a:spcBef>
            </a:pPr>
            <a:r>
              <a:rPr lang="en-AU" sz="1000" b="0" dirty="0" smtClean="0">
                <a:latin typeface="Arial" pitchFamily="34" charset="0"/>
                <a:cs typeface="Arial" pitchFamily="34" charset="0"/>
              </a:rPr>
              <a:t>• every dollar you earn is taxable at your marginal rate, which could be up </a:t>
            </a:r>
            <a:r>
              <a:rPr lang="en-US" sz="1000" b="0" dirty="0" smtClean="0">
                <a:latin typeface="Arial" pitchFamily="34" charset="0"/>
                <a:cs typeface="Arial" pitchFamily="34" charset="0"/>
              </a:rPr>
              <a:t>to 49% (including Medicare levy and Temporary Budget Repair levy).</a:t>
            </a:r>
          </a:p>
          <a:p>
            <a:pPr eaLnBrk="0" hangingPunct="0">
              <a:spcBef>
                <a:spcPct val="30000"/>
              </a:spcBef>
            </a:pPr>
            <a:r>
              <a:rPr lang="en-AU" sz="1000" b="0" dirty="0" smtClean="0">
                <a:latin typeface="Arial" pitchFamily="34" charset="0"/>
                <a:cs typeface="Arial" pitchFamily="34" charset="0"/>
              </a:rPr>
              <a:t>A potentially better option is to hold your emergency cash in an offset account or your home loan (provided it has a redraw facility). By doing this, you will effectively reduce the balance on which your home loan interest is calculated. As a result, you will earn the rate of interest charged by your home loan and no tax is payable </a:t>
            </a:r>
            <a:r>
              <a:rPr lang="en-US" sz="1000" b="0" dirty="0" smtClean="0">
                <a:latin typeface="Arial" pitchFamily="34" charset="0"/>
                <a:cs typeface="Arial" pitchFamily="34" charset="0"/>
              </a:rPr>
              <a:t>on these earnings.</a:t>
            </a:r>
          </a:p>
          <a:p>
            <a:pPr eaLnBrk="0" hangingPunct="0">
              <a:spcBef>
                <a:spcPct val="30000"/>
              </a:spcBef>
            </a:pPr>
            <a:r>
              <a:rPr lang="en-AU" sz="1000" b="0" dirty="0" smtClean="0">
                <a:latin typeface="Arial" pitchFamily="34" charset="0"/>
                <a:cs typeface="Arial" pitchFamily="34" charset="0"/>
              </a:rPr>
              <a:t>If you then continue your repayments at the same level, you’ll pay even more off your loan and eliminate your debt sooner. Plus, you can usually access your emergency cash via a redraw facility or 100% offset account within 24 hours.</a:t>
            </a:r>
            <a:endParaRPr lang="en-US" sz="1000" b="0"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5347" name="Rectangle 3"/>
          <p:cNvSpPr>
            <a:spLocks noGrp="1" noChangeArrowheads="1"/>
          </p:cNvSpPr>
          <p:nvPr>
            <p:ph type="body" idx="1"/>
          </p:nvPr>
        </p:nvSpPr>
        <p:spPr bwMode="auto">
          <a:xfrm>
            <a:off x="379414" y="5402264"/>
            <a:ext cx="5938837"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Carolyn and Ian (from Debt Consolidation case study) have a home loan of $400,000 with</a:t>
            </a:r>
            <a:r>
              <a:rPr lang="en-AU" sz="1000" b="0" baseline="0" dirty="0" smtClean="0">
                <a:latin typeface="Arial" charset="0"/>
                <a:ea typeface="ＭＳ Ｐゴシック"/>
                <a:cs typeface="Arial" charset="0"/>
              </a:rPr>
              <a:t> an</a:t>
            </a:r>
            <a:r>
              <a:rPr lang="en-AU" sz="1000" b="0" dirty="0" smtClean="0">
                <a:latin typeface="Arial" charset="0"/>
                <a:ea typeface="ＭＳ Ｐゴシック"/>
                <a:cs typeface="Arial" charset="0"/>
              </a:rPr>
              <a:t> interest rate of 7.5% pa. Carolyn recently received an after-tax bonus of $12,000 and the money is sitting in their joint cash account earning 4% pa. Although they can access these funds at any time to meet unexpected bills or expenses, the after-tax return is only 2.44% pa, when you take into account they both pay tax at a marginal rate of 39% (includes the Medicare levy).</a:t>
            </a:r>
          </a:p>
          <a:p>
            <a:endParaRPr lang="en-AU" sz="1000" b="0" dirty="0" smtClean="0">
              <a:latin typeface="Arial" charset="0"/>
              <a:ea typeface="ＭＳ Ｐゴシック"/>
              <a:cs typeface="Arial" charset="0"/>
            </a:endParaRPr>
          </a:p>
          <a:p>
            <a:r>
              <a:rPr lang="en-AU" sz="1000" dirty="0" smtClean="0">
                <a:latin typeface="Arial" charset="0"/>
                <a:ea typeface="ＭＳ Ｐゴシック"/>
                <a:cs typeface="Arial" charset="0"/>
              </a:rPr>
              <a:t>Note</a:t>
            </a:r>
            <a:r>
              <a:rPr lang="en-AU" sz="1000" b="0" dirty="0" smtClean="0">
                <a:latin typeface="Arial" charset="0"/>
                <a:ea typeface="ＭＳ Ｐゴシック"/>
                <a:cs typeface="Arial" charset="0"/>
              </a:rPr>
              <a:t>: We have used a home loan interest rate of 7.5% as this is close to the historical average.</a:t>
            </a:r>
          </a:p>
          <a:p>
            <a:endParaRPr lang="en-AU" sz="1000" b="0" dirty="0" smtClean="0">
              <a:latin typeface="Arial" charset="0"/>
              <a:ea typeface="ＭＳ Ｐゴシック"/>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7395"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To use their emergency cash more effectively, their financial adviser recommends they transfer the money into a 100% offset account linked to their mortgage. This will reduce the home loan balance on which interest is calculated to $388,000. As a result, their emergency cash will effectively earn the home loan interest rate of 7.5% pa and they won’t pay any tax on these earnings.</a:t>
            </a:r>
          </a:p>
          <a:p>
            <a:r>
              <a:rPr lang="en-AU" sz="1000" b="0" dirty="0" smtClean="0">
                <a:latin typeface="Arial" charset="0"/>
                <a:ea typeface="ＭＳ Ｐゴシック"/>
                <a:cs typeface="Arial" charset="0"/>
              </a:rPr>
              <a:t>Their adviser also explains that if they continue to make home loan repayments of $3,153 per month, they will save a total of $36,711 in interest and cut over a year off the term of their loan. Furthermore, they will be able to withdraw their emergency cash from the offset account at any time.</a:t>
            </a:r>
          </a:p>
          <a:p>
            <a:endParaRPr lang="en-AU" sz="1000" b="0" dirty="0" smtClean="0">
              <a:solidFill>
                <a:srgbClr val="000000"/>
              </a:solidFill>
              <a:latin typeface="Arial" charset="0"/>
              <a:ea typeface="ＭＳ Ｐゴシック"/>
              <a:cs typeface="Arial" charset="0"/>
            </a:endParaRPr>
          </a:p>
          <a:p>
            <a:endParaRPr lang="en-AU" sz="1000" dirty="0" smtClean="0">
              <a:solidFill>
                <a:srgbClr val="000000"/>
              </a:solidFill>
              <a:latin typeface="Arial" charset="0"/>
              <a:ea typeface="ＭＳ Ｐゴシック"/>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A1C04715-F8B8-48C8-88F3-5341052E6904}" type="slidenum">
              <a:rPr lang="en-AU" sz="1200">
                <a:solidFill>
                  <a:srgbClr val="000000"/>
                </a:solidFill>
              </a:rPr>
              <a:pPr algn="r"/>
              <a:t>18</a:t>
            </a:fld>
            <a:endParaRPr lang="en-AU" sz="1200">
              <a:solidFill>
                <a:srgbClr val="000000"/>
              </a:solidFill>
            </a:endParaRPr>
          </a:p>
        </p:txBody>
      </p:sp>
      <p:sp>
        <p:nvSpPr>
          <p:cNvPr id="82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44" name="Rectangle 3"/>
          <p:cNvSpPr>
            <a:spLocks noGrp="1" noChangeArrowheads="1"/>
          </p:cNvSpPr>
          <p:nvPr>
            <p:ph type="body" idx="1"/>
          </p:nvPr>
        </p:nvSpPr>
        <p:spPr bwMode="auto">
          <a:xfrm>
            <a:off x="379414" y="5402264"/>
            <a:ext cx="5938837"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If you are currently spending less than you earn, you may want to consider using your surplus </a:t>
            </a:r>
            <a:r>
              <a:rPr lang="en-AU" sz="1000" b="0" dirty="0" err="1" smtClean="0">
                <a:latin typeface="Arial" charset="0"/>
                <a:ea typeface="ＭＳ Ｐゴシック"/>
                <a:cs typeface="Arial" charset="0"/>
              </a:rPr>
              <a:t>cashflow</a:t>
            </a:r>
            <a:r>
              <a:rPr lang="en-AU" sz="1000" b="0" dirty="0" smtClean="0">
                <a:latin typeface="Arial" charset="0"/>
                <a:ea typeface="ＭＳ Ｐゴシック"/>
                <a:cs typeface="Arial" charset="0"/>
              </a:rPr>
              <a:t> to accelerate the repayment </a:t>
            </a:r>
            <a:r>
              <a:rPr sz="1000" b="0" dirty="0" smtClean="0">
                <a:latin typeface="Arial" charset="0"/>
                <a:ea typeface="ＭＳ Ｐゴシック"/>
                <a:cs typeface="Arial" charset="0"/>
              </a:rPr>
              <a:t>of your home loan.</a:t>
            </a:r>
          </a:p>
          <a:p>
            <a:r>
              <a:rPr lang="en-AU" sz="1000" b="0" dirty="0" smtClean="0">
                <a:latin typeface="Arial" charset="0"/>
                <a:ea typeface="ＭＳ Ｐゴシック"/>
                <a:cs typeface="Arial" charset="0"/>
              </a:rPr>
              <a:t>How?</a:t>
            </a:r>
          </a:p>
          <a:p>
            <a:r>
              <a:rPr lang="en-AU" sz="1000" dirty="0" smtClean="0">
                <a:latin typeface="Arial" charset="0"/>
                <a:ea typeface="ＭＳ Ｐゴシック"/>
                <a:cs typeface="Arial" charset="0"/>
              </a:rPr>
              <a:t>1. Increasing the repayment frequency </a:t>
            </a:r>
            <a:r>
              <a:rPr lang="en-AU" sz="1000" b="0" dirty="0" smtClean="0">
                <a:latin typeface="Arial" charset="0"/>
                <a:ea typeface="ＭＳ Ｐゴシック"/>
                <a:cs typeface="Arial" charset="0"/>
              </a:rPr>
              <a:t>(eg from monthly to fortnightly). This can reduce your average daily loan balance even though the annual </a:t>
            </a:r>
            <a:r>
              <a:rPr sz="1000" b="0" dirty="0" smtClean="0">
                <a:latin typeface="Arial" charset="0"/>
                <a:ea typeface="ＭＳ Ｐゴシック"/>
                <a:cs typeface="Arial" charset="0"/>
              </a:rPr>
              <a:t>repayments remain the same. </a:t>
            </a:r>
            <a:r>
              <a:rPr lang="en-AU" sz="1000" dirty="0" smtClean="0">
                <a:latin typeface="Arial" charset="0"/>
                <a:ea typeface="ＭＳ Ｐゴシック"/>
                <a:cs typeface="Arial" charset="0"/>
              </a:rPr>
              <a:t>Note: </a:t>
            </a:r>
            <a:r>
              <a:rPr lang="en-AU" sz="1000" b="0" dirty="0" smtClean="0">
                <a:latin typeface="Arial" charset="0"/>
                <a:ea typeface="ＭＳ Ｐゴシック"/>
                <a:cs typeface="Arial" charset="0"/>
              </a:rPr>
              <a:t>These benefits are only available if your salary is paid more frequently than you are making loan repayments.</a:t>
            </a:r>
          </a:p>
          <a:p>
            <a:r>
              <a:rPr lang="en-AU" sz="1000" dirty="0" smtClean="0">
                <a:latin typeface="Arial" charset="0"/>
                <a:ea typeface="ＭＳ Ｐゴシック"/>
                <a:cs typeface="Arial" charset="0"/>
              </a:rPr>
              <a:t>2. Increasing the repayment amount. </a:t>
            </a:r>
            <a:r>
              <a:rPr lang="en-AU" sz="1000" b="0" dirty="0" smtClean="0">
                <a:latin typeface="Arial" charset="0"/>
                <a:ea typeface="ＭＳ Ｐゴシック"/>
                <a:cs typeface="Arial" charset="0"/>
              </a:rPr>
              <a:t>This involves using your surplus </a:t>
            </a:r>
            <a:r>
              <a:rPr lang="en-AU" sz="1000" b="0" dirty="0" err="1" smtClean="0">
                <a:latin typeface="Arial" charset="0"/>
                <a:ea typeface="ＭＳ Ｐゴシック"/>
                <a:cs typeface="Arial" charset="0"/>
              </a:rPr>
              <a:t>cashflow</a:t>
            </a:r>
            <a:r>
              <a:rPr lang="en-AU" sz="1000" b="0" dirty="0" smtClean="0">
                <a:latin typeface="Arial" charset="0"/>
                <a:ea typeface="ＭＳ Ｐゴシック"/>
                <a:cs typeface="Arial" charset="0"/>
              </a:rPr>
              <a:t> to pay off your loan sooner. </a:t>
            </a:r>
          </a:p>
          <a:p>
            <a:r>
              <a:rPr lang="en-AU" sz="1000" dirty="0" smtClean="0">
                <a:latin typeface="Arial" charset="0"/>
                <a:ea typeface="ＭＳ Ｐゴシック"/>
                <a:cs typeface="Arial" charset="0"/>
              </a:rPr>
              <a:t>3. Crediting your entire salary </a:t>
            </a:r>
            <a:r>
              <a:rPr lang="en-AU" sz="1000" b="0" dirty="0" smtClean="0">
                <a:latin typeface="Arial" charset="0"/>
                <a:ea typeface="ＭＳ Ｐゴシック"/>
                <a:cs typeface="Arial" charset="0"/>
              </a:rPr>
              <a:t>automatically into your home loan or a 100% offset account (if available). </a:t>
            </a:r>
            <a:r>
              <a:rPr sz="1000" b="0" dirty="0" smtClean="0">
                <a:latin typeface="Arial" charset="0"/>
                <a:ea typeface="ＭＳ Ｐゴシック"/>
                <a:cs typeface="Arial" charset="0"/>
              </a:rPr>
              <a:t>By doing this:</a:t>
            </a:r>
          </a:p>
          <a:p>
            <a:r>
              <a:rPr lang="en-AU" sz="1000" b="0" dirty="0" smtClean="0">
                <a:latin typeface="Arial" charset="0"/>
                <a:ea typeface="ＭＳ Ｐゴシック"/>
                <a:cs typeface="Arial" charset="0"/>
              </a:rPr>
              <a:t>–– Your salary hits your loan </a:t>
            </a:r>
            <a:r>
              <a:rPr sz="1000" b="0" dirty="0" smtClean="0">
                <a:latin typeface="Arial" charset="0"/>
                <a:ea typeface="ＭＳ Ｐゴシック"/>
                <a:cs typeface="Arial" charset="0"/>
              </a:rPr>
              <a:t>account sooner, having the </a:t>
            </a:r>
            <a:r>
              <a:rPr lang="en-AU" sz="1000" b="0" dirty="0" smtClean="0">
                <a:latin typeface="Arial" charset="0"/>
                <a:ea typeface="ＭＳ Ｐゴシック"/>
                <a:cs typeface="Arial" charset="0"/>
              </a:rPr>
              <a:t>same effect as increasing the </a:t>
            </a:r>
            <a:r>
              <a:rPr sz="1000" b="0" dirty="0" smtClean="0">
                <a:latin typeface="Arial" charset="0"/>
                <a:ea typeface="ＭＳ Ｐゴシック"/>
                <a:cs typeface="Arial" charset="0"/>
              </a:rPr>
              <a:t>repayment frequency.</a:t>
            </a:r>
          </a:p>
          <a:p>
            <a:r>
              <a:rPr lang="en-AU" sz="1000" b="0" dirty="0" smtClean="0">
                <a:latin typeface="Arial" charset="0"/>
                <a:ea typeface="ＭＳ Ｐゴシック"/>
                <a:cs typeface="Arial" charset="0"/>
              </a:rPr>
              <a:t>–– Your salary is immediately used to reduce the size of the loan, having the same impact as increasing the </a:t>
            </a:r>
            <a:r>
              <a:rPr sz="1000" b="0" dirty="0" smtClean="0">
                <a:latin typeface="Arial" charset="0"/>
                <a:ea typeface="ＭＳ Ｐゴシック"/>
                <a:cs typeface="Arial" charset="0"/>
              </a:rPr>
              <a:t>repayment amount.</a:t>
            </a:r>
          </a:p>
          <a:p>
            <a:r>
              <a:rPr lang="en-AU" sz="1000" b="0" dirty="0" smtClean="0">
                <a:latin typeface="Arial" charset="0"/>
                <a:ea typeface="ＭＳ Ｐゴシック"/>
                <a:cs typeface="Arial" charset="0"/>
              </a:rPr>
              <a:t>–– You may achieve a higher after-tax return than if your salary is paid into a cash account .</a:t>
            </a:r>
          </a:p>
          <a:p>
            <a:r>
              <a:rPr lang="en-AU" sz="1000" b="0" dirty="0" smtClean="0">
                <a:latin typeface="Arial" charset="0"/>
                <a:ea typeface="ＭＳ Ｐゴシック"/>
                <a:cs typeface="Arial" charset="0"/>
              </a:rPr>
              <a:t>–– You can access your money (either from a 100% offset account or using the loan’s redraw facility) to meet your living expenses </a:t>
            </a:r>
            <a:r>
              <a:rPr sz="1000" b="0" dirty="0" smtClean="0">
                <a:latin typeface="Arial" charset="0"/>
                <a:ea typeface="ＭＳ Ｐゴシック"/>
                <a:cs typeface="Arial" charset="0"/>
              </a:rPr>
              <a:t>during the month.</a:t>
            </a:r>
            <a:endParaRPr lang="en-AU" sz="1000" dirty="0" smtClean="0">
              <a:latin typeface="Arial" charset="0"/>
              <a:ea typeface="ＭＳ Ｐゴシック"/>
              <a:cs typeface="Arial" charset="0"/>
            </a:endParaRPr>
          </a:p>
          <a:p>
            <a:pPr eaLnBrk="1" hangingPunct="1">
              <a:lnSpc>
                <a:spcPct val="90000"/>
              </a:lnSpc>
              <a:spcBef>
                <a:spcPct val="10000"/>
              </a:spcBef>
              <a:spcAft>
                <a:spcPct val="10000"/>
              </a:spcAft>
            </a:pPr>
            <a:endParaRPr lang="en-AU" sz="1000" dirty="0" smtClean="0">
              <a:solidFill>
                <a:srgbClr val="CC0000"/>
              </a:solidFill>
              <a:latin typeface="Arial" charset="0"/>
              <a:ea typeface="ＭＳ Ｐゴシック"/>
              <a:cs typeface="Arial" charset="0"/>
            </a:endParaRPr>
          </a:p>
          <a:p>
            <a:pPr eaLnBrk="1" hangingPunct="1">
              <a:lnSpc>
                <a:spcPct val="90000"/>
              </a:lnSpc>
              <a:spcBef>
                <a:spcPct val="10000"/>
              </a:spcBef>
              <a:spcAft>
                <a:spcPct val="10000"/>
              </a:spcAft>
            </a:pPr>
            <a:endParaRPr lang="en-AU" sz="1000" dirty="0" smtClean="0">
              <a:solidFill>
                <a:srgbClr val="CC0000"/>
              </a:solidFill>
              <a:latin typeface="Arial" charset="0"/>
              <a:ea typeface="ＭＳ Ｐゴシック"/>
              <a:cs typeface="Arial" charset="0"/>
            </a:endParaRPr>
          </a:p>
          <a:p>
            <a:pPr eaLnBrk="1" hangingPunct="1">
              <a:lnSpc>
                <a:spcPct val="90000"/>
              </a:lnSpc>
              <a:spcBef>
                <a:spcPct val="10000"/>
              </a:spcBef>
              <a:spcAft>
                <a:spcPct val="10000"/>
              </a:spcAft>
            </a:pPr>
            <a:endParaRPr lang="en-AU" sz="1000" dirty="0" smtClean="0">
              <a:solidFill>
                <a:srgbClr val="CC0000"/>
              </a:solidFill>
              <a:ea typeface="ＭＳ Ｐゴシック"/>
              <a:cs typeface="Arial" charset="0"/>
            </a:endParaRPr>
          </a:p>
          <a:p>
            <a:pPr eaLnBrk="1" hangingPunct="1">
              <a:lnSpc>
                <a:spcPct val="90000"/>
              </a:lnSpc>
            </a:pPr>
            <a:endParaRPr lang="en-AU" sz="900" dirty="0" smtClean="0">
              <a:ea typeface="ＭＳ Ｐゴシック"/>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32AAAAF8-24DB-4DD9-AACB-1373FB5D7303}" type="slidenum">
              <a:rPr lang="en-AU" sz="1200">
                <a:solidFill>
                  <a:srgbClr val="000000"/>
                </a:solidFill>
              </a:rPr>
              <a:pPr algn="r"/>
              <a:t>19</a:t>
            </a:fld>
            <a:endParaRPr lang="en-AU" sz="1200">
              <a:solidFill>
                <a:srgbClr val="000000"/>
              </a:solidFill>
            </a:endParaRPr>
          </a:p>
        </p:txBody>
      </p:sp>
      <p:sp>
        <p:nvSpPr>
          <p:cNvPr id="831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1492" name="Rectangle 3"/>
          <p:cNvSpPr>
            <a:spLocks noGrp="1" noChangeArrowheads="1"/>
          </p:cNvSpPr>
          <p:nvPr>
            <p:ph type="body" idx="1"/>
          </p:nvPr>
        </p:nvSpPr>
        <p:spPr bwMode="auto">
          <a:xfrm>
            <a:off x="450850" y="5402264"/>
            <a:ext cx="5867400" cy="3779837"/>
          </a:xfrm>
          <a:noFill/>
        </p:spPr>
        <p:txBody>
          <a:bodyPr wrap="square" numCol="1" anchor="t" anchorCtr="0" compatLnSpc="1">
            <a:prstTxWarp prst="textNoShape">
              <a:avLst/>
            </a:prstTxWarp>
          </a:bodyPr>
          <a:lstStyle/>
          <a:p>
            <a:r>
              <a:rPr lang="en-AU" sz="1000" dirty="0" smtClean="0">
                <a:latin typeface="Arial" charset="0"/>
                <a:ea typeface="ＭＳ Ｐゴシック"/>
                <a:cs typeface="Arial" charset="0"/>
              </a:rPr>
              <a:t>Carolyn and Ian</a:t>
            </a:r>
            <a:r>
              <a:rPr lang="en-AU" sz="1000" baseline="0" dirty="0" smtClean="0">
                <a:latin typeface="Arial" charset="0"/>
                <a:ea typeface="ＭＳ Ｐゴシック"/>
                <a:cs typeface="Arial" charset="0"/>
              </a:rPr>
              <a:t> </a:t>
            </a:r>
            <a:r>
              <a:rPr lang="en-AU" sz="1000" b="0" dirty="0" smtClean="0">
                <a:latin typeface="Arial" charset="0"/>
                <a:ea typeface="ＭＳ Ｐゴシック"/>
                <a:cs typeface="Arial" charset="0"/>
              </a:rPr>
              <a:t>have a home loan of $400,000</a:t>
            </a:r>
            <a:r>
              <a:rPr sz="1000" b="0" dirty="0" smtClean="0">
                <a:latin typeface="Arial" charset="0"/>
                <a:ea typeface="ＭＳ Ｐゴシック"/>
                <a:cs typeface="Arial" charset="0"/>
              </a:rPr>
              <a:t>.</a:t>
            </a:r>
          </a:p>
          <a:p>
            <a:r>
              <a:rPr lang="en-AU" sz="1000" b="0" dirty="0" smtClean="0">
                <a:latin typeface="Arial" charset="0"/>
                <a:ea typeface="ＭＳ Ｐゴシック"/>
                <a:cs typeface="Arial" charset="0"/>
              </a:rPr>
              <a:t>Ian receives a fortnightly salary of $2,700 after tax and Carolyn receives $1,800 after tax. </a:t>
            </a:r>
          </a:p>
          <a:p>
            <a:r>
              <a:rPr lang="en-AU" sz="1000" b="0" dirty="0" smtClean="0">
                <a:latin typeface="Arial" charset="0"/>
                <a:ea typeface="ＭＳ Ｐゴシック"/>
                <a:cs typeface="Arial" charset="0"/>
              </a:rPr>
              <a:t>Their combined living expenses are $5,000 per month (excluding loan repayments). </a:t>
            </a:r>
          </a:p>
          <a:p>
            <a:r>
              <a:rPr lang="en-AU" sz="1000" b="0" dirty="0" smtClean="0">
                <a:latin typeface="Arial" charset="0"/>
                <a:ea typeface="ＭＳ Ｐゴシック"/>
                <a:cs typeface="Arial" charset="0"/>
              </a:rPr>
              <a:t>They are making home loan repayments of $3,153 per month. </a:t>
            </a:r>
          </a:p>
          <a:p>
            <a:r>
              <a:rPr lang="en-AU" sz="1000" b="0" dirty="0" smtClean="0">
                <a:latin typeface="Arial" charset="0"/>
                <a:ea typeface="ＭＳ Ｐゴシック"/>
                <a:cs typeface="Arial" charset="0"/>
              </a:rPr>
              <a:t>After deducting their living expenses and loan repayments from their combined after-tax salary, they have surplus </a:t>
            </a:r>
            <a:r>
              <a:rPr lang="en-AU" sz="1000" b="0" dirty="0" err="1" smtClean="0">
                <a:latin typeface="Arial" charset="0"/>
                <a:ea typeface="ＭＳ Ｐゴシック"/>
                <a:cs typeface="Arial" charset="0"/>
              </a:rPr>
              <a:t>cashflow</a:t>
            </a:r>
            <a:r>
              <a:rPr lang="en-AU" sz="1000" b="0" dirty="0" smtClean="0">
                <a:latin typeface="Arial" charset="0"/>
                <a:ea typeface="ＭＳ Ｐゴシック"/>
                <a:cs typeface="Arial" charset="0"/>
              </a:rPr>
              <a:t> of $19,164 per annum. </a:t>
            </a:r>
          </a:p>
          <a:p>
            <a:pPr eaLnBrk="1" hangingPunct="1"/>
            <a:endParaRPr lang="en-AU" dirty="0" smtClean="0">
              <a:ea typeface="ＭＳ Ｐゴシック"/>
              <a:cs typeface="Arial" charset="0"/>
            </a:endParaRPr>
          </a:p>
          <a:p>
            <a:endParaRPr lang="en-AU" sz="1000" dirty="0" smtClean="0">
              <a:latin typeface="Arial" charset="0"/>
              <a:ea typeface="ＭＳ Ｐゴシック"/>
              <a:cs typeface="Arial" charset="0"/>
            </a:endParaRPr>
          </a:p>
          <a:p>
            <a:pPr eaLnBrk="1" hangingPunct="1"/>
            <a:endParaRPr lang="en-AU" sz="1000" dirty="0" smtClean="0">
              <a:ea typeface="ＭＳ Ｐゴシック"/>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TextEdit="1"/>
          </p:cNvSpPr>
          <p:nvPr>
            <p:ph type="sldImg"/>
          </p:nvPr>
        </p:nvSpPr>
        <p:spPr bwMode="auto">
          <a:xfrm>
            <a:off x="338138" y="588963"/>
            <a:ext cx="5976937" cy="4484687"/>
          </a:xfrm>
          <a:noFill/>
          <a:ln>
            <a:solidFill>
              <a:srgbClr val="000000"/>
            </a:solidFill>
            <a:miter lim="800000"/>
            <a:headEnd/>
            <a:tailEnd/>
          </a:ln>
        </p:spPr>
      </p:sp>
      <p:sp>
        <p:nvSpPr>
          <p:cNvPr id="169986" name="Rectangle 3"/>
          <p:cNvSpPr>
            <a:spLocks noGrp="1"/>
          </p:cNvSpPr>
          <p:nvPr>
            <p:ph type="body" idx="1"/>
          </p:nvPr>
        </p:nvSpPr>
        <p:spPr bwMode="auto">
          <a:xfrm>
            <a:off x="336550" y="5402263"/>
            <a:ext cx="5946775" cy="3778250"/>
          </a:xfrm>
          <a:noFill/>
        </p:spPr>
        <p:txBody>
          <a:bodyPr wrap="square" numCol="1" anchor="t" anchorCtr="0" compatLnSpc="1">
            <a:prstTxWarp prst="textNoShape">
              <a:avLst/>
            </a:prstTxWarp>
          </a:bodyPr>
          <a:lstStyle/>
          <a:p>
            <a:pPr eaLnBrk="1" hangingPunct="1"/>
            <a:endParaRPr lang="en-AU" b="0" smtClean="0">
              <a:ea typeface="ＭＳ Ｐゴシック"/>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7"/>
          <p:cNvSpPr txBox="1">
            <a:spLocks noGrp="1" noChangeArrowheads="1"/>
          </p:cNvSpPr>
          <p:nvPr/>
        </p:nvSpPr>
        <p:spPr bwMode="auto">
          <a:xfrm>
            <a:off x="5689601" y="9428164"/>
            <a:ext cx="960438" cy="392112"/>
          </a:xfrm>
          <a:prstGeom prst="rect">
            <a:avLst/>
          </a:prstGeom>
          <a:noFill/>
          <a:ln>
            <a:miter lim="800000"/>
            <a:headEnd/>
            <a:tailEnd/>
          </a:ln>
        </p:spPr>
        <p:txBody>
          <a:bodyPr anchor="b"/>
          <a:lstStyle/>
          <a:p>
            <a:pPr algn="r">
              <a:defRPr/>
            </a:pPr>
            <a:fld id="{3E9B8541-F696-4DC4-B7B5-FAAC180979DA}" type="slidenum">
              <a:rPr lang="en-AU" sz="1200">
                <a:solidFill>
                  <a:srgbClr val="000000"/>
                </a:solidFill>
                <a:latin typeface="Calibri" pitchFamily="34" charset="0"/>
                <a:ea typeface="ＭＳ Ｐゴシック" charset="-128"/>
                <a:cs typeface="+mn-cs"/>
              </a:rPr>
              <a:pPr algn="r">
                <a:defRPr/>
              </a:pPr>
              <a:t>20</a:t>
            </a:fld>
            <a:endParaRPr lang="en-AU" sz="1200" dirty="0">
              <a:solidFill>
                <a:srgbClr val="000000"/>
              </a:solidFill>
              <a:latin typeface="Calibri" pitchFamily="34" charset="0"/>
              <a:ea typeface="ＭＳ Ｐゴシック" charset="-128"/>
              <a:cs typeface="+mn-cs"/>
            </a:endParaRPr>
          </a:p>
        </p:txBody>
      </p:sp>
      <p:sp>
        <p:nvSpPr>
          <p:cNvPr id="833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3540" name="Rectangle 3"/>
          <p:cNvSpPr>
            <a:spLocks noGrp="1" noChangeArrowheads="1"/>
          </p:cNvSpPr>
          <p:nvPr>
            <p:ph type="body" idx="1"/>
          </p:nvPr>
        </p:nvSpPr>
        <p:spPr bwMode="auto">
          <a:xfrm>
            <a:off x="450850" y="5402264"/>
            <a:ext cx="5867400"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Given they are spending less than they earn, their financial adviser illustrates the impact that different strategies could have on the loan term and interest payments.</a:t>
            </a:r>
          </a:p>
          <a:p>
            <a:r>
              <a:rPr lang="en-AU" sz="1000" b="0" dirty="0" smtClean="0">
                <a:latin typeface="Arial" charset="0"/>
                <a:ea typeface="ＭＳ Ｐゴシック"/>
                <a:cs typeface="Arial" charset="0"/>
              </a:rPr>
              <a:t>If they continue to repay $3,153 per month, they will &lt;run through results on slide&gt;</a:t>
            </a:r>
          </a:p>
          <a:p>
            <a:r>
              <a:rPr lang="en-AU" sz="1000" b="0" dirty="0" smtClean="0">
                <a:latin typeface="Arial" charset="0"/>
                <a:ea typeface="ＭＳ Ｐゴシック"/>
                <a:cs typeface="Arial" charset="0"/>
              </a:rPr>
              <a:t>If they increase their repayment frequency and repay $1,455 per fortnight (</a:t>
            </a:r>
            <a:r>
              <a:rPr lang="en-AU" sz="1000" b="0" dirty="0" err="1" smtClean="0">
                <a:latin typeface="Arial" charset="0"/>
                <a:ea typeface="ＭＳ Ｐゴシック"/>
                <a:cs typeface="Arial" charset="0"/>
              </a:rPr>
              <a:t>ie</a:t>
            </a:r>
            <a:r>
              <a:rPr lang="en-AU" sz="1000" b="0" dirty="0" smtClean="0">
                <a:latin typeface="Arial" charset="0"/>
                <a:ea typeface="ＭＳ Ｐゴシック"/>
                <a:cs typeface="Arial" charset="0"/>
              </a:rPr>
              <a:t> the same annual amount as the previous option) they will &lt;run through results on slide&gt;. This strategy only results in a small improvement because the same annual repayments are being made and the benefit is limited to increasing the repayment frequency only.</a:t>
            </a:r>
          </a:p>
          <a:p>
            <a:r>
              <a:rPr lang="en-AU" sz="1000" b="0" dirty="0" smtClean="0">
                <a:latin typeface="Arial" charset="0"/>
                <a:ea typeface="ＭＳ Ｐゴシック"/>
                <a:cs typeface="Arial" charset="0"/>
              </a:rPr>
              <a:t>If they increase the fortnightly repayment by say $20, to $1,475 per fortnight, they will &lt;run through results on slide&gt;. Again the benefit is only small, because the increase in fortnightly repayments is only small.</a:t>
            </a:r>
          </a:p>
          <a:p>
            <a:r>
              <a:rPr lang="en-AU" sz="1000" b="0" dirty="0" smtClean="0">
                <a:latin typeface="Arial" charset="0"/>
                <a:ea typeface="ＭＳ Ｐゴシック"/>
                <a:cs typeface="Arial" charset="0"/>
              </a:rPr>
              <a:t>But if they pay 100% of their salaries ($4,500 per fortnight combined after-tax or $117,000 pa) and redraw $5,000 per month for their living expenses (</a:t>
            </a:r>
            <a:r>
              <a:rPr lang="en-AU" sz="1000" b="0" dirty="0" err="1" smtClean="0">
                <a:latin typeface="Arial" charset="0"/>
                <a:ea typeface="ＭＳ Ｐゴシック"/>
                <a:cs typeface="Arial" charset="0"/>
              </a:rPr>
              <a:t>ie</a:t>
            </a:r>
            <a:r>
              <a:rPr lang="en-AU" sz="1000" b="0" dirty="0" smtClean="0">
                <a:latin typeface="Arial" charset="0"/>
                <a:ea typeface="ＭＳ Ｐゴシック"/>
                <a:cs typeface="Arial" charset="0"/>
              </a:rPr>
              <a:t> $60,000 pa) they will effectively repay around $57,000 of their loan per annum and &lt;run through results on slide&gt;. In other words, while the results in this final scenario are impressive, the reason is because the amount of </a:t>
            </a:r>
            <a:r>
              <a:rPr lang="en-AU" sz="1000" b="0" dirty="0" err="1" smtClean="0">
                <a:latin typeface="Arial" charset="0"/>
                <a:ea typeface="ＭＳ Ｐゴシック"/>
                <a:cs typeface="Arial" charset="0"/>
              </a:rPr>
              <a:t>cashflow</a:t>
            </a:r>
            <a:r>
              <a:rPr lang="en-AU" sz="1000" b="0" dirty="0" smtClean="0">
                <a:latin typeface="Arial" charset="0"/>
                <a:ea typeface="ＭＳ Ｐゴシック"/>
                <a:cs typeface="Arial" charset="0"/>
              </a:rPr>
              <a:t> being used to reduce the loan is considerably higher.</a:t>
            </a:r>
          </a:p>
          <a:p>
            <a:pPr eaLnBrk="1" hangingPunct="1"/>
            <a:endParaRPr lang="en-AU" dirty="0" smtClean="0">
              <a:ea typeface="ＭＳ Ｐゴシック"/>
              <a:cs typeface="Arial" charset="0"/>
            </a:endParaRPr>
          </a:p>
          <a:p>
            <a:endParaRPr lang="en-AU" sz="1000" dirty="0" smtClean="0">
              <a:latin typeface="Arial" charset="0"/>
              <a:ea typeface="ＭＳ Ｐゴシック"/>
              <a:cs typeface="Arial" charset="0"/>
            </a:endParaRPr>
          </a:p>
          <a:p>
            <a:pPr eaLnBrk="1" hangingPunct="1"/>
            <a:endParaRPr lang="en-AU" sz="1000" dirty="0" smtClean="0">
              <a:ea typeface="ＭＳ Ｐゴシック"/>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Slide Image Placeholder 1"/>
          <p:cNvSpPr>
            <a:spLocks noGrp="1" noRot="1" noChangeAspect="1" noTextEdit="1"/>
          </p:cNvSpPr>
          <p:nvPr>
            <p:ph type="sldImg"/>
          </p:nvPr>
        </p:nvSpPr>
        <p:spPr bwMode="auto">
          <a:noFill/>
          <a:ln>
            <a:solidFill>
              <a:srgbClr val="000000"/>
            </a:solidFill>
            <a:miter lim="800000"/>
            <a:headEnd/>
            <a:tailEnd/>
          </a:ln>
        </p:spPr>
      </p:sp>
      <p:sp>
        <p:nvSpPr>
          <p:cNvPr id="843779" name="Slide Number Placeholder 3"/>
          <p:cNvSpPr txBox="1">
            <a:spLocks noGrp="1"/>
          </p:cNvSpPr>
          <p:nvPr/>
        </p:nvSpPr>
        <p:spPr bwMode="auto">
          <a:xfrm>
            <a:off x="5689601" y="9428164"/>
            <a:ext cx="960438" cy="392112"/>
          </a:xfrm>
          <a:prstGeom prst="rect">
            <a:avLst/>
          </a:prstGeom>
          <a:noFill/>
          <a:ln w="9525">
            <a:noFill/>
            <a:miter lim="800000"/>
            <a:headEnd/>
            <a:tailEnd/>
          </a:ln>
        </p:spPr>
        <p:txBody>
          <a:bodyPr anchor="b"/>
          <a:lstStyle/>
          <a:p>
            <a:pPr algn="r"/>
            <a:fld id="{3CC970C4-EF1A-4EF9-AFF4-6B4513215C1B}" type="slidenum">
              <a:rPr lang="en-AU" sz="1200">
                <a:latin typeface="Calibri" pitchFamily="34" charset="0"/>
              </a:rPr>
              <a:pPr algn="r"/>
              <a:t>21</a:t>
            </a:fld>
            <a:endParaRPr lang="en-AU" sz="1200">
              <a:latin typeface="Calibri" pitchFamily="34" charset="0"/>
            </a:endParaRPr>
          </a:p>
        </p:txBody>
      </p:sp>
      <p:sp>
        <p:nvSpPr>
          <p:cNvPr id="843780" name="Notes Placeholder 4"/>
          <p:cNvSpPr>
            <a:spLocks noGrp="1"/>
          </p:cNvSpPr>
          <p:nvPr>
            <p:ph type="body" sz="quarter" idx="11"/>
          </p:nvPr>
        </p:nvSpPr>
        <p:spPr bwMode="auto">
          <a:noFill/>
        </p:spPr>
        <p:txBody>
          <a:bodyPr wrap="square" numCol="1" anchor="t" anchorCtr="0" compatLnSpc="1">
            <a:prstTxWarp prst="textNoShape">
              <a:avLst/>
            </a:prstTxWarp>
          </a:bodyPr>
          <a:lstStyle/>
          <a:p>
            <a:endParaRPr lang="en-AU" smtClean="0">
              <a:ea typeface="ＭＳ Ｐゴシック"/>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Slide Image Placeholder 1"/>
          <p:cNvSpPr>
            <a:spLocks noGrp="1" noRot="1" noChangeAspect="1" noTextEdit="1"/>
          </p:cNvSpPr>
          <p:nvPr>
            <p:ph type="sldImg"/>
          </p:nvPr>
        </p:nvSpPr>
        <p:spPr bwMode="auto">
          <a:noFill/>
          <a:ln>
            <a:solidFill>
              <a:srgbClr val="000000"/>
            </a:solidFill>
            <a:miter lim="800000"/>
            <a:headEnd/>
            <a:tailEnd/>
          </a:ln>
        </p:spPr>
      </p:sp>
      <p:sp>
        <p:nvSpPr>
          <p:cNvPr id="845827" name="Slide Number Placeholder 3"/>
          <p:cNvSpPr txBox="1">
            <a:spLocks noGrp="1"/>
          </p:cNvSpPr>
          <p:nvPr/>
        </p:nvSpPr>
        <p:spPr bwMode="auto">
          <a:xfrm>
            <a:off x="5689601" y="9428164"/>
            <a:ext cx="960438" cy="392112"/>
          </a:xfrm>
          <a:prstGeom prst="rect">
            <a:avLst/>
          </a:prstGeom>
          <a:noFill/>
          <a:ln w="9525">
            <a:noFill/>
            <a:miter lim="800000"/>
            <a:headEnd/>
            <a:tailEnd/>
          </a:ln>
        </p:spPr>
        <p:txBody>
          <a:bodyPr anchor="b"/>
          <a:lstStyle/>
          <a:p>
            <a:pPr algn="r"/>
            <a:fld id="{00826357-F4A7-4F29-926C-3C9D8362D93B}" type="slidenum">
              <a:rPr lang="en-AU" sz="1200">
                <a:latin typeface="Calibri" pitchFamily="34" charset="0"/>
              </a:rPr>
              <a:pPr algn="r"/>
              <a:t>22</a:t>
            </a:fld>
            <a:endParaRPr lang="en-AU" sz="1200">
              <a:latin typeface="Calibri" pitchFamily="34" charset="0"/>
            </a:endParaRPr>
          </a:p>
        </p:txBody>
      </p:sp>
      <p:sp>
        <p:nvSpPr>
          <p:cNvPr id="845828" name="Notes Placeholder 2"/>
          <p:cNvSpPr>
            <a:spLocks noGrp="1"/>
          </p:cNvSpPr>
          <p:nvPr>
            <p:ph type="body" idx="3"/>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Once you have your inefficient debt under control, you may want to consider borrowing for investment purposes.</a:t>
            </a:r>
          </a:p>
          <a:p>
            <a:r>
              <a:rPr lang="en-AU" sz="1000" b="0" dirty="0" smtClean="0">
                <a:latin typeface="Arial" charset="0"/>
                <a:ea typeface="ＭＳ Ｐゴシック"/>
                <a:cs typeface="Arial" charset="0"/>
              </a:rPr>
              <a:t>This strategy may suit if you have a:</a:t>
            </a:r>
          </a:p>
          <a:p>
            <a:pPr>
              <a:buFontTx/>
              <a:buChar char="•"/>
            </a:pPr>
            <a:r>
              <a:rPr lang="en-AU" sz="1000" b="0" dirty="0" smtClean="0">
                <a:latin typeface="Arial" charset="0"/>
                <a:ea typeface="ＭＳ Ｐゴシック"/>
                <a:cs typeface="Arial" charset="0"/>
              </a:rPr>
              <a:t>  regular and secure </a:t>
            </a:r>
            <a:r>
              <a:rPr lang="en-AU" sz="1000" b="0" dirty="0" err="1" smtClean="0">
                <a:latin typeface="Arial" charset="0"/>
                <a:ea typeface="ＭＳ Ｐゴシック"/>
                <a:cs typeface="Arial" charset="0"/>
              </a:rPr>
              <a:t>cashflow</a:t>
            </a:r>
            <a:endParaRPr lang="en-AU" sz="1000" b="0" dirty="0" smtClean="0">
              <a:latin typeface="Arial" charset="0"/>
              <a:ea typeface="ＭＳ Ｐゴシック"/>
              <a:cs typeface="Arial" charset="0"/>
            </a:endParaRPr>
          </a:p>
          <a:p>
            <a:pPr>
              <a:buFontTx/>
              <a:buChar char="•"/>
            </a:pPr>
            <a:r>
              <a:rPr lang="en-AU" sz="1000" b="0" dirty="0" smtClean="0">
                <a:latin typeface="Arial" charset="0"/>
                <a:ea typeface="ＭＳ Ｐゴシック"/>
                <a:cs typeface="Arial" charset="0"/>
              </a:rPr>
              <a:t>  want to achieve your wealth goals sooner</a:t>
            </a:r>
          </a:p>
          <a:p>
            <a:pPr>
              <a:buFontTx/>
              <a:buChar char="•"/>
            </a:pPr>
            <a:r>
              <a:rPr lang="en-AU" sz="1000" b="0" dirty="0" smtClean="0">
                <a:latin typeface="Arial" charset="0"/>
                <a:ea typeface="ＭＳ Ｐゴシック"/>
                <a:cs typeface="Arial" charset="0"/>
              </a:rPr>
              <a:t>  are prepared to take additional risks</a:t>
            </a:r>
          </a:p>
          <a:p>
            <a:pPr>
              <a:buFontTx/>
              <a:buChar char="•"/>
            </a:pPr>
            <a:r>
              <a:rPr lang="en-AU" sz="1000" b="0" dirty="0" smtClean="0">
                <a:latin typeface="Arial" charset="0"/>
                <a:ea typeface="ＭＳ Ｐゴシック"/>
                <a:cs typeface="Arial" charset="0"/>
              </a:rPr>
              <a:t>  have sufficient time to ride out market fluctuations </a:t>
            </a:r>
            <a:r>
              <a:rPr lang="en-AU" sz="1000" b="0" dirty="0" err="1" smtClean="0">
                <a:latin typeface="Arial" charset="0"/>
                <a:ea typeface="ＭＳ Ｐゴシック"/>
                <a:cs typeface="Arial" charset="0"/>
              </a:rPr>
              <a:t>ie</a:t>
            </a:r>
            <a:r>
              <a:rPr lang="en-AU" sz="1000" b="0" dirty="0" smtClean="0">
                <a:latin typeface="Arial" charset="0"/>
                <a:ea typeface="ＭＳ Ｐゴシック"/>
                <a:cs typeface="Arial" charset="0"/>
              </a:rPr>
              <a:t> 5 years plus, and</a:t>
            </a:r>
          </a:p>
          <a:p>
            <a:pPr>
              <a:buFontTx/>
              <a:buChar char="•"/>
            </a:pPr>
            <a:r>
              <a:rPr lang="en-AU" sz="1000" b="0" dirty="0" smtClean="0">
                <a:latin typeface="Arial" charset="0"/>
                <a:ea typeface="ＭＳ Ｐゴシック"/>
                <a:cs typeface="Arial" charset="0"/>
              </a:rPr>
              <a:t>  have sufficient insurances in place.</a:t>
            </a:r>
          </a:p>
          <a:p>
            <a:endParaRPr sz="1000" dirty="0" smtClean="0">
              <a:latin typeface="Arial" charset="0"/>
              <a:ea typeface="ＭＳ Ｐゴシック"/>
              <a:cs typeface="Arial" charset="0"/>
            </a:endParaRPr>
          </a:p>
          <a:p>
            <a:r>
              <a:rPr sz="1000" b="0" i="1" dirty="0" smtClean="0">
                <a:latin typeface="Arial" charset="0"/>
                <a:ea typeface="ＭＳ Ｐゴシック"/>
                <a:cs typeface="Arial" charset="0"/>
              </a:rPr>
              <a:t>&lt;More information on the risks of gearing and the things that can be done to manage the risks is covered later in this slide pack&gt;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Slide Image Placeholder 1"/>
          <p:cNvSpPr>
            <a:spLocks noGrp="1" noRot="1" noChangeAspect="1" noTextEdit="1"/>
          </p:cNvSpPr>
          <p:nvPr>
            <p:ph type="sldImg"/>
          </p:nvPr>
        </p:nvSpPr>
        <p:spPr bwMode="auto">
          <a:noFill/>
          <a:ln>
            <a:solidFill>
              <a:srgbClr val="000000"/>
            </a:solidFill>
            <a:miter lim="800000"/>
            <a:headEnd/>
            <a:tailEnd/>
          </a:ln>
        </p:spPr>
      </p:sp>
      <p:sp>
        <p:nvSpPr>
          <p:cNvPr id="847875" name="Notes Placeholder 2"/>
          <p:cNvSpPr>
            <a:spLocks noGrp="1"/>
          </p:cNvSpPr>
          <p:nvPr>
            <p:ph type="body" idx="1"/>
          </p:nvPr>
        </p:nvSpPr>
        <p:spPr bwMode="auto">
          <a:xfrm>
            <a:off x="338139" y="5402264"/>
            <a:ext cx="5945187" cy="3779837"/>
          </a:xfrm>
          <a:noFill/>
        </p:spPr>
        <p:txBody>
          <a:bodyPr wrap="square" numCol="1" anchor="t" anchorCtr="0" compatLnSpc="1">
            <a:prstTxWarp prst="textNoShape">
              <a:avLst/>
            </a:prstTxWarp>
          </a:bodyPr>
          <a:lstStyle/>
          <a:p>
            <a:r>
              <a:rPr lang="en-AU" sz="1000" b="1" dirty="0" smtClean="0">
                <a:latin typeface="Arial" charset="0"/>
                <a:ea typeface="ＭＳ Ｐゴシック"/>
                <a:cs typeface="Arial" charset="0"/>
              </a:rPr>
              <a:t>Why might you consider borrowing to invest? </a:t>
            </a:r>
            <a:r>
              <a:rPr lang="en-AU" sz="1000" b="0" dirty="0" smtClean="0">
                <a:latin typeface="Arial" charset="0"/>
                <a:ea typeface="ＭＳ Ｐゴシック"/>
                <a:cs typeface="Arial" charset="0"/>
              </a:rPr>
              <a:t>Because you can make a larger investment and build your wealth faster than if you relied exclusively on your own capital. Also, interest on loan and certain other costs are generally tax deductible.</a:t>
            </a:r>
            <a:endParaRPr sz="1000" b="0" dirty="0" smtClean="0">
              <a:latin typeface="Arial" charset="0"/>
              <a:ea typeface="ＭＳ Ｐゴシック"/>
              <a:cs typeface="Arial" charset="0"/>
            </a:endParaRPr>
          </a:p>
          <a:p>
            <a:r>
              <a:rPr lang="en-AU" sz="1000" b="0" dirty="0" smtClean="0">
                <a:latin typeface="Arial" charset="0"/>
                <a:ea typeface="ＭＳ Ｐゴシック"/>
                <a:cs typeface="Arial" charset="0"/>
              </a:rPr>
              <a:t>To be successful in the long term, the investments you acquire with borrowed money must generate a total return (income and capital growth) that exceeds the after-tax costs of financing the investment (including interest on </a:t>
            </a:r>
            <a:r>
              <a:rPr sz="1000" b="0" dirty="0" smtClean="0">
                <a:latin typeface="Arial" charset="0"/>
                <a:ea typeface="ＭＳ Ｐゴシック"/>
                <a:cs typeface="Arial" charset="0"/>
              </a:rPr>
              <a:t>the loan).</a:t>
            </a:r>
          </a:p>
          <a:p>
            <a:r>
              <a:rPr lang="en-AU" sz="1000" b="0" dirty="0" smtClean="0">
                <a:latin typeface="Arial" charset="0"/>
                <a:ea typeface="ＭＳ Ｐゴシック"/>
                <a:cs typeface="Arial" charset="0"/>
              </a:rPr>
              <a:t>It is therefore generally recommended the borrowed money is invested in quality share or property investments. This is because shares and property have the potential to grow the most in value over the longer term. They also typically produce assessable income (which means you may be able to claim the interest on the investment loan as a tax deduction).</a:t>
            </a:r>
            <a:endParaRPr sz="1000" dirty="0" smtClean="0">
              <a:latin typeface="Arial" charset="0"/>
              <a:ea typeface="ＭＳ Ｐゴシック"/>
              <a:cs typeface="Arial" charset="0"/>
            </a:endParaRPr>
          </a:p>
        </p:txBody>
      </p:sp>
      <p:sp>
        <p:nvSpPr>
          <p:cNvPr id="847876" name="Slide Number Placeholder 3"/>
          <p:cNvSpPr txBox="1">
            <a:spLocks noGrp="1"/>
          </p:cNvSpPr>
          <p:nvPr/>
        </p:nvSpPr>
        <p:spPr bwMode="auto">
          <a:xfrm>
            <a:off x="5689601" y="9428164"/>
            <a:ext cx="960438" cy="392112"/>
          </a:xfrm>
          <a:prstGeom prst="rect">
            <a:avLst/>
          </a:prstGeom>
          <a:noFill/>
          <a:ln w="9525">
            <a:noFill/>
            <a:miter lim="800000"/>
            <a:headEnd/>
            <a:tailEnd/>
          </a:ln>
        </p:spPr>
        <p:txBody>
          <a:bodyPr anchor="b"/>
          <a:lstStyle/>
          <a:p>
            <a:pPr algn="r"/>
            <a:fld id="{F8358FD2-F8BC-451D-A82F-C4E50CC33D9B}" type="slidenum">
              <a:rPr lang="en-AU" sz="1200">
                <a:latin typeface="Calibri" pitchFamily="34" charset="0"/>
              </a:rPr>
              <a:pPr algn="r"/>
              <a:t>23</a:t>
            </a:fld>
            <a:endParaRPr lang="en-AU"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Rot="1" noChangeAspect="1" noTextEdit="1"/>
          </p:cNvSpPr>
          <p:nvPr>
            <p:ph type="sldImg"/>
          </p:nvPr>
        </p:nvSpPr>
        <p:spPr bwMode="auto">
          <a:xfrm>
            <a:off x="852488" y="744538"/>
            <a:ext cx="4960937" cy="3722687"/>
          </a:xfrm>
          <a:noFill/>
          <a:ln>
            <a:solidFill>
              <a:srgbClr val="000000"/>
            </a:solidFill>
            <a:miter lim="800000"/>
            <a:headEnd/>
            <a:tailEnd/>
          </a:ln>
        </p:spPr>
      </p:sp>
      <p:sp>
        <p:nvSpPr>
          <p:cNvPr id="849923" name="Rectangle 3"/>
          <p:cNvSpPr>
            <a:spLocks noGrp="1"/>
          </p:cNvSpPr>
          <p:nvPr>
            <p:ph type="body" idx="1"/>
          </p:nvPr>
        </p:nvSpPr>
        <p:spPr bwMode="auto">
          <a:xfrm>
            <a:off x="889000" y="4714876"/>
            <a:ext cx="4884738" cy="4467225"/>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There are two main ways you can borrow for investment purposes.</a:t>
            </a:r>
          </a:p>
          <a:p>
            <a:r>
              <a:rPr lang="en-AU" sz="1000" b="0" dirty="0" smtClean="0">
                <a:latin typeface="Arial" charset="0"/>
                <a:ea typeface="ＭＳ Ｐゴシック"/>
                <a:cs typeface="Arial" charset="0"/>
              </a:rPr>
              <a:t>One is to take out a </a:t>
            </a:r>
            <a:r>
              <a:rPr lang="en-AU" sz="1000" dirty="0" smtClean="0">
                <a:latin typeface="Arial" charset="0"/>
                <a:ea typeface="ＭＳ Ｐゴシック"/>
                <a:cs typeface="Arial" charset="0"/>
              </a:rPr>
              <a:t>margin loan</a:t>
            </a:r>
            <a:r>
              <a:rPr lang="en-AU" sz="1000" b="0" dirty="0" smtClean="0">
                <a:latin typeface="Arial" charset="0"/>
                <a:ea typeface="ＭＳ Ｐゴシック"/>
                <a:cs typeface="Arial" charset="0"/>
              </a:rPr>
              <a:t>. This is a</a:t>
            </a:r>
            <a:r>
              <a:rPr sz="1000" b="0" dirty="0" smtClean="0">
                <a:latin typeface="Arial" charset="0"/>
                <a:ea typeface="ＭＳ Ｐゴシック"/>
                <a:cs typeface="Arial" charset="0"/>
              </a:rPr>
              <a:t> loan that enables you to invest in shares and/or managed funds where these assets are used as security for the loan. </a:t>
            </a:r>
            <a:r>
              <a:rPr lang="en-AU" sz="1000" b="0" dirty="0" smtClean="0">
                <a:latin typeface="Arial" charset="0"/>
                <a:ea typeface="ＭＳ Ｐゴシック"/>
                <a:cs typeface="Arial" charset="0"/>
              </a:rPr>
              <a:t>No stamp duty is payable. They enable you to set up a regular investment plan where you invest a combination of your own money and borrowed money. </a:t>
            </a:r>
            <a:r>
              <a:rPr sz="1000" b="0" dirty="0" smtClean="0">
                <a:latin typeface="Arial" charset="0"/>
                <a:ea typeface="ＭＳ Ｐゴシック"/>
                <a:cs typeface="Arial" charset="0"/>
              </a:rPr>
              <a:t>You may be able to arrange for another person (or company) to provide third-party security for your margin loan.</a:t>
            </a:r>
            <a:r>
              <a:rPr lang="en-AU" sz="1000" b="0" dirty="0" smtClean="0">
                <a:latin typeface="Arial" charset="0"/>
                <a:ea typeface="ＭＳ Ｐゴシック"/>
                <a:cs typeface="Arial" charset="0"/>
              </a:rPr>
              <a:t> You don’t need to own a home or have equity in a home to establish a margin loan.</a:t>
            </a:r>
          </a:p>
          <a:p>
            <a:r>
              <a:rPr lang="en-AU" sz="1000" b="0" dirty="0" smtClean="0">
                <a:latin typeface="Arial" charset="0"/>
                <a:ea typeface="ＭＳ Ｐゴシック"/>
                <a:cs typeface="Arial" charset="0"/>
              </a:rPr>
              <a:t>The other main option is a </a:t>
            </a:r>
            <a:r>
              <a:rPr lang="en-AU" sz="1000" dirty="0" smtClean="0">
                <a:latin typeface="Arial" charset="0"/>
                <a:ea typeface="ＭＳ Ｐゴシック"/>
                <a:cs typeface="Arial" charset="0"/>
              </a:rPr>
              <a:t>home equity loan</a:t>
            </a:r>
            <a:r>
              <a:rPr lang="en-AU" sz="1000" b="0" dirty="0" smtClean="0">
                <a:latin typeface="Arial" charset="0"/>
                <a:ea typeface="ＭＳ Ｐゴシック"/>
                <a:cs typeface="Arial" charset="0"/>
              </a:rPr>
              <a:t>. This where you </a:t>
            </a:r>
            <a:r>
              <a:rPr sz="1000" b="0" dirty="0" smtClean="0">
                <a:latin typeface="Arial" charset="0"/>
                <a:ea typeface="ＭＳ Ｐゴシック"/>
                <a:cs typeface="Arial" charset="0"/>
              </a:rPr>
              <a:t>borrow against the equity in your home for investment. This approach offers potentially lower interest rates and the possibility of borrowing up to 100% of an asset’s value. There is no need to meet a margin call and you have a broader choice of investment options.</a:t>
            </a:r>
          </a:p>
          <a:p>
            <a:endParaRPr lang="en-AU" dirty="0" smtClean="0">
              <a:latin typeface="Arial" charset="0"/>
              <a:ea typeface="ＭＳ Ｐゴシック"/>
              <a:cs typeface="Arial" charset="0"/>
            </a:endParaRPr>
          </a:p>
          <a:p>
            <a:r>
              <a:rPr lang="en-AU" dirty="0" smtClean="0">
                <a:latin typeface="Arial" charset="0"/>
                <a:ea typeface="ＭＳ Ｐゴシック"/>
                <a:cs typeface="Arial"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80B3E5C6-1EEC-40BA-A3BC-530C1FB09F3A}" type="slidenum">
              <a:rPr lang="en-AU" sz="1200"/>
              <a:pPr algn="r"/>
              <a:t>25</a:t>
            </a:fld>
            <a:endParaRPr lang="en-AU" sz="1200"/>
          </a:p>
        </p:txBody>
      </p:sp>
      <p:sp>
        <p:nvSpPr>
          <p:cNvPr id="851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51972"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Here is a case study that shows how borrowing to invest works.</a:t>
            </a:r>
          </a:p>
          <a:p>
            <a:r>
              <a:rPr lang="en-AU" sz="1000" dirty="0" smtClean="0">
                <a:latin typeface="Arial" charset="0"/>
                <a:ea typeface="ＭＳ Ｐゴシック"/>
                <a:cs typeface="Arial" charset="0"/>
              </a:rPr>
              <a:t>Jenny has $100,000 invested </a:t>
            </a:r>
            <a:r>
              <a:rPr lang="en-AU" sz="1000" b="0" dirty="0" smtClean="0">
                <a:latin typeface="Arial" charset="0"/>
                <a:ea typeface="ＭＳ Ｐゴシック"/>
                <a:cs typeface="Arial" charset="0"/>
              </a:rPr>
              <a:t>in shares and earns a pre-tax salary of $90,000 pa. She wants to build her wealth faster over the next 10 years. She has used some of the strategies outlined earlier to pay off most of her home loan and her financial adviser presents three different options. These include:</a:t>
            </a:r>
          </a:p>
          <a:p>
            <a:r>
              <a:rPr lang="en-AU" sz="1000" b="0" dirty="0" smtClean="0">
                <a:latin typeface="Arial" charset="0"/>
                <a:ea typeface="ＭＳ Ｐゴシック"/>
                <a:cs typeface="Arial" charset="0"/>
              </a:rPr>
              <a:t>• maintaining her investment at its current level of $100,000</a:t>
            </a:r>
          </a:p>
          <a:p>
            <a:r>
              <a:rPr lang="en-AU" sz="1000" b="0" dirty="0" smtClean="0">
                <a:latin typeface="Arial" charset="0"/>
                <a:ea typeface="ＭＳ Ｐゴシック"/>
                <a:cs typeface="Arial" charset="0"/>
              </a:rPr>
              <a:t>• doubling her investment by borrowing $100,000 (</a:t>
            </a:r>
            <a:r>
              <a:rPr lang="en-AU" sz="1000" b="0" dirty="0" err="1" smtClean="0">
                <a:latin typeface="Arial" charset="0"/>
                <a:ea typeface="ＭＳ Ｐゴシック"/>
                <a:cs typeface="Arial" charset="0"/>
              </a:rPr>
              <a:t>ie</a:t>
            </a:r>
            <a:r>
              <a:rPr lang="en-AU" sz="1000" b="0" dirty="0" smtClean="0">
                <a:latin typeface="Arial" charset="0"/>
                <a:ea typeface="ＭＳ Ｐゴシック"/>
                <a:cs typeface="Arial" charset="0"/>
              </a:rPr>
              <a:t> a 50% gearing ratio), and</a:t>
            </a:r>
          </a:p>
          <a:p>
            <a:r>
              <a:rPr lang="en-AU" sz="1000" b="0" dirty="0" smtClean="0">
                <a:latin typeface="Arial" charset="0"/>
                <a:ea typeface="ＭＳ Ｐゴシック"/>
                <a:cs typeface="Arial" charset="0"/>
              </a:rPr>
              <a:t>• tripling her investment by borrowing $200,000 (</a:t>
            </a:r>
            <a:r>
              <a:rPr lang="en-AU" sz="1000" b="0" dirty="0" err="1" smtClean="0">
                <a:latin typeface="Arial" charset="0"/>
                <a:ea typeface="ＭＳ Ｐゴシック"/>
                <a:cs typeface="Arial" charset="0"/>
              </a:rPr>
              <a:t>ie</a:t>
            </a:r>
            <a:r>
              <a:rPr lang="en-AU" sz="1000" b="0" dirty="0" smtClean="0">
                <a:latin typeface="Arial" charset="0"/>
                <a:ea typeface="ＭＳ Ｐゴシック"/>
                <a:cs typeface="Arial" charset="0"/>
              </a:rPr>
              <a:t> a 67% gearing ratio).</a:t>
            </a:r>
            <a:endParaRPr lang="en-AU" sz="1000" dirty="0" smtClean="0">
              <a:latin typeface="Arial" charset="0"/>
              <a:ea typeface="ＭＳ Ｐゴシック"/>
              <a:cs typeface="Arial" charset="0"/>
            </a:endParaRPr>
          </a:p>
          <a:p>
            <a:pPr eaLnBrk="1" hangingPunct="1"/>
            <a:endParaRPr lang="en-AU" dirty="0" smtClean="0">
              <a:ea typeface="ＭＳ Ｐゴシック"/>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210D9183-C016-42DE-963D-6878275E675E}" type="slidenum">
              <a:rPr lang="en-AU" sz="1200"/>
              <a:pPr algn="r"/>
              <a:t>26</a:t>
            </a:fld>
            <a:endParaRPr lang="en-AU" sz="1200"/>
          </a:p>
        </p:txBody>
      </p:sp>
      <p:sp>
        <p:nvSpPr>
          <p:cNvPr id="854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54020"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The graph below illustrates the potential outcomes after 10 years, assuming Jenny uses an interest-only home equity loan in options 2 and 3, with an interest rate of 7.5% pa. Clearly, the higher the gearing ratio, the greater the potential gains. But it’s important to remember that Jenny still has an outstanding loan in options 2 and 3 of $100,00 and $ 200,000 respectively. </a:t>
            </a:r>
          </a:p>
          <a:p>
            <a:pPr eaLnBrk="1" hangingPunct="1"/>
            <a:endParaRPr lang="en-AU" dirty="0" smtClean="0">
              <a:ea typeface="ＭＳ Ｐゴシック"/>
              <a:cs typeface="Arial" charset="0"/>
            </a:endParaRPr>
          </a:p>
          <a:p>
            <a:pPr eaLnBrk="1" hangingPunct="1"/>
            <a:endParaRPr lang="en-AU" dirty="0" smtClean="0">
              <a:ea typeface="ＭＳ Ｐゴシック"/>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B0B8BEDB-55E7-4525-81FA-15A69654FE19}" type="slidenum">
              <a:rPr lang="en-AU" sz="1200">
                <a:solidFill>
                  <a:srgbClr val="000000"/>
                </a:solidFill>
              </a:rPr>
              <a:pPr algn="r"/>
              <a:t>27</a:t>
            </a:fld>
            <a:endParaRPr lang="en-AU" sz="1200">
              <a:solidFill>
                <a:srgbClr val="000000"/>
              </a:solidFill>
            </a:endParaRPr>
          </a:p>
        </p:txBody>
      </p:sp>
      <p:sp>
        <p:nvSpPr>
          <p:cNvPr id="856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56068"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If she withdrew a portion of her investment after 10 years to repay the outstanding debt and pay Capital Gains Tax (CGT) on the amount withdrawn, the value of her investment is shown on this slide. As you can see, Jenny’s financial position could improve by using a gearing strategy if the value of her investments rises sufficiently.</a:t>
            </a:r>
          </a:p>
          <a:p>
            <a:pPr eaLnBrk="1" hangingPunct="1"/>
            <a:endParaRPr lang="en-AU" dirty="0" smtClean="0">
              <a:ea typeface="ＭＳ Ｐゴシック"/>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2178" name="Rectangle 3"/>
          <p:cNvSpPr>
            <a:spLocks noGrp="1" noChangeArrowheads="1"/>
          </p:cNvSpPr>
          <p:nvPr>
            <p:ph type="body" idx="1"/>
          </p:nvPr>
        </p:nvSpPr>
        <p:spPr bwMode="auto">
          <a:xfrm>
            <a:off x="338138" y="5402264"/>
            <a:ext cx="5980112" cy="3779837"/>
          </a:xfrm>
        </p:spPr>
        <p:txBody>
          <a:bodyPr wrap="square" numCol="1" anchor="t" anchorCtr="0" compatLnSpc="1">
            <a:prstTxWarp prst="textNoShape">
              <a:avLst/>
            </a:prstTxWarp>
          </a:bodyPr>
          <a:lstStyle/>
          <a:p>
            <a:pPr>
              <a:defRPr/>
            </a:pPr>
            <a:r>
              <a:rPr lang="en-AU" sz="1000" b="0" dirty="0" smtClean="0">
                <a:latin typeface="Arial" charset="0"/>
                <a:ea typeface="ＭＳ Ｐゴシック"/>
                <a:cs typeface="Arial" charset="0"/>
              </a:rPr>
              <a:t>Before borrowing to invest it’s important to understand the different types of gearing arrangements.</a:t>
            </a:r>
          </a:p>
          <a:p>
            <a:pPr>
              <a:defRPr/>
            </a:pPr>
            <a:r>
              <a:rPr lang="en-AU" sz="1000" b="0" dirty="0" smtClean="0">
                <a:latin typeface="Arial" charset="0"/>
                <a:ea typeface="ＭＳ Ｐゴシック"/>
                <a:cs typeface="Arial" charset="0"/>
              </a:rPr>
              <a:t>There is </a:t>
            </a:r>
            <a:r>
              <a:rPr lang="en-AU" sz="1000" dirty="0" smtClean="0">
                <a:latin typeface="Arial" charset="0"/>
                <a:ea typeface="ＭＳ Ｐゴシック"/>
                <a:cs typeface="Arial" charset="0"/>
              </a:rPr>
              <a:t>positive gearing </a:t>
            </a:r>
            <a:r>
              <a:rPr lang="en-AU" sz="1000" b="0" dirty="0" smtClean="0">
                <a:latin typeface="Arial" charset="0"/>
                <a:ea typeface="ＭＳ Ｐゴシック"/>
                <a:cs typeface="Arial" charset="0"/>
              </a:rPr>
              <a:t>where the income from the investments </a:t>
            </a:r>
            <a:r>
              <a:rPr lang="en-AU" sz="1000" b="0" u="sng" dirty="0" smtClean="0">
                <a:latin typeface="Arial" charset="0"/>
                <a:ea typeface="ＭＳ Ｐゴシック"/>
                <a:cs typeface="Arial" charset="0"/>
              </a:rPr>
              <a:t>exceeds</a:t>
            </a:r>
            <a:r>
              <a:rPr lang="en-AU" sz="1000" b="0" dirty="0" smtClean="0">
                <a:latin typeface="Arial" charset="0"/>
                <a:ea typeface="ＭＳ Ｐゴシック"/>
                <a:cs typeface="Arial" charset="0"/>
              </a:rPr>
              <a:t> the loan interest and other expenses. In this scenario, the excess income is taxable in the hands of the investment owner.</a:t>
            </a:r>
          </a:p>
          <a:p>
            <a:pPr>
              <a:defRPr/>
            </a:pPr>
            <a:r>
              <a:rPr lang="en-AU" sz="1000" b="0" dirty="0">
                <a:latin typeface="Arial" charset="0"/>
                <a:ea typeface="ＭＳ Ｐゴシック"/>
                <a:cs typeface="Arial" charset="0"/>
              </a:rPr>
              <a:t>There is </a:t>
            </a:r>
            <a:r>
              <a:rPr lang="en-AU" sz="1000" dirty="0" smtClean="0">
                <a:latin typeface="Arial" charset="0"/>
                <a:ea typeface="ＭＳ Ｐゴシック"/>
                <a:cs typeface="Arial" charset="0"/>
              </a:rPr>
              <a:t>neutral gearing </a:t>
            </a:r>
            <a:r>
              <a:rPr lang="en-AU" sz="1000" b="0" dirty="0">
                <a:latin typeface="Arial" charset="0"/>
                <a:ea typeface="ＭＳ Ｐゴシック"/>
                <a:cs typeface="Arial" charset="0"/>
              </a:rPr>
              <a:t>where the income from the investments </a:t>
            </a:r>
            <a:r>
              <a:rPr lang="en-AU" sz="1000" b="0" u="sng" dirty="0" smtClean="0">
                <a:latin typeface="Arial" charset="0"/>
                <a:ea typeface="ＭＳ Ｐゴシック"/>
                <a:cs typeface="Arial" charset="0"/>
              </a:rPr>
              <a:t>equals</a:t>
            </a:r>
            <a:r>
              <a:rPr lang="en-AU" sz="1000" b="0" dirty="0" smtClean="0">
                <a:latin typeface="Arial" charset="0"/>
                <a:ea typeface="ＭＳ Ｐゴシック"/>
                <a:cs typeface="Arial" charset="0"/>
              </a:rPr>
              <a:t> the </a:t>
            </a:r>
            <a:r>
              <a:rPr lang="en-AU" sz="1000" b="0" dirty="0">
                <a:latin typeface="Arial" charset="0"/>
                <a:ea typeface="ＭＳ Ｐゴシック"/>
                <a:cs typeface="Arial" charset="0"/>
              </a:rPr>
              <a:t>loan interest and other expenses</a:t>
            </a:r>
            <a:r>
              <a:rPr lang="en-AU" sz="1000" b="0" dirty="0" smtClean="0">
                <a:latin typeface="Arial" charset="0"/>
                <a:ea typeface="ＭＳ Ｐゴシック"/>
                <a:cs typeface="Arial" charset="0"/>
              </a:rPr>
              <a:t>.</a:t>
            </a:r>
          </a:p>
          <a:p>
            <a:pPr>
              <a:defRPr/>
            </a:pPr>
            <a:r>
              <a:rPr lang="en-AU" sz="1000" b="0" dirty="0">
                <a:latin typeface="Arial" charset="0"/>
                <a:ea typeface="ＭＳ Ｐゴシック"/>
                <a:cs typeface="Arial" charset="0"/>
              </a:rPr>
              <a:t>There is </a:t>
            </a:r>
            <a:r>
              <a:rPr lang="en-AU" sz="1000" dirty="0" smtClean="0">
                <a:latin typeface="Arial" charset="0"/>
                <a:ea typeface="ＭＳ Ｐゴシック"/>
                <a:cs typeface="Arial" charset="0"/>
              </a:rPr>
              <a:t>negative gearing </a:t>
            </a:r>
            <a:r>
              <a:rPr lang="en-AU" sz="1000" b="0" dirty="0">
                <a:latin typeface="Arial" charset="0"/>
                <a:ea typeface="ＭＳ Ｐゴシック"/>
                <a:cs typeface="Arial" charset="0"/>
              </a:rPr>
              <a:t>where the income from the investments </a:t>
            </a:r>
            <a:r>
              <a:rPr lang="en-AU" sz="1000" b="0" u="sng" dirty="0">
                <a:latin typeface="Arial" charset="0"/>
                <a:ea typeface="ＭＳ Ｐゴシック"/>
                <a:cs typeface="Arial" charset="0"/>
              </a:rPr>
              <a:t>is less than </a:t>
            </a:r>
            <a:r>
              <a:rPr lang="en-AU" sz="1000" b="0" dirty="0" smtClean="0">
                <a:latin typeface="Arial" charset="0"/>
                <a:ea typeface="ＭＳ Ｐゴシック"/>
                <a:cs typeface="Arial" charset="0"/>
              </a:rPr>
              <a:t>the </a:t>
            </a:r>
            <a:r>
              <a:rPr lang="en-AU" sz="1000" b="0" dirty="0">
                <a:latin typeface="Arial" charset="0"/>
                <a:ea typeface="ＭＳ Ｐゴシック"/>
                <a:cs typeface="Arial" charset="0"/>
              </a:rPr>
              <a:t>loan interest and other expenses. In this scenario, the excess </a:t>
            </a:r>
            <a:r>
              <a:rPr lang="en-AU" sz="1000" b="0" dirty="0" smtClean="0">
                <a:latin typeface="Arial" charset="0"/>
                <a:ea typeface="ＭＳ Ｐゴシック"/>
                <a:cs typeface="Arial" charset="0"/>
              </a:rPr>
              <a:t>expenses can be used to reduce other sources of assessable income, such as salary. </a:t>
            </a:r>
          </a:p>
          <a:p>
            <a:pPr>
              <a:defRPr/>
            </a:pPr>
            <a:r>
              <a:rPr lang="en-AU" sz="1000" b="0" i="1" dirty="0" smtClean="0">
                <a:latin typeface="Arial" charset="0"/>
                <a:ea typeface="ＭＳ Ｐゴシック"/>
                <a:cs typeface="Arial" charset="0"/>
              </a:rPr>
              <a:t>&lt;These concepts provide a good introduction to the slides later in this pack on Borrowing to invest as a couple’&gt;</a:t>
            </a:r>
          </a:p>
          <a:p>
            <a:pPr>
              <a:defRPr/>
            </a:pPr>
            <a:endParaRPr lang="en-AU" sz="1000" b="0" dirty="0">
              <a:latin typeface="Arial" charset="0"/>
              <a:ea typeface="ＭＳ Ｐゴシック"/>
              <a:cs typeface="Arial" charset="0"/>
            </a:endParaRPr>
          </a:p>
          <a:p>
            <a:pPr>
              <a:defRPr/>
            </a:pPr>
            <a:endParaRPr lang="en-AU" sz="1000" b="0" dirty="0" smtClean="0">
              <a:latin typeface="Arial" charset="0"/>
              <a:ea typeface="ＭＳ Ｐゴシック"/>
              <a:cs typeface="Arial" charset="0"/>
            </a:endParaRPr>
          </a:p>
          <a:p>
            <a:pPr marL="171450" indent="-171450">
              <a:buFontTx/>
              <a:buChar char="•"/>
              <a:defRPr/>
            </a:pPr>
            <a:endParaRPr lang="en-AU" sz="1000" b="0" dirty="0" smtClean="0">
              <a:latin typeface="Arial" charset="0"/>
              <a:ea typeface="ＭＳ Ｐゴシック"/>
              <a:cs typeface="Arial" charset="0"/>
            </a:endParaRPr>
          </a:p>
          <a:p>
            <a:pPr marL="171450" indent="-171450">
              <a:buFontTx/>
              <a:buChar char="•"/>
              <a:defRPr/>
            </a:pPr>
            <a:endParaRPr lang="en-AU" sz="1000" dirty="0" smtClean="0">
              <a:latin typeface="Arial" charset="0"/>
              <a:ea typeface="ＭＳ Ｐゴシック"/>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6274" name="Rectangle 3"/>
          <p:cNvSpPr>
            <a:spLocks noGrp="1" noChangeArrowheads="1"/>
          </p:cNvSpPr>
          <p:nvPr>
            <p:ph type="body" idx="1"/>
          </p:nvPr>
        </p:nvSpPr>
        <p:spPr bwMode="auto">
          <a:xfrm>
            <a:off x="338138" y="5402264"/>
            <a:ext cx="5980112" cy="3779837"/>
          </a:xfrm>
        </p:spPr>
        <p:txBody>
          <a:bodyPr wrap="square" numCol="1" anchor="t" anchorCtr="0" compatLnSpc="1">
            <a:prstTxWarp prst="textNoShape">
              <a:avLst/>
            </a:prstTxWarp>
          </a:bodyPr>
          <a:lstStyle/>
          <a:p>
            <a:pPr>
              <a:defRPr/>
            </a:pPr>
            <a:r>
              <a:rPr lang="en-AU" sz="1000" b="0" dirty="0" smtClean="0">
                <a:latin typeface="Arial" charset="0"/>
                <a:ea typeface="ＭＳ Ｐゴシック"/>
                <a:cs typeface="Arial" charset="0"/>
              </a:rPr>
              <a:t>Gearing should be seen primarily as a wealth creation strategy rather than a way to save tax. If you invest in assets that fail to produce enough income or capital growth over the longer term, your losses could outweigh any reduction in your tax bill.</a:t>
            </a:r>
          </a:p>
          <a:p>
            <a:pPr>
              <a:defRPr/>
            </a:pPr>
            <a:r>
              <a:rPr lang="en-AU" sz="1000" b="0" dirty="0" smtClean="0">
                <a:latin typeface="Arial" charset="0"/>
                <a:ea typeface="ＭＳ Ｐゴシック"/>
                <a:cs typeface="Arial" charset="0"/>
              </a:rPr>
              <a:t>It’s very important that you consider and manage the risks.</a:t>
            </a:r>
          </a:p>
          <a:p>
            <a:pPr>
              <a:defRPr/>
            </a:pPr>
            <a:r>
              <a:rPr lang="en-AU" sz="1000" b="0" i="1" dirty="0" smtClean="0">
                <a:latin typeface="Arial" charset="0"/>
                <a:ea typeface="ＭＳ Ｐゴシック"/>
                <a:cs typeface="Arial" charset="0"/>
              </a:rPr>
              <a:t>&lt;Run through the risks and ways to manage them on this slide&gt;</a:t>
            </a:r>
          </a:p>
          <a:p>
            <a:pPr marL="171450" indent="-171450">
              <a:buFontTx/>
              <a:buChar char="•"/>
              <a:defRPr/>
            </a:pPr>
            <a:endParaRPr lang="en-AU" sz="1000" dirty="0" smtClean="0">
              <a:latin typeface="Arial" charset="0"/>
              <a:ea typeface="ＭＳ Ｐゴシック"/>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bwMode="auto">
          <a:xfrm>
            <a:off x="338139" y="5402264"/>
            <a:ext cx="5945187" cy="3779837"/>
          </a:xfrm>
          <a:noFill/>
        </p:spPr>
        <p:txBody>
          <a:bodyPr wrap="square" numCol="1" anchor="t" anchorCtr="0" compatLnSpc="1">
            <a:prstTxWarp prst="textNoShape">
              <a:avLst/>
            </a:prstTxWarp>
          </a:bodyPr>
          <a:lstStyle/>
          <a:p>
            <a:pPr eaLnBrk="1" hangingPunct="1">
              <a:spcBef>
                <a:spcPct val="0"/>
              </a:spcBef>
            </a:pPr>
            <a:r>
              <a:rPr lang="en-AU" sz="1000" b="0" smtClean="0">
                <a:solidFill>
                  <a:srgbClr val="000000"/>
                </a:solidFill>
                <a:latin typeface="Arial" charset="0"/>
                <a:ea typeface="ＭＳ Ｐゴシック"/>
                <a:cs typeface="Arial" charset="0"/>
              </a:rPr>
              <a:t>&lt;no notes required&gt;</a:t>
            </a:r>
          </a:p>
          <a:p>
            <a:endParaRPr lang="en-AU" smtClean="0">
              <a:ea typeface="ＭＳ Ｐゴシック"/>
              <a:cs typeface="Arial" charset="0"/>
            </a:endParaRPr>
          </a:p>
        </p:txBody>
      </p:sp>
      <p:sp>
        <p:nvSpPr>
          <p:cNvPr id="172035" name="Slide Number Placeholder 3"/>
          <p:cNvSpPr>
            <a:spLocks noGrp="1"/>
          </p:cNvSpPr>
          <p:nvPr>
            <p:ph type="sldNum" sz="quarter" idx="5"/>
          </p:nvPr>
        </p:nvSpPr>
        <p:spPr bwMode="auto">
          <a:noFill/>
          <a:ln>
            <a:miter lim="800000"/>
            <a:headEnd/>
            <a:tailEnd/>
          </a:ln>
        </p:spPr>
        <p:txBody>
          <a:bodyPr/>
          <a:lstStyle/>
          <a:p>
            <a:fld id="{75B076F3-AB43-4B7F-B75D-05EFEF6AE347}" type="slidenum">
              <a:rPr lang="en-AU" smtClean="0">
                <a:ea typeface="ＭＳ Ｐゴシック"/>
                <a:cs typeface="ＭＳ Ｐゴシック"/>
              </a:rPr>
              <a:pPr/>
              <a:t>3</a:t>
            </a:fld>
            <a:endParaRPr lang="en-AU"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Slide Image Placeholder 1"/>
          <p:cNvSpPr>
            <a:spLocks noGrp="1" noRot="1" noChangeAspect="1" noTextEdit="1"/>
          </p:cNvSpPr>
          <p:nvPr>
            <p:ph type="sldImg"/>
          </p:nvPr>
        </p:nvSpPr>
        <p:spPr bwMode="auto">
          <a:noFill/>
          <a:ln>
            <a:solidFill>
              <a:srgbClr val="000000"/>
            </a:solidFill>
            <a:miter lim="800000"/>
            <a:headEnd/>
            <a:tailEnd/>
          </a:ln>
        </p:spPr>
      </p:sp>
      <p:sp>
        <p:nvSpPr>
          <p:cNvPr id="86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ea typeface="ＭＳ Ｐゴシック"/>
              <a:cs typeface="Arial" charset="0"/>
            </a:endParaRPr>
          </a:p>
        </p:txBody>
      </p:sp>
      <p:sp>
        <p:nvSpPr>
          <p:cNvPr id="862212" name="Slide Number Placeholder 3"/>
          <p:cNvSpPr txBox="1">
            <a:spLocks noGrp="1"/>
          </p:cNvSpPr>
          <p:nvPr/>
        </p:nvSpPr>
        <p:spPr bwMode="auto">
          <a:xfrm>
            <a:off x="5689601" y="9428164"/>
            <a:ext cx="960438" cy="392112"/>
          </a:xfrm>
          <a:prstGeom prst="rect">
            <a:avLst/>
          </a:prstGeom>
          <a:noFill/>
          <a:ln w="9525">
            <a:noFill/>
            <a:miter lim="800000"/>
            <a:headEnd/>
            <a:tailEnd/>
          </a:ln>
        </p:spPr>
        <p:txBody>
          <a:bodyPr anchor="b"/>
          <a:lstStyle/>
          <a:p>
            <a:pPr algn="r"/>
            <a:fld id="{D844DE36-4ED4-4109-8BD3-2DFC29BF5230}" type="slidenum">
              <a:rPr lang="en-AU" sz="1200">
                <a:latin typeface="Calibri" pitchFamily="34" charset="0"/>
              </a:rPr>
              <a:pPr algn="r"/>
              <a:t>30</a:t>
            </a:fld>
            <a:endParaRPr lang="en-AU"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864259" name="Rectangle 3"/>
          <p:cNvSpPr>
            <a:spLocks noGrp="1"/>
          </p:cNvSpPr>
          <p:nvPr>
            <p:ph type="body" idx="1"/>
          </p:nvPr>
        </p:nvSpPr>
        <p:spPr bwMode="auto">
          <a:xfrm>
            <a:off x="849313" y="4716464"/>
            <a:ext cx="4964112" cy="44656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Having previously covered the basics of gearing (borrowing to invest) here we look at some clever gearing strategies. These include:</a:t>
            </a:r>
          </a:p>
          <a:p>
            <a:pPr>
              <a:buFontTx/>
              <a:buChar char="•"/>
            </a:pPr>
            <a:r>
              <a:rPr lang="en-AU" sz="1000" b="0" dirty="0" smtClean="0">
                <a:latin typeface="Arial" charset="0"/>
                <a:ea typeface="ＭＳ Ｐゴシック"/>
                <a:cs typeface="Arial" charset="0"/>
              </a:rPr>
              <a:t>Debt transformation</a:t>
            </a:r>
          </a:p>
          <a:p>
            <a:pPr>
              <a:buFontTx/>
              <a:buChar char="•"/>
            </a:pPr>
            <a:r>
              <a:rPr lang="en-AU" sz="1000" b="0" dirty="0" smtClean="0">
                <a:latin typeface="Arial" charset="0"/>
                <a:ea typeface="ＭＳ Ｐゴシック"/>
                <a:cs typeface="Arial" charset="0"/>
              </a:rPr>
              <a:t>Debt recycling</a:t>
            </a:r>
          </a:p>
          <a:p>
            <a:pPr>
              <a:buFontTx/>
              <a:buChar char="•"/>
            </a:pPr>
            <a:r>
              <a:rPr lang="en-AU" sz="1000" b="0" dirty="0" smtClean="0">
                <a:latin typeface="Arial" charset="0"/>
                <a:ea typeface="ＭＳ Ｐゴシック"/>
                <a:cs typeface="Arial" charset="0"/>
              </a:rPr>
              <a:t>Using offset accounts effectively</a:t>
            </a:r>
          </a:p>
          <a:p>
            <a:pPr>
              <a:buFontTx/>
              <a:buChar char="•"/>
            </a:pPr>
            <a:r>
              <a:rPr lang="en-AU" sz="1000" b="0" dirty="0" smtClean="0">
                <a:latin typeface="Arial" charset="0"/>
                <a:ea typeface="ＭＳ Ｐゴシック"/>
                <a:cs typeface="Arial" charset="0"/>
              </a:rPr>
              <a:t>Maximising the potential of gearing when borrowing to invest as a couple, and</a:t>
            </a:r>
          </a:p>
          <a:p>
            <a:pPr>
              <a:buFontTx/>
              <a:buChar char="•"/>
            </a:pPr>
            <a:r>
              <a:rPr lang="en-AU" sz="1000" b="0" dirty="0" smtClean="0">
                <a:latin typeface="Arial" charset="0"/>
                <a:ea typeface="ＭＳ Ｐゴシック"/>
                <a:cs typeface="Arial" charset="0"/>
              </a:rPr>
              <a:t>Managing capital gains tax when selling investments.</a:t>
            </a:r>
          </a:p>
          <a:p>
            <a:endParaRPr lang="en-AU" dirty="0" smtClean="0">
              <a:ea typeface="ＭＳ Ｐゴシック"/>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Rot="1" noChangeAspect="1" noChangeArrowheads="1" noTextEdit="1"/>
          </p:cNvSpPr>
          <p:nvPr>
            <p:ph type="sldImg"/>
          </p:nvPr>
        </p:nvSpPr>
        <p:spPr bwMode="auto">
          <a:xfrm>
            <a:off x="876300" y="776288"/>
            <a:ext cx="4962525" cy="3722687"/>
          </a:xfrm>
          <a:noFill/>
          <a:ln>
            <a:solidFill>
              <a:srgbClr val="000000"/>
            </a:solidFill>
            <a:miter lim="800000"/>
            <a:headEnd/>
            <a:tailEnd/>
          </a:ln>
        </p:spPr>
      </p:sp>
      <p:sp>
        <p:nvSpPr>
          <p:cNvPr id="866307" name="Rectangle 3"/>
          <p:cNvSpPr>
            <a:spLocks noGrp="1" noChangeArrowheads="1"/>
          </p:cNvSpPr>
          <p:nvPr>
            <p:ph type="body" idx="1"/>
          </p:nvPr>
        </p:nvSpPr>
        <p:spPr bwMode="auto">
          <a:xfrm>
            <a:off x="850900" y="4530725"/>
            <a:ext cx="4922838" cy="5211763"/>
          </a:xfrm>
          <a:noFill/>
        </p:spPr>
        <p:txBody>
          <a:bodyPr wrap="square" numCol="1" anchor="t" anchorCtr="0" compatLnSpc="1">
            <a:prstTxWarp prst="textNoShape">
              <a:avLst/>
            </a:prstTxWarp>
          </a:bodyPr>
          <a:lstStyle/>
          <a:p>
            <a:endParaRPr lang="en-AU" sz="1000" b="0" dirty="0" smtClean="0">
              <a:latin typeface="Arial" charset="0"/>
              <a:ea typeface="ＭＳ Ｐゴシック"/>
              <a:cs typeface="Arial" charset="0"/>
            </a:endParaRPr>
          </a:p>
          <a:p>
            <a:r>
              <a:rPr lang="en-AU" sz="1000" b="0" dirty="0" smtClean="0">
                <a:latin typeface="Arial" charset="0"/>
                <a:ea typeface="ＭＳ Ｐゴシック"/>
                <a:cs typeface="Arial" charset="0"/>
              </a:rPr>
              <a:t>While paying off your home loan, it’s possible you will receive a financial windfall such as a work performance </a:t>
            </a:r>
            <a:r>
              <a:rPr sz="1000" b="0" dirty="0" smtClean="0">
                <a:latin typeface="Arial" charset="0"/>
                <a:ea typeface="ＭＳ Ｐゴシック"/>
                <a:cs typeface="Arial" charset="0"/>
              </a:rPr>
              <a:t>bonus, an ex gratia payment on </a:t>
            </a:r>
            <a:r>
              <a:rPr lang="en-AU" sz="1000" b="0" dirty="0" smtClean="0">
                <a:latin typeface="Arial" charset="0"/>
                <a:ea typeface="ＭＳ Ｐゴシック"/>
                <a:cs typeface="Arial" charset="0"/>
              </a:rPr>
              <a:t>changing employers or an inheritance. If that’s the case, you may want to consider:</a:t>
            </a:r>
          </a:p>
          <a:p>
            <a:r>
              <a:rPr lang="en-AU" sz="1000" b="0" dirty="0" smtClean="0">
                <a:latin typeface="Arial" charset="0"/>
                <a:ea typeface="ＭＳ Ｐゴシック"/>
                <a:cs typeface="Arial" charset="0"/>
              </a:rPr>
              <a:t>• using the windfall to reduce your home loan, by either paying the money into your loan or a 100% offset account </a:t>
            </a:r>
            <a:r>
              <a:rPr sz="1000" b="0" dirty="0" smtClean="0">
                <a:latin typeface="Arial" charset="0"/>
                <a:ea typeface="ＭＳ Ｐゴシック"/>
                <a:cs typeface="Arial" charset="0"/>
              </a:rPr>
              <a:t>attached to your loan</a:t>
            </a:r>
          </a:p>
          <a:p>
            <a:r>
              <a:rPr lang="en-AU" sz="1000" b="0" dirty="0" smtClean="0">
                <a:latin typeface="Arial" charset="0"/>
                <a:ea typeface="ＭＳ Ｐゴシック"/>
                <a:cs typeface="Arial" charset="0"/>
              </a:rPr>
              <a:t>• arranging to borrow through an </a:t>
            </a:r>
            <a:r>
              <a:rPr sz="1000" b="0" dirty="0" smtClean="0">
                <a:latin typeface="Arial" charset="0"/>
                <a:ea typeface="ＭＳ Ｐゴシック"/>
                <a:cs typeface="Arial" charset="0"/>
              </a:rPr>
              <a:t>investment loan, and</a:t>
            </a:r>
          </a:p>
          <a:p>
            <a:r>
              <a:rPr lang="en-AU" sz="1000" b="0" dirty="0" smtClean="0">
                <a:latin typeface="Arial" charset="0"/>
                <a:ea typeface="ＭＳ Ｐゴシック"/>
                <a:cs typeface="Arial" charset="0"/>
              </a:rPr>
              <a:t>• investing the borrowed money in assets such as shares or property—either directly or via a managed fund.</a:t>
            </a:r>
          </a:p>
          <a:p>
            <a:r>
              <a:rPr lang="en-AU" sz="1000" b="0" dirty="0" smtClean="0">
                <a:latin typeface="Arial" charset="0"/>
                <a:ea typeface="ＭＳ Ｐゴシック"/>
                <a:cs typeface="Arial" charset="0"/>
              </a:rPr>
              <a:t>This strategy is known as debt transformation because it enables you to convert some of your inefficient home loan debt (where the interest isn’t tax‑deductible) into an efficient investment loan (where the interest may be tax deductible).</a:t>
            </a:r>
          </a:p>
          <a:p>
            <a:r>
              <a:rPr lang="en-AU" sz="1000" b="0" dirty="0" smtClean="0">
                <a:latin typeface="Arial" charset="0"/>
                <a:ea typeface="ＭＳ Ｐゴシック"/>
                <a:cs typeface="Arial" charset="0"/>
              </a:rPr>
              <a:t>As a result, you could potentially reduce your after‑tax interest cost considerably (see case study) and establish an investment portfolio to help build your </a:t>
            </a:r>
            <a:r>
              <a:rPr sz="1000" b="0" dirty="0" smtClean="0">
                <a:latin typeface="Arial" charset="0"/>
                <a:ea typeface="ＭＳ Ｐゴシック"/>
                <a:cs typeface="Arial" charset="0"/>
              </a:rPr>
              <a:t>long‑term wealth.</a:t>
            </a:r>
          </a:p>
          <a:p>
            <a:r>
              <a:rPr lang="en-AU" sz="1000" b="0" dirty="0" smtClean="0">
                <a:latin typeface="Arial" charset="0"/>
                <a:ea typeface="ＭＳ Ｐゴシック"/>
                <a:cs typeface="Arial" charset="0"/>
              </a:rPr>
              <a:t>The income and tax advantages from the borrowed investment could also enable you to reduce your remaining home </a:t>
            </a:r>
            <a:r>
              <a:rPr sz="1000" b="0" dirty="0" smtClean="0">
                <a:latin typeface="Arial" charset="0"/>
                <a:ea typeface="ＭＳ Ｐゴシック"/>
                <a:cs typeface="Arial" charset="0"/>
              </a:rPr>
              <a:t>loan faster.</a:t>
            </a:r>
            <a:endParaRPr lang="en-AU" sz="1000" dirty="0" smtClean="0">
              <a:solidFill>
                <a:srgbClr val="000000"/>
              </a:solidFill>
              <a:latin typeface="Arial" charset="0"/>
              <a:ea typeface="ＭＳ Ｐゴシック"/>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8355"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smtClean="0">
                <a:latin typeface="Arial" charset="0"/>
                <a:ea typeface="ＭＳ Ｐゴシック"/>
                <a:cs typeface="Arial" charset="0"/>
              </a:rPr>
              <a:t>Daniel has a home loan of $200,000</a:t>
            </a:r>
            <a:r>
              <a:rPr lang="en-AU" sz="1000" b="0" smtClean="0">
                <a:latin typeface="Arial" charset="0"/>
                <a:ea typeface="ＭＳ Ｐゴシック"/>
                <a:cs typeface="Arial" charset="0"/>
              </a:rPr>
              <a:t>, the interest rate is 7.5% pa and he pays tax at a marginal rate of 39% (including Medicare levy). He has just received an inheritance of $100,000 and would like to invest this money to build his long-term wealth.</a:t>
            </a:r>
            <a:endParaRPr lang="en-AU" sz="1000" smtClean="0">
              <a:latin typeface="Arial" charset="0"/>
              <a:ea typeface="ＭＳ Ｐゴシック"/>
              <a:cs typeface="Arial" charset="0"/>
            </a:endParaRPr>
          </a:p>
          <a:p>
            <a:endParaRPr lang="en-AU" sz="1000" smtClean="0">
              <a:latin typeface="HelveticaNeue-LightCond" pitchFamily="34" charset="0"/>
              <a:ea typeface="ＭＳ Ｐゴシック"/>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03"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pPr>
              <a:lnSpc>
                <a:spcPct val="80000"/>
              </a:lnSpc>
            </a:pPr>
            <a:endParaRPr lang="en-AU" sz="600" dirty="0" smtClean="0">
              <a:latin typeface="HelveticaNeue-LightCond" pitchFamily="34" charset="0"/>
              <a:ea typeface="ＭＳ Ｐゴシック"/>
              <a:cs typeface="Arial" charset="0"/>
            </a:endParaRPr>
          </a:p>
          <a:p>
            <a:r>
              <a:rPr lang="en-AU" sz="1000" b="0" dirty="0" smtClean="0">
                <a:latin typeface="Arial" charset="0"/>
                <a:ea typeface="ＭＳ Ｐゴシック"/>
                <a:cs typeface="Arial" charset="0"/>
              </a:rPr>
              <a:t>If he uses the inheritance to purchase the investments directly, his home loan will remain at $200,000 and, because the interest payments are not tax-deductible, the after-tax interest cost will be approximately $15,000 pa (refer to ‘no transformation’ option in table).</a:t>
            </a:r>
          </a:p>
          <a:p>
            <a:r>
              <a:rPr lang="en-AU" sz="1000" b="0" dirty="0" smtClean="0">
                <a:latin typeface="Arial" charset="0"/>
                <a:ea typeface="ＭＳ Ｐゴシック"/>
                <a:cs typeface="Arial" charset="0"/>
              </a:rPr>
              <a:t>After assessing his goals and financial situation, Daniel’s financial adviser explains that a potentially better approach would be to:</a:t>
            </a:r>
          </a:p>
          <a:p>
            <a:r>
              <a:rPr lang="en-AU" sz="1000" b="0" dirty="0" smtClean="0">
                <a:latin typeface="Arial" charset="0"/>
                <a:ea typeface="ＭＳ Ｐゴシック"/>
                <a:cs typeface="Arial" charset="0"/>
              </a:rPr>
              <a:t>• use the $100,000 to reduce his home loan</a:t>
            </a:r>
          </a:p>
          <a:p>
            <a:r>
              <a:rPr lang="en-AU" sz="1000" b="0" dirty="0" smtClean="0">
                <a:latin typeface="Arial" charset="0"/>
                <a:ea typeface="ＭＳ Ｐゴシック"/>
                <a:cs typeface="Arial" charset="0"/>
              </a:rPr>
              <a:t>• borrow an equivalent amount through an interest-only investment loan secured </a:t>
            </a:r>
            <a:r>
              <a:rPr sz="1000" b="0" dirty="0" smtClean="0">
                <a:latin typeface="Arial" charset="0"/>
                <a:ea typeface="ＭＳ Ｐゴシック"/>
                <a:cs typeface="Arial" charset="0"/>
              </a:rPr>
              <a:t>by his home, and</a:t>
            </a:r>
          </a:p>
          <a:p>
            <a:r>
              <a:rPr lang="en-AU" sz="1000" b="0" dirty="0" smtClean="0">
                <a:latin typeface="Arial" charset="0"/>
                <a:ea typeface="ＭＳ Ｐゴシック"/>
                <a:cs typeface="Arial" charset="0"/>
              </a:rPr>
              <a:t>• purchase the investments with the borrowed money.</a:t>
            </a:r>
          </a:p>
          <a:p>
            <a:endParaRPr lang="en-AU" sz="1000" b="0" dirty="0" smtClean="0">
              <a:latin typeface="Arial" charset="0"/>
              <a:ea typeface="ＭＳ Ｐゴシック"/>
              <a:cs typeface="Arial" charset="0"/>
            </a:endParaRPr>
          </a:p>
          <a:p>
            <a:r>
              <a:rPr lang="en-AU" sz="1000" b="0" dirty="0" smtClean="0">
                <a:latin typeface="Arial" charset="0"/>
                <a:ea typeface="ＭＳ Ｐゴシック"/>
                <a:cs typeface="Arial" charset="0"/>
              </a:rPr>
              <a:t>If Daniel follows this advice, he’ll have a home and investment loan of $100,000 each and the after-tax interest cost of the home loan will be $7,500. However, because the investment loan interest (also $7,500) may be tax-deductible, the after-tax cost of this loan could potentially be $4,575 pa (refer to ‘</a:t>
            </a:r>
            <a:r>
              <a:rPr lang="en-AU" sz="1000" b="0" baseline="0" dirty="0" smtClean="0">
                <a:latin typeface="Arial" charset="0"/>
                <a:ea typeface="ＭＳ Ｐゴシック"/>
                <a:cs typeface="Arial" charset="0"/>
              </a:rPr>
              <a:t>with transformation</a:t>
            </a:r>
            <a:r>
              <a:rPr lang="en-AU" sz="1000" b="0" baseline="0" dirty="0" smtClean="0">
                <a:solidFill>
                  <a:srgbClr val="FF0000"/>
                </a:solidFill>
                <a:latin typeface="Arial" charset="0"/>
                <a:ea typeface="ＭＳ Ｐゴシック"/>
                <a:cs typeface="Arial" charset="0"/>
              </a:rPr>
              <a:t>’</a:t>
            </a:r>
            <a:r>
              <a:rPr lang="en-AU" sz="1000" b="0" dirty="0" smtClean="0">
                <a:latin typeface="Arial" charset="0"/>
                <a:ea typeface="ＭＳ Ｐゴシック"/>
                <a:cs typeface="Arial" charset="0"/>
              </a:rPr>
              <a:t> option in the table). In other words, if Daniel uses this debt transformation strategy, while his total debts will remain at $200,000, his total after-tax interest bill could reduce from $15,000 pa to $12,075 pa and he’ll still get to invest $100,000.</a:t>
            </a:r>
          </a:p>
          <a:p>
            <a:r>
              <a:rPr lang="en-AU" sz="1000" b="0" dirty="0" smtClean="0">
                <a:latin typeface="Arial" charset="0"/>
                <a:ea typeface="ＭＳ Ｐゴシック"/>
                <a:cs typeface="Arial" charset="0"/>
              </a:rPr>
              <a:t>His financial adviser also suggests that:</a:t>
            </a:r>
          </a:p>
          <a:p>
            <a:r>
              <a:rPr lang="en-AU" sz="1000" b="0" dirty="0" smtClean="0">
                <a:latin typeface="Arial" charset="0"/>
                <a:ea typeface="ＭＳ Ｐゴシック"/>
                <a:cs typeface="Arial" charset="0"/>
              </a:rPr>
              <a:t>• he uses the income from the investments and the after-tax interest savings to pay off his home loan faster, and</a:t>
            </a:r>
          </a:p>
          <a:p>
            <a:r>
              <a:rPr lang="en-AU" sz="1000" b="0" dirty="0" smtClean="0">
                <a:latin typeface="Arial" charset="0"/>
                <a:ea typeface="ＭＳ Ｐゴシック"/>
                <a:cs typeface="Arial" charset="0"/>
              </a:rPr>
              <a:t>• when his home loan is repaid, he uses the investment income to purchase more investments and build even more wealth in the future.</a:t>
            </a:r>
          </a:p>
          <a:p>
            <a:pPr>
              <a:lnSpc>
                <a:spcPct val="80000"/>
              </a:lnSpc>
            </a:pPr>
            <a:endParaRPr lang="en-AU" sz="800" dirty="0" smtClean="0">
              <a:latin typeface="HelveticaNeue-LightCond" pitchFamily="34" charset="0"/>
              <a:ea typeface="ＭＳ Ｐゴシック"/>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TextEdit="1"/>
          </p:cNvSpPr>
          <p:nvPr>
            <p:ph type="sldImg"/>
          </p:nvPr>
        </p:nvSpPr>
        <p:spPr bwMode="auto">
          <a:noFill/>
          <a:ln>
            <a:solidFill>
              <a:srgbClr val="000000"/>
            </a:solidFill>
            <a:miter lim="800000"/>
            <a:headEnd/>
            <a:tailEnd/>
          </a:ln>
        </p:spPr>
      </p:sp>
      <p:sp>
        <p:nvSpPr>
          <p:cNvPr id="872451" name="Rectangle 3"/>
          <p:cNvSpPr>
            <a:spLocks noGrp="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Many people wait until their home loan is paid off before thinking </a:t>
            </a:r>
            <a:r>
              <a:rPr sz="1000" b="0" dirty="0" smtClean="0">
                <a:latin typeface="Arial" charset="0"/>
                <a:ea typeface="ＭＳ Ｐゴシック"/>
                <a:cs typeface="Arial" charset="0"/>
              </a:rPr>
              <a:t>about investing. Unfortunately, this </a:t>
            </a:r>
            <a:r>
              <a:rPr lang="en-AU" sz="1000" b="0" dirty="0" smtClean="0">
                <a:latin typeface="Arial" charset="0"/>
                <a:ea typeface="ＭＳ Ｐゴシック"/>
                <a:cs typeface="Arial" charset="0"/>
              </a:rPr>
              <a:t>means they invest later in life and don’t give their investments time to grow. A better approach may be to increase your investment debt progressively as you pay down your non-tax deductible debt. It’s called debt recycling.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4499"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This strategy has four steps:</a:t>
            </a:r>
          </a:p>
          <a:p>
            <a:r>
              <a:rPr lang="en-AU" sz="1000" b="0" dirty="0" smtClean="0">
                <a:latin typeface="Arial" charset="0"/>
                <a:ea typeface="ＭＳ Ｐゴシック"/>
                <a:cs typeface="Arial" charset="0"/>
              </a:rPr>
              <a:t>1. Use the equity in your home to </a:t>
            </a:r>
            <a:r>
              <a:rPr sz="1000" b="0" dirty="0" smtClean="0">
                <a:latin typeface="Arial" charset="0"/>
                <a:ea typeface="ＭＳ Ｐゴシック"/>
                <a:cs typeface="Arial" charset="0"/>
              </a:rPr>
              <a:t>establish an investment loan </a:t>
            </a:r>
            <a:r>
              <a:rPr lang="en-AU" sz="1000" b="0" dirty="0" smtClean="0">
                <a:latin typeface="Arial" charset="0"/>
                <a:ea typeface="ＭＳ Ｐゴシック"/>
                <a:cs typeface="Arial" charset="0"/>
              </a:rPr>
              <a:t>(such as a line of credit)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6547"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2. Invest the borrowed money in an asset such as shares – either directly or via a managed fund.</a:t>
            </a:r>
          </a:p>
          <a:p>
            <a:endParaRPr lang="en-AU" b="0" dirty="0" smtClean="0">
              <a:solidFill>
                <a:srgbClr val="000000"/>
              </a:solidFill>
              <a:latin typeface="Arial" charset="0"/>
              <a:ea typeface="ＭＳ Ｐゴシック"/>
              <a:cs typeface="Arial" charset="0"/>
            </a:endParaRPr>
          </a:p>
          <a:p>
            <a:endParaRPr lang="en-AU" b="0" dirty="0" smtClean="0">
              <a:solidFill>
                <a:srgbClr val="000000"/>
              </a:solidFill>
              <a:latin typeface="Arial" charset="0"/>
              <a:ea typeface="ＭＳ Ｐゴシック"/>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8595"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3. You could then use the investment income and tax advantages from the geared investment, as well as your surplus </a:t>
            </a:r>
            <a:r>
              <a:rPr lang="en-AU" sz="1000" b="0" dirty="0" err="1" smtClean="0">
                <a:latin typeface="Arial" charset="0"/>
                <a:ea typeface="ＭＳ Ｐゴシック"/>
                <a:cs typeface="Arial" charset="0"/>
              </a:rPr>
              <a:t>cashflow</a:t>
            </a:r>
            <a:r>
              <a:rPr lang="en-AU" sz="1000" b="0" dirty="0" smtClean="0">
                <a:latin typeface="Arial" charset="0"/>
                <a:ea typeface="ＭＳ Ｐゴシック"/>
                <a:cs typeface="Arial" charset="0"/>
              </a:rPr>
              <a:t>, to reduce your outstanding home loan balance</a:t>
            </a:r>
            <a:r>
              <a:rPr lang="en-AU" b="0" dirty="0" smtClean="0">
                <a:ea typeface="ＭＳ Ｐゴシック"/>
                <a:cs typeface="Arial" charset="0"/>
              </a:rPr>
              <a:t>.</a:t>
            </a:r>
          </a:p>
          <a:p>
            <a:endParaRPr lang="en-AU" sz="1400" b="0" dirty="0" smtClean="0">
              <a:solidFill>
                <a:srgbClr val="000000"/>
              </a:solidFill>
              <a:latin typeface="Arial" charset="0"/>
              <a:ea typeface="ＭＳ Ｐゴシック"/>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43"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4. At the end of each year, you could then borrow an amount equivalent to what you’ve paid off your home loan and use this money to purchase </a:t>
            </a:r>
            <a:r>
              <a:rPr sz="1000" b="0" dirty="0" smtClean="0">
                <a:latin typeface="Arial" charset="0"/>
                <a:ea typeface="ＭＳ Ｐゴシック"/>
                <a:cs typeface="Arial" charset="0"/>
              </a:rPr>
              <a:t>additional investments. </a:t>
            </a:r>
            <a:endParaRPr lang="en-AU" sz="1400" b="0" dirty="0" smtClean="0">
              <a:solidFill>
                <a:srgbClr val="000000"/>
              </a:solidFill>
              <a:latin typeface="Arial" charset="0"/>
              <a:ea typeface="ＭＳ Ｐゴシック"/>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5689601" y="9428164"/>
            <a:ext cx="960438" cy="392112"/>
          </a:xfrm>
          <a:prstGeom prst="rect">
            <a:avLst/>
          </a:prstGeom>
          <a:noFill/>
          <a:ln w="9525">
            <a:noFill/>
            <a:miter lim="800000"/>
            <a:headEnd/>
            <a:tailEnd/>
          </a:ln>
        </p:spPr>
        <p:txBody>
          <a:bodyPr anchor="b"/>
          <a:lstStyle/>
          <a:p>
            <a:pPr algn="r"/>
            <a:fld id="{0104E5F7-8DA4-4738-AC73-61517860A57F}" type="slidenum">
              <a:rPr lang="en-AU" sz="1200">
                <a:solidFill>
                  <a:srgbClr val="000000"/>
                </a:solidFill>
              </a:rPr>
              <a:pPr algn="r"/>
              <a:t>4</a:t>
            </a:fld>
            <a:endParaRPr lang="en-AU" sz="1200">
              <a:solidFill>
                <a:srgbClr val="000000"/>
              </a:solidFill>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There are three types of debt.</a:t>
            </a:r>
          </a:p>
          <a:p>
            <a:r>
              <a:rPr lang="en-AU" sz="1000" b="0" dirty="0" smtClean="0">
                <a:latin typeface="Arial" charset="0"/>
                <a:ea typeface="ＭＳ Ｐゴシック"/>
                <a:cs typeface="Arial" charset="0"/>
              </a:rPr>
              <a:t>&lt;Explain features of all three by referencing table.&gt;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2691"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smtClean="0">
                <a:latin typeface="Arial" charset="0"/>
                <a:ea typeface="ＭＳ Ｐゴシック"/>
                <a:cs typeface="Arial" charset="0"/>
              </a:rPr>
              <a:t>This process is then continued each year until your home loan is repaid. </a:t>
            </a:r>
            <a:endParaRPr lang="en-AU" sz="1400" b="0" smtClean="0">
              <a:solidFill>
                <a:srgbClr val="000000"/>
              </a:solidFill>
              <a:latin typeface="Arial" charset="0"/>
              <a:ea typeface="ＭＳ Ｐゴシック"/>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4739"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smtClean="0">
                <a:latin typeface="Arial" charset="0"/>
                <a:ea typeface="ＭＳ Ｐゴシック"/>
                <a:cs typeface="Arial" charset="0"/>
              </a:rPr>
              <a:t>After that, your surplus income can be used to acquire additional investments.</a:t>
            </a:r>
          </a:p>
          <a:p>
            <a:endParaRPr lang="en-AU" sz="1400" b="0" smtClean="0">
              <a:solidFill>
                <a:srgbClr val="000000"/>
              </a:solidFill>
              <a:latin typeface="Arial" charset="0"/>
              <a:ea typeface="ＭＳ Ｐゴシック"/>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6787" name="Rectangle 3"/>
          <p:cNvSpPr>
            <a:spLocks noGrp="1" noChangeArrowheads="1"/>
          </p:cNvSpPr>
          <p:nvPr>
            <p:ph type="body" idx="1"/>
          </p:nvPr>
        </p:nvSpPr>
        <p:spPr bwMode="auto">
          <a:xfrm>
            <a:off x="379414" y="5402264"/>
            <a:ext cx="5938837" cy="3779837"/>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Greg, aged 45, and Jackie, aged 44, own a home worth $600,000 and they still owe $300,000 on their mortgage. Their after-tax salaries are $3,000 and $1,600 per fortnight and their combined living expenses are $4,800 per month.</a:t>
            </a:r>
          </a:p>
          <a:p>
            <a:r>
              <a:rPr lang="en-AU" sz="1000" b="0" dirty="0" smtClean="0">
                <a:solidFill>
                  <a:srgbClr val="000000"/>
                </a:solidFill>
                <a:latin typeface="Arial" charset="0"/>
                <a:ea typeface="ＭＳ Ｐゴシック"/>
                <a:cs typeface="Arial" charset="0"/>
              </a:rPr>
              <a:t>They want to pay off their home loan quickly. To achieve their goal, they have been crediting their salaries into a 100% offset account. They also want to maintain their lifestyle when they stop working. So, their financial adviser suggests they use debt recycling to complement the wealth they are accumulating in superannuation.</a:t>
            </a:r>
          </a:p>
          <a:p>
            <a:r>
              <a:rPr lang="en-AU" sz="1000" b="0" dirty="0" smtClean="0">
                <a:solidFill>
                  <a:srgbClr val="000000"/>
                </a:solidFill>
                <a:latin typeface="Arial" charset="0"/>
                <a:ea typeface="ＭＳ Ｐゴシック"/>
                <a:cs typeface="Arial" charset="0"/>
              </a:rPr>
              <a:t>They’re comfortable with a total debt equivalent to 67% of their home value (</a:t>
            </a:r>
            <a:r>
              <a:rPr lang="en-AU" sz="1000" b="0" dirty="0" err="1" smtClean="0">
                <a:solidFill>
                  <a:srgbClr val="000000"/>
                </a:solidFill>
                <a:latin typeface="Arial" charset="0"/>
                <a:ea typeface="ＭＳ Ｐゴシック"/>
                <a:cs typeface="Arial" charset="0"/>
              </a:rPr>
              <a:t>ie</a:t>
            </a:r>
            <a:r>
              <a:rPr lang="en-AU" sz="1000" b="0" dirty="0" smtClean="0">
                <a:solidFill>
                  <a:srgbClr val="000000"/>
                </a:solidFill>
                <a:latin typeface="Arial" charset="0"/>
                <a:ea typeface="ＭＳ Ｐゴシック"/>
                <a:cs typeface="Arial" charset="0"/>
              </a:rPr>
              <a:t> $400,000). Given they currently owe $300,000, they use the equity in their home to establish an interest-only investment loan of $100,000 and invest the money in Greg’s name in a managed Australian share portfolio.</a:t>
            </a:r>
          </a:p>
          <a:p>
            <a:r>
              <a:rPr lang="en-AU" sz="1000" b="0" dirty="0" smtClean="0">
                <a:solidFill>
                  <a:srgbClr val="000000"/>
                </a:solidFill>
                <a:latin typeface="Arial" charset="0"/>
                <a:ea typeface="ＭＳ Ｐゴシック"/>
                <a:cs typeface="Arial" charset="0"/>
              </a:rPr>
              <a:t>They also arrange for the investment income and tax benefits to be paid into (and the investment loan interest to be deducted from) their home loan offset account.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8835"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At the end of the first year, after reducing their home loan by $40,299, they increase their investment loan by the same amount and use the money to purchase more units in Greg’s share fund.</a:t>
            </a:r>
          </a:p>
          <a:p>
            <a:r>
              <a:rPr lang="en-AU" sz="1000" b="0" dirty="0" smtClean="0">
                <a:solidFill>
                  <a:srgbClr val="000000"/>
                </a:solidFill>
                <a:latin typeface="Arial" charset="0"/>
                <a:ea typeface="ＭＳ Ｐゴシック"/>
                <a:cs typeface="Arial" charset="0"/>
              </a:rPr>
              <a:t>They continue this process each year until their home loan is paid off six years from now. Then, for the next 14 years, they invest all their surplus </a:t>
            </a:r>
            <a:r>
              <a:rPr lang="en-AU" sz="1000" b="0" dirty="0" err="1" smtClean="0">
                <a:solidFill>
                  <a:srgbClr val="000000"/>
                </a:solidFill>
                <a:latin typeface="Arial" charset="0"/>
                <a:ea typeface="ＭＳ Ｐゴシック"/>
                <a:cs typeface="Arial" charset="0"/>
              </a:rPr>
              <a:t>cashflow</a:t>
            </a:r>
            <a:r>
              <a:rPr lang="en-AU" sz="1000" b="0" dirty="0" smtClean="0">
                <a:solidFill>
                  <a:srgbClr val="000000"/>
                </a:solidFill>
                <a:latin typeface="Arial" charset="0"/>
                <a:ea typeface="ＭＳ Ｐゴシック"/>
                <a:cs typeface="Arial" charset="0"/>
              </a:rPr>
              <a:t> (including the investment income and tax savings) in the share portfolio.</a:t>
            </a:r>
            <a:endParaRPr lang="en-AU" sz="1000" b="0" dirty="0" smtClean="0">
              <a:latin typeface="Arial" charset="0"/>
              <a:ea typeface="ＭＳ Ｐゴシック"/>
              <a:cs typeface="Arial" charset="0"/>
            </a:endParaRPr>
          </a:p>
          <a:p>
            <a:endParaRPr lang="en-AU" dirty="0" smtClean="0">
              <a:ea typeface="ＭＳ Ｐゴシック"/>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883" name="Rectangle 3"/>
          <p:cNvSpPr>
            <a:spLocks noGrp="1" noChangeArrowheads="1"/>
          </p:cNvSpPr>
          <p:nvPr>
            <p:ph type="body" idx="1"/>
          </p:nvPr>
        </p:nvSpPr>
        <p:spPr bwMode="auto">
          <a:xfrm>
            <a:off x="379414" y="5402264"/>
            <a:ext cx="5938837" cy="37798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The table on this slide shows the benefits of this strategy over 20 years, when compared to paying off their home loan as quickly as possible and directing their surplus </a:t>
            </a:r>
            <a:r>
              <a:rPr lang="en-AU" sz="1000" b="0" dirty="0" err="1" smtClean="0">
                <a:latin typeface="Arial" charset="0"/>
                <a:ea typeface="ＭＳ Ｐゴシック"/>
                <a:cs typeface="Arial" charset="0"/>
              </a:rPr>
              <a:t>cashflow</a:t>
            </a:r>
            <a:r>
              <a:rPr lang="en-AU" sz="1000" b="0" dirty="0" smtClean="0">
                <a:latin typeface="Arial" charset="0"/>
                <a:ea typeface="ＭＳ Ｐゴシック"/>
                <a:cs typeface="Arial" charset="0"/>
              </a:rPr>
              <a:t> into a share fund once the home loan is paid off. By using debt recycling, Greg and Jackie will have an investment portfolio worth an extra $435,002 after Capital Gains Tax and loans are paid (despite taking slightly longer to repay their home loan).</a:t>
            </a:r>
            <a:endParaRPr lang="en-AU" sz="1000" dirty="0" smtClean="0">
              <a:solidFill>
                <a:srgbClr val="000000"/>
              </a:solidFill>
              <a:latin typeface="Arial" charset="0"/>
              <a:ea typeface="ＭＳ Ｐゴシック"/>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892931"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b="0" dirty="0" smtClean="0">
                <a:ea typeface="ＭＳ Ｐゴシック"/>
                <a:cs typeface="Arial" charset="0"/>
              </a:rPr>
              <a:t>Let’s now look as some different ways you can use offset accounts effectively.</a:t>
            </a:r>
          </a:p>
          <a:p>
            <a:r>
              <a:rPr lang="en-AU" b="0" dirty="0" smtClean="0">
                <a:ea typeface="ＭＳ Ｐゴシック"/>
                <a:cs typeface="Arial" charset="0"/>
              </a:rPr>
              <a:t>But first what is an offset account?</a:t>
            </a:r>
          </a:p>
          <a:p>
            <a:r>
              <a:rPr lang="en-AU" b="0" dirty="0" smtClean="0">
                <a:ea typeface="ＭＳ Ｐゴシック"/>
                <a:cs typeface="Arial" charset="0"/>
              </a:rPr>
              <a:t>It’s a cash account that is attached to a home loan or investment account and the balance offsets the loan amount.</a:t>
            </a:r>
          </a:p>
          <a:p>
            <a:r>
              <a:rPr lang="en-AU" b="0" dirty="0" smtClean="0">
                <a:ea typeface="ＭＳ Ｐゴシック"/>
                <a:cs typeface="Arial" charset="0"/>
              </a:rPr>
              <a:t>This essentially reduces the amount of interest payable on the loan and the funds can usually be accessed at any time.</a:t>
            </a:r>
          </a:p>
          <a:p>
            <a:r>
              <a:rPr lang="en-AU" b="0" dirty="0" smtClean="0">
                <a:ea typeface="ＭＳ Ｐゴシック"/>
                <a:cs typeface="Arial" charset="0"/>
              </a:rPr>
              <a:t>Let’s now look at some strategies involving offset accounts by running through some case studies.</a:t>
            </a:r>
          </a:p>
          <a:p>
            <a:endParaRPr lang="en-AU" b="0" dirty="0" smtClean="0">
              <a:ea typeface="ＭＳ Ｐゴシック"/>
              <a:cs typeface="Arial" charset="0"/>
            </a:endParaRPr>
          </a:p>
          <a:p>
            <a:endParaRPr lang="en-AU" dirty="0" smtClean="0">
              <a:ea typeface="ＭＳ Ｐゴシック"/>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894979"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smtClean="0">
                <a:solidFill>
                  <a:srgbClr val="000000"/>
                </a:solidFill>
                <a:latin typeface="Arial" charset="0"/>
                <a:ea typeface="ＭＳ Ｐゴシック"/>
                <a:cs typeface="Arial" charset="0"/>
              </a:rPr>
              <a:t>Sally has a home. She originally borrowed $200,000 but has paid $100,000 into an offset account attached to her loan. She now wants to invest the $100,000.</a:t>
            </a:r>
          </a:p>
          <a:p>
            <a:endParaRPr lang="en-AU" smtClean="0">
              <a:ea typeface="ＭＳ Ｐゴシック"/>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897027"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smtClean="0">
                <a:solidFill>
                  <a:srgbClr val="000000"/>
                </a:solidFill>
                <a:latin typeface="Arial" charset="0"/>
                <a:ea typeface="ＭＳ Ｐゴシック"/>
                <a:cs typeface="Arial" charset="0"/>
              </a:rPr>
              <a:t>If she uses the money in the offset account to buy the investments, this is not a new loan, the purpose of the original loan remains non-investment (ie to buy her home) and therefore the interest on the whole $200,000 is not tax deductible.</a:t>
            </a:r>
            <a:r>
              <a:rPr lang="en-AU" b="0" smtClean="0">
                <a:solidFill>
                  <a:srgbClr val="000000"/>
                </a:solidFill>
                <a:latin typeface="Arial" charset="0"/>
                <a:ea typeface="ＭＳ Ｐゴシック"/>
                <a:cs typeface="Arial" charset="0"/>
              </a:rPr>
              <a:t>.</a:t>
            </a:r>
          </a:p>
          <a:p>
            <a:endParaRPr lang="en-AU" smtClean="0">
              <a:ea typeface="ＭＳ Ｐゴシック"/>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899075"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smtClean="0">
                <a:solidFill>
                  <a:srgbClr val="000000"/>
                </a:solidFill>
                <a:latin typeface="Arial" charset="0"/>
                <a:ea typeface="ＭＳ Ｐゴシック"/>
                <a:cs typeface="Arial" charset="0"/>
              </a:rPr>
              <a:t>A better approach would be to use the $100,000 to pay off some of the loan...</a:t>
            </a:r>
            <a:endParaRPr lang="en-AU" smtClean="0">
              <a:ea typeface="ＭＳ Ｐゴシック"/>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901123"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…and take out a new loan for investment purposes.</a:t>
            </a:r>
          </a:p>
          <a:p>
            <a:r>
              <a:rPr lang="en-AU" sz="1000" b="0" dirty="0" smtClean="0">
                <a:solidFill>
                  <a:srgbClr val="000000"/>
                </a:solidFill>
                <a:latin typeface="Arial" charset="0"/>
                <a:ea typeface="ＭＳ Ｐゴシック"/>
                <a:cs typeface="Arial" charset="0"/>
              </a:rPr>
              <a:t>By doing this, she will take out a new loan, for which the purpose is investment and the interest is tax deductible.</a:t>
            </a:r>
          </a:p>
          <a:p>
            <a:endParaRPr lang="en-AU" dirty="0" smtClean="0">
              <a:ea typeface="ＭＳ Ｐゴシック"/>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xfrm>
            <a:off x="338138" y="5402264"/>
            <a:ext cx="5980112" cy="3779837"/>
          </a:xfrm>
          <a:noFill/>
        </p:spPr>
        <p:txBody>
          <a:bodyPr wrap="square" numCol="1" anchor="t" anchorCtr="0" compatLnSpc="1">
            <a:prstTxWarp prst="textNoShape">
              <a:avLst/>
            </a:prstTxWarp>
          </a:bodyPr>
          <a:lstStyle/>
          <a:p>
            <a:endParaRPr lang="en-AU" smtClean="0">
              <a:ea typeface="ＭＳ Ｐゴシック"/>
              <a:cs typeface="Arial" charset="0"/>
            </a:endParaRPr>
          </a:p>
        </p:txBody>
      </p:sp>
      <p:sp>
        <p:nvSpPr>
          <p:cNvPr id="176131" name="Slide Number Placeholder 3"/>
          <p:cNvSpPr>
            <a:spLocks noGrp="1"/>
          </p:cNvSpPr>
          <p:nvPr>
            <p:ph type="sldNum" sz="quarter" idx="5"/>
          </p:nvPr>
        </p:nvSpPr>
        <p:spPr bwMode="auto">
          <a:noFill/>
          <a:ln>
            <a:miter lim="800000"/>
            <a:headEnd/>
            <a:tailEnd/>
          </a:ln>
        </p:spPr>
        <p:txBody>
          <a:bodyPr/>
          <a:lstStyle/>
          <a:p>
            <a:fld id="{8385A07B-5F15-4609-A7A5-2D2F60E6F9A2}" type="slidenum">
              <a:rPr lang="en-AU" smtClean="0">
                <a:ea typeface="ＭＳ Ｐゴシック"/>
                <a:cs typeface="ＭＳ Ｐゴシック"/>
              </a:rPr>
              <a:pPr/>
              <a:t>5</a:t>
            </a:fld>
            <a:endParaRPr lang="en-AU" smtClean="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903171"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Rob has a home. He originally borrowed $200,000 but has paid $100,000 into the loan. He now wants to use the $100,000 in equity as a deposit on the purchase of a new home and his current home will become an investment property.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905219"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The problem with making the extra repayments into the loan is that when he redraws the money for the deposit, the purpose is to help fund the purchase of his new home. Therefore he can’t claim the interest on that portion of the loan as a tax deduction.</a:t>
            </a:r>
            <a:endParaRPr lang="en-AU" dirty="0" smtClean="0">
              <a:ea typeface="ＭＳ Ｐゴシック"/>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Rot="1" noChangeAspect="1" noTextEdit="1"/>
          </p:cNvSpPr>
          <p:nvPr>
            <p:ph type="sldImg"/>
          </p:nvPr>
        </p:nvSpPr>
        <p:spPr bwMode="auto">
          <a:xfrm>
            <a:off x="852488" y="746125"/>
            <a:ext cx="4959350" cy="3719513"/>
          </a:xfrm>
          <a:noFill/>
          <a:ln>
            <a:solidFill>
              <a:srgbClr val="000000"/>
            </a:solidFill>
            <a:miter lim="800000"/>
            <a:headEnd/>
            <a:tailEnd/>
          </a:ln>
        </p:spPr>
      </p:sp>
      <p:sp>
        <p:nvSpPr>
          <p:cNvPr id="907267" name="Rectangle 3"/>
          <p:cNvSpPr>
            <a:spLocks noGrp="1"/>
          </p:cNvSpPr>
          <p:nvPr>
            <p:ph type="body" idx="1"/>
          </p:nvPr>
        </p:nvSpPr>
        <p:spPr bwMode="auto">
          <a:xfrm>
            <a:off x="889000" y="4714875"/>
            <a:ext cx="4884738" cy="4465638"/>
          </a:xfrm>
          <a:noFill/>
        </p:spPr>
        <p:txBody>
          <a:bodyPr wrap="square" numCol="1" anchor="t" anchorCtr="0" compatLnSpc="1">
            <a:prstTxWarp prst="textNoShape">
              <a:avLst/>
            </a:prstTxWarp>
          </a:bodyPr>
          <a:lstStyle/>
          <a:p>
            <a:r>
              <a:rPr lang="en-AU" sz="1000" b="0" dirty="0" smtClean="0">
                <a:solidFill>
                  <a:srgbClr val="000000"/>
                </a:solidFill>
                <a:latin typeface="Arial" charset="0"/>
                <a:ea typeface="ＭＳ Ｐゴシック"/>
                <a:cs typeface="Arial" charset="0"/>
              </a:rPr>
              <a:t>A better approach would have been to accumulate the extra savings in an offset account so that when withdrawn for the deposit, no new loan would be created. </a:t>
            </a:r>
          </a:p>
          <a:p>
            <a:r>
              <a:rPr lang="en-AU" sz="1000" b="0" dirty="0" smtClean="0">
                <a:solidFill>
                  <a:srgbClr val="000000"/>
                </a:solidFill>
                <a:latin typeface="Arial" charset="0"/>
                <a:ea typeface="ＭＳ Ｐゴシック"/>
                <a:cs typeface="Arial" charset="0"/>
              </a:rPr>
              <a:t>Also the original loan of $200,000 could be converted to an investment loan when the original home becomes an investment property and the interest on that loan would be fully tax deductible.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TextEdit="1"/>
          </p:cNvSpPr>
          <p:nvPr>
            <p:ph type="sldImg"/>
          </p:nvPr>
        </p:nvSpPr>
        <p:spPr bwMode="auto">
          <a:xfrm>
            <a:off x="852488" y="744538"/>
            <a:ext cx="4960937" cy="3722687"/>
          </a:xfrm>
          <a:noFill/>
          <a:ln>
            <a:solidFill>
              <a:srgbClr val="000000"/>
            </a:solidFill>
            <a:miter lim="800000"/>
            <a:headEnd/>
            <a:tailEnd/>
          </a:ln>
        </p:spPr>
      </p:sp>
      <p:sp>
        <p:nvSpPr>
          <p:cNvPr id="909315" name="Rectangle 3"/>
          <p:cNvSpPr>
            <a:spLocks noGrp="1"/>
          </p:cNvSpPr>
          <p:nvPr>
            <p:ph type="body" idx="1"/>
          </p:nvPr>
        </p:nvSpPr>
        <p:spPr bwMode="auto">
          <a:xfrm>
            <a:off x="889000" y="4714876"/>
            <a:ext cx="4884738" cy="4467225"/>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After paying off her home loan, Laura, aged 45, used some of the equity in her home to set up an interest-only investment loan for $100,000, and invested in shares. The interest rate on the investment loan is 7.5% pa.</a:t>
            </a:r>
          </a:p>
          <a:p>
            <a:r>
              <a:rPr lang="en-AU" sz="1000" b="0" dirty="0" smtClean="0">
                <a:latin typeface="Arial" charset="0"/>
                <a:ea typeface="ＭＳ Ｐゴシック"/>
                <a:cs typeface="Arial" charset="0"/>
              </a:rPr>
              <a:t>She recently received an after-tax bonus of $20,000 from her employer. She plans to buy a car in 12 months and wants to know what she should do with the money in the meantime.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TextEdit="1"/>
          </p:cNvSpPr>
          <p:nvPr>
            <p:ph type="sldImg"/>
          </p:nvPr>
        </p:nvSpPr>
        <p:spPr bwMode="auto">
          <a:xfrm>
            <a:off x="852488" y="744538"/>
            <a:ext cx="4960937" cy="3722687"/>
          </a:xfrm>
          <a:noFill/>
          <a:ln>
            <a:solidFill>
              <a:srgbClr val="000000"/>
            </a:solidFill>
            <a:miter lim="800000"/>
            <a:headEnd/>
            <a:tailEnd/>
          </a:ln>
        </p:spPr>
      </p:sp>
      <p:sp>
        <p:nvSpPr>
          <p:cNvPr id="911363" name="Rectangle 3"/>
          <p:cNvSpPr>
            <a:spLocks noGrp="1"/>
          </p:cNvSpPr>
          <p:nvPr>
            <p:ph type="body" idx="1"/>
          </p:nvPr>
        </p:nvSpPr>
        <p:spPr bwMode="auto">
          <a:xfrm>
            <a:off x="889000" y="4714876"/>
            <a:ext cx="4884738" cy="4467225"/>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If she pays the bonus directly into her investment loan, the balance will drop to $80,000. However, when she redraws the $20,000 to buy her car, she won’t be able to claim the interest on this part of the loan as a tax deduction. As a result, she’ll end up with a mixture of tax deductible and non-tax deductible debts.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TextEdit="1"/>
          </p:cNvSpPr>
          <p:nvPr>
            <p:ph type="sldImg"/>
          </p:nvPr>
        </p:nvSpPr>
        <p:spPr bwMode="auto">
          <a:xfrm>
            <a:off x="852488" y="744538"/>
            <a:ext cx="4960937" cy="3722687"/>
          </a:xfrm>
          <a:noFill/>
          <a:ln>
            <a:solidFill>
              <a:srgbClr val="000000"/>
            </a:solidFill>
            <a:miter lim="800000"/>
            <a:headEnd/>
            <a:tailEnd/>
          </a:ln>
        </p:spPr>
      </p:sp>
      <p:sp>
        <p:nvSpPr>
          <p:cNvPr id="913411" name="Rectangle 3"/>
          <p:cNvSpPr>
            <a:spLocks noGrp="1"/>
          </p:cNvSpPr>
          <p:nvPr>
            <p:ph type="body" idx="1"/>
          </p:nvPr>
        </p:nvSpPr>
        <p:spPr bwMode="auto">
          <a:xfrm>
            <a:off x="889000" y="4714876"/>
            <a:ext cx="4884738" cy="4467225"/>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After assessing her goals and financial situation, Laura’s financial adviser suggests that she pay the bonus into a 100% offset account linked to her investment loan. By doing this, while her investment loan will stay at $100,000, she’ll save the same amount of interest. This is because interest is only payable on the difference between her loan account and the offset account (</a:t>
            </a:r>
            <a:r>
              <a:rPr lang="en-AU" sz="1000" b="0" dirty="0" err="1" smtClean="0">
                <a:latin typeface="Arial" charset="0"/>
                <a:ea typeface="ＭＳ Ｐゴシック"/>
                <a:cs typeface="Arial" charset="0"/>
              </a:rPr>
              <a:t>ie</a:t>
            </a:r>
            <a:r>
              <a:rPr lang="en-AU" sz="1000" b="0" dirty="0" smtClean="0">
                <a:latin typeface="Arial" charset="0"/>
                <a:ea typeface="ＭＳ Ｐゴシック"/>
                <a:cs typeface="Arial" charset="0"/>
              </a:rPr>
              <a:t> on $80,000).</a:t>
            </a:r>
          </a:p>
          <a:p>
            <a:r>
              <a:rPr lang="en-AU" sz="1000" b="0" dirty="0" smtClean="0">
                <a:latin typeface="Arial" charset="0"/>
                <a:ea typeface="ＭＳ Ｐゴシック"/>
                <a:cs typeface="Arial" charset="0"/>
              </a:rPr>
              <a:t>Also, when she withdraws the $20,000 from her offset account to buy her car, the size of the investment loan will not be affected and the interest payments will continue to be fully tax-deductible.</a:t>
            </a:r>
            <a:endParaRPr lang="en-AU" sz="1000" dirty="0" smtClean="0">
              <a:latin typeface="Arial" charset="0"/>
              <a:ea typeface="ＭＳ Ｐゴシック"/>
              <a:cs typeface="Arial" charset="0"/>
            </a:endParaRPr>
          </a:p>
          <a:p>
            <a:endParaRPr lang="en-AU" sz="1000" dirty="0" smtClean="0">
              <a:latin typeface="Arial" charset="0"/>
              <a:ea typeface="ＭＳ Ｐゴシック"/>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5459" name="Rectangle 3"/>
          <p:cNvSpPr>
            <a:spLocks noGrp="1" noChangeArrowheads="1"/>
          </p:cNvSpPr>
          <p:nvPr>
            <p:ph type="body" idx="1"/>
          </p:nvPr>
        </p:nvSpPr>
        <p:spPr bwMode="auto">
          <a:xfrm>
            <a:off x="338138" y="5402264"/>
            <a:ext cx="5980112" cy="3779837"/>
          </a:xfrm>
          <a:noFill/>
        </p:spPr>
        <p:txBody>
          <a:bodyPr wrap="square" numCol="1" anchor="t" anchorCtr="0" compatLnSpc="1">
            <a:prstTxWarp prst="textNoShape">
              <a:avLst/>
            </a:prstTxWarp>
          </a:bodyPr>
          <a:lstStyle/>
          <a:p>
            <a:pPr marL="171450" indent="-171450">
              <a:buFontTx/>
              <a:buChar char="•"/>
            </a:pPr>
            <a:r>
              <a:rPr lang="en-AU" sz="1000" b="0" dirty="0" smtClean="0">
                <a:ea typeface="ＭＳ Ｐゴシック"/>
                <a:cs typeface="Arial" charset="0"/>
              </a:rPr>
              <a:t>When using gearing, it’s common to invest a combination of your own capital </a:t>
            </a:r>
            <a:r>
              <a:rPr sz="1000" b="0" dirty="0" smtClean="0">
                <a:ea typeface="ＭＳ Ｐゴシック"/>
                <a:cs typeface="Arial" charset="0"/>
              </a:rPr>
              <a:t>and borrowed money. </a:t>
            </a:r>
            <a:r>
              <a:rPr lang="en-AU" sz="1000" b="0" dirty="0" smtClean="0">
                <a:ea typeface="ＭＳ Ｐゴシック"/>
                <a:cs typeface="Arial" charset="0"/>
              </a:rPr>
              <a:t>But if you have a partner, rather than investing the combined amount in one </a:t>
            </a:r>
            <a:r>
              <a:rPr sz="1000" b="0" dirty="0" smtClean="0">
                <a:ea typeface="ＭＳ Ｐゴシック"/>
                <a:cs typeface="Arial" charset="0"/>
              </a:rPr>
              <a:t>person’s name, splitting ownership </a:t>
            </a:r>
            <a:r>
              <a:rPr lang="en-AU" sz="1000" b="0" dirty="0" smtClean="0">
                <a:ea typeface="ＭＳ Ｐゴシック"/>
                <a:cs typeface="Arial" charset="0"/>
              </a:rPr>
              <a:t>of the investments could improve the </a:t>
            </a:r>
            <a:r>
              <a:rPr sz="1000" b="0" dirty="0" smtClean="0">
                <a:ea typeface="ＭＳ Ｐゴシック"/>
                <a:cs typeface="Arial" charset="0"/>
              </a:rPr>
              <a:t>outcome considerably. </a:t>
            </a:r>
            <a:r>
              <a:rPr lang="en-AU" sz="1000" b="0" dirty="0" smtClean="0">
                <a:ea typeface="ＭＳ Ｐゴシック"/>
                <a:cs typeface="Arial" charset="0"/>
              </a:rPr>
              <a:t>As a rule of thumb:</a:t>
            </a:r>
          </a:p>
          <a:p>
            <a:pPr marL="314325" lvl="2" indent="-171450">
              <a:buFont typeface="Arial" charset="0"/>
              <a:buChar char="–"/>
            </a:pPr>
            <a:r>
              <a:rPr sz="1000" dirty="0" smtClean="0">
                <a:latin typeface="Arial" charset="0"/>
                <a:ea typeface="ＭＳ Ｐゴシック"/>
                <a:cs typeface="Arial" charset="0"/>
              </a:rPr>
              <a:t>holding the ungeared investments </a:t>
            </a:r>
            <a:r>
              <a:rPr lang="en-AU" sz="1000" dirty="0" smtClean="0">
                <a:latin typeface="Arial" charset="0"/>
                <a:ea typeface="ＭＳ Ｐゴシック"/>
                <a:cs typeface="Arial" charset="0"/>
              </a:rPr>
              <a:t>(</a:t>
            </a:r>
            <a:r>
              <a:rPr lang="en-AU" sz="1000" dirty="0" err="1" smtClean="0">
                <a:latin typeface="Arial" charset="0"/>
                <a:ea typeface="ＭＳ Ｐゴシック"/>
                <a:cs typeface="Arial" charset="0"/>
              </a:rPr>
              <a:t>ie</a:t>
            </a:r>
            <a:r>
              <a:rPr lang="en-AU" sz="1000" dirty="0" smtClean="0">
                <a:latin typeface="Arial" charset="0"/>
                <a:ea typeface="ＭＳ Ｐゴシック"/>
                <a:cs typeface="Arial" charset="0"/>
              </a:rPr>
              <a:t> your existing capital) in the name of the lower income earner could enable them to pay less tax on the </a:t>
            </a:r>
            <a:r>
              <a:rPr sz="1000" dirty="0" smtClean="0">
                <a:latin typeface="Arial" charset="0"/>
                <a:ea typeface="ＭＳ Ｐゴシック"/>
                <a:cs typeface="Arial" charset="0"/>
              </a:rPr>
              <a:t>investment income, and</a:t>
            </a:r>
          </a:p>
          <a:p>
            <a:pPr marL="314325" lvl="2" indent="-171450">
              <a:buFont typeface="Arial" charset="0"/>
              <a:buChar char="–"/>
            </a:pPr>
            <a:r>
              <a:rPr sz="1000" dirty="0" smtClean="0">
                <a:latin typeface="Arial" charset="0"/>
                <a:ea typeface="ＭＳ Ｐゴシック"/>
                <a:cs typeface="Arial" charset="0"/>
              </a:rPr>
              <a:t>holding the geared investments </a:t>
            </a:r>
            <a:r>
              <a:rPr lang="en-AU" sz="1000" dirty="0" smtClean="0">
                <a:latin typeface="Arial" charset="0"/>
                <a:ea typeface="ＭＳ Ｐゴシック"/>
                <a:cs typeface="Arial" charset="0"/>
              </a:rPr>
              <a:t>(</a:t>
            </a:r>
            <a:r>
              <a:rPr lang="en-AU" sz="1000" dirty="0" err="1" smtClean="0">
                <a:latin typeface="Arial" charset="0"/>
                <a:ea typeface="ＭＳ Ｐゴシック"/>
                <a:cs typeface="Arial" charset="0"/>
              </a:rPr>
              <a:t>ie</a:t>
            </a:r>
            <a:r>
              <a:rPr lang="en-AU" sz="1000" dirty="0" smtClean="0">
                <a:latin typeface="Arial" charset="0"/>
                <a:ea typeface="ＭＳ Ｐゴシック"/>
                <a:cs typeface="Arial" charset="0"/>
              </a:rPr>
              <a:t> the investments purchased with borrowed money) in the higher income earner’s name could enable them to benefit more when claiming the investment loan interest (and certain other costs) as a tax deduction.</a:t>
            </a:r>
          </a:p>
          <a:p>
            <a:pPr marL="171450" indent="-171450">
              <a:buFontTx/>
              <a:buChar char="•"/>
            </a:pPr>
            <a:r>
              <a:rPr lang="en-AU" sz="1000" b="0" dirty="0" smtClean="0">
                <a:ea typeface="ＭＳ Ｐゴシック"/>
                <a:cs typeface="Arial" charset="0"/>
              </a:rPr>
              <a:t>People who are on lower marginal tax rates will generally pay less CGT than people on higher incomes/tax rates. Also, some people may have capital losses carried forward from other transactions that can be used to offset </a:t>
            </a:r>
            <a:r>
              <a:rPr sz="1000" b="0" dirty="0" smtClean="0">
                <a:ea typeface="ＭＳ Ｐゴシック"/>
                <a:cs typeface="Arial" charset="0"/>
              </a:rPr>
              <a:t>the capital gains. </a:t>
            </a:r>
          </a:p>
          <a:p>
            <a:pPr marL="171450" indent="-171450">
              <a:buFontTx/>
              <a:buChar char="•"/>
            </a:pPr>
            <a:r>
              <a:rPr sz="1000" b="0" dirty="0" smtClean="0">
                <a:ea typeface="ＭＳ Ｐゴシック"/>
                <a:cs typeface="Arial" charset="0"/>
              </a:rPr>
              <a:t>Another consideration when structuring </a:t>
            </a:r>
            <a:r>
              <a:rPr lang="en-AU" sz="1000" b="0" dirty="0" smtClean="0">
                <a:ea typeface="ＭＳ Ｐゴシック"/>
                <a:cs typeface="Arial" charset="0"/>
              </a:rPr>
              <a:t>your investing activities is the yield. Some assets generate income (high yielding assets) whilst others generate capital growth (low yield). Assets with high yield can produce ongoing taxable income which means that they aren’t as tax-effective for people on high tax rates. Conversely, there can be an advantage in investing the money in the lower income earner’s name in higher yielding assets.</a:t>
            </a:r>
          </a:p>
          <a:p>
            <a:pPr marL="171450" indent="-171450">
              <a:buFontTx/>
              <a:buChar char="•"/>
            </a:pPr>
            <a:r>
              <a:rPr sz="1000" b="0" dirty="0" smtClean="0">
                <a:ea typeface="ＭＳ Ｐゴシック"/>
                <a:cs typeface="Arial" charset="0"/>
              </a:rPr>
              <a:t>When splitting ownership, the </a:t>
            </a:r>
            <a:r>
              <a:rPr lang="en-AU" sz="1000" b="0" dirty="0" smtClean="0">
                <a:ea typeface="ＭＳ Ｐゴシック"/>
                <a:cs typeface="Arial" charset="0"/>
              </a:rPr>
              <a:t>lower income earner could invest the existing funds in their name and offer these investments as third‑party security so that the higher income earner can take out a margin loan. With this approach, the owner of the existing funds may be required to act as guarantor </a:t>
            </a:r>
            <a:r>
              <a:rPr sz="1000" b="0" dirty="0" smtClean="0">
                <a:ea typeface="ＭＳ Ｐゴシック"/>
                <a:cs typeface="Arial" charset="0"/>
              </a:rPr>
              <a:t>to the loan facility. However, y</a:t>
            </a:r>
            <a:r>
              <a:rPr lang="en-AU" sz="1000" b="0" dirty="0" err="1" smtClean="0">
                <a:ea typeface="ＭＳ Ｐゴシック"/>
                <a:cs typeface="Arial" charset="0"/>
              </a:rPr>
              <a:t>ou</a:t>
            </a:r>
            <a:r>
              <a:rPr lang="en-AU" sz="1000" b="0" dirty="0" smtClean="0">
                <a:ea typeface="ＭＳ Ｐゴシック"/>
                <a:cs typeface="Arial" charset="0"/>
              </a:rPr>
              <a:t> may be able to avoid the need for a guarantor by using a home equity loan. In this scenario, it’s possible for one member of the couple to invest joint borrowings secured against their home in their own name and still claim a full interest tax deduction.</a:t>
            </a:r>
          </a:p>
          <a:p>
            <a:pPr marL="171450" indent="-171450">
              <a:buFontTx/>
              <a:buChar char="•"/>
            </a:pPr>
            <a:r>
              <a:rPr lang="en-AU" sz="1000" b="0" dirty="0" smtClean="0">
                <a:ea typeface="ＭＳ Ｐゴシック"/>
                <a:cs typeface="Arial" charset="0"/>
              </a:rPr>
              <a:t>You should also consider factors such as bankruptcy or litigation) </a:t>
            </a:r>
            <a:r>
              <a:rPr sz="1000" b="0" dirty="0" smtClean="0">
                <a:ea typeface="ＭＳ Ｐゴシック"/>
                <a:cs typeface="Arial" charset="0"/>
              </a:rPr>
              <a:t>when making ownership decisions.</a:t>
            </a:r>
            <a:endParaRPr lang="en-AU" sz="1000" dirty="0" smtClean="0">
              <a:solidFill>
                <a:srgbClr val="292526"/>
              </a:solidFill>
              <a:latin typeface="Arial" charset="0"/>
              <a:ea typeface="ＭＳ Ｐゴシック"/>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3378" name="Rectangle 3"/>
          <p:cNvSpPr>
            <a:spLocks noGrp="1" noChangeArrowheads="1"/>
          </p:cNvSpPr>
          <p:nvPr>
            <p:ph type="body" idx="1"/>
          </p:nvPr>
        </p:nvSpPr>
        <p:spPr bwMode="auto">
          <a:xfrm>
            <a:off x="379414" y="5402264"/>
            <a:ext cx="5938837" cy="3779837"/>
          </a:xfrm>
        </p:spPr>
        <p:txBody>
          <a:bodyPr wrap="square" numCol="1" anchor="t" anchorCtr="0" compatLnSpc="1">
            <a:prstTxWarp prst="textNoShape">
              <a:avLst/>
            </a:prstTxWarp>
          </a:bodyPr>
          <a:lstStyle/>
          <a:p>
            <a:pPr>
              <a:defRPr/>
            </a:pPr>
            <a:r>
              <a:rPr lang="en-AU" sz="1000" b="0" dirty="0" smtClean="0">
                <a:latin typeface="Arial" charset="0"/>
                <a:ea typeface="ＭＳ Ｐゴシック"/>
                <a:cs typeface="Arial" charset="0"/>
              </a:rPr>
              <a:t>When the time comes to wind up the gearing strategy, it will often be necessary to sell assets to repay the loan. When doing this, it’s important to consider the capital gains tax implications and how they can be managed.</a:t>
            </a:r>
          </a:p>
          <a:p>
            <a:pPr>
              <a:defRPr/>
            </a:pPr>
            <a:r>
              <a:rPr lang="en-AU" sz="1000" b="0" dirty="0" smtClean="0">
                <a:latin typeface="Arial" charset="0"/>
                <a:ea typeface="ＭＳ Ｐゴシック"/>
                <a:cs typeface="Arial" charset="0"/>
              </a:rPr>
              <a:t>Some options to consider include:</a:t>
            </a:r>
          </a:p>
          <a:p>
            <a:pPr marL="171450" indent="-171450">
              <a:buFont typeface="Arial" pitchFamily="34" charset="0"/>
              <a:buChar char="•"/>
              <a:defRPr/>
            </a:pPr>
            <a:r>
              <a:rPr lang="en-AU" sz="1000" b="0" dirty="0" smtClean="0">
                <a:latin typeface="Arial" charset="0"/>
                <a:ea typeface="ＭＳ Ｐゴシック"/>
                <a:cs typeface="Arial" charset="0"/>
              </a:rPr>
              <a:t>Selling  assets in a lower income year when the marginal tax rate payable is lower</a:t>
            </a:r>
          </a:p>
          <a:p>
            <a:pPr marL="171450" indent="-171450">
              <a:buFont typeface="Arial" pitchFamily="34" charset="0"/>
              <a:buChar char="•"/>
              <a:defRPr/>
            </a:pPr>
            <a:r>
              <a:rPr lang="en-AU" sz="1000" b="0" dirty="0" smtClean="0">
                <a:latin typeface="Arial" charset="0"/>
                <a:ea typeface="ＭＳ Ｐゴシック"/>
                <a:cs typeface="Arial" charset="0"/>
              </a:rPr>
              <a:t>Selling assets progressively over two or more financial years.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Rot="1" noChangeAspect="1" noTextEdit="1"/>
          </p:cNvSpPr>
          <p:nvPr>
            <p:ph type="sldImg"/>
          </p:nvPr>
        </p:nvSpPr>
        <p:spPr bwMode="auto">
          <a:noFill/>
          <a:ln>
            <a:solidFill>
              <a:srgbClr val="000000"/>
            </a:solidFill>
            <a:miter lim="800000"/>
            <a:headEnd/>
            <a:tailEnd/>
          </a:ln>
        </p:spPr>
      </p:sp>
      <p:sp>
        <p:nvSpPr>
          <p:cNvPr id="91955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ea typeface="ＭＳ Ｐゴシック"/>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21603"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Research by HILDA reveals that debt levels are increasing among people who are nearing retirement. Between 2002 and 2010 the amount of mortgage debt for people in the 60 to 64 year old age group increased by 317% and other property loan debt increased by 257%.</a:t>
            </a:r>
          </a:p>
          <a:p>
            <a:endParaRPr lang="en-AU" sz="1000" b="0" dirty="0" smtClean="0">
              <a:latin typeface="Arial" charset="0"/>
              <a:ea typeface="ＭＳ Ｐゴシック"/>
              <a:cs typeface="Arial" charset="0"/>
            </a:endParaRPr>
          </a:p>
          <a:p>
            <a:endParaRPr lang="en-AU" dirty="0" smtClean="0">
              <a:ea typeface="ＭＳ Ｐゴシック"/>
              <a:cs typeface="Arial" charset="0"/>
            </a:endParaRPr>
          </a:p>
          <a:p>
            <a:pPr>
              <a:buFontTx/>
              <a:buChar char="•"/>
            </a:pPr>
            <a:endParaRPr lang="en-AU" dirty="0" smtClean="0">
              <a:ea typeface="ＭＳ Ｐゴシック"/>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837635" name="Rectangle 3"/>
          <p:cNvSpPr>
            <a:spLocks noGrp="1"/>
          </p:cNvSpPr>
          <p:nvPr>
            <p:ph type="body" idx="1"/>
          </p:nvPr>
        </p:nvSpPr>
        <p:spPr bwMode="auto">
          <a:xfrm>
            <a:off x="955675" y="4716464"/>
            <a:ext cx="4857750" cy="4465637"/>
          </a:xfrm>
          <a:noFill/>
        </p:spPr>
        <p:txBody>
          <a:bodyPr wrap="square" numCol="1" anchor="t" anchorCtr="0" compatLnSpc="1">
            <a:prstTxWarp prst="textNoShape">
              <a:avLst/>
            </a:prstTxWarp>
          </a:bodyPr>
          <a:lstStyle/>
          <a:p>
            <a:r>
              <a:rPr lang="en-US" sz="1200" b="0" kern="1200" dirty="0" smtClean="0">
                <a:solidFill>
                  <a:schemeClr val="tx1"/>
                </a:solidFill>
                <a:effectLst/>
                <a:latin typeface="Arial" pitchFamily="34" charset="0"/>
                <a:ea typeface="ＭＳ Ｐゴシック" charset="0"/>
                <a:cs typeface="Arial" pitchFamily="34" charset="0"/>
              </a:rPr>
              <a:t>So what are some of the things you should think about when deciding how much to borrow to buy a home.</a:t>
            </a:r>
            <a:endParaRPr lang="en-AU" sz="1200" b="0" kern="1200" dirty="0" smtClean="0">
              <a:solidFill>
                <a:schemeClr val="tx1"/>
              </a:solidFill>
              <a:effectLst/>
              <a:latin typeface="Arial" pitchFamily="34" charset="0"/>
              <a:ea typeface="ＭＳ Ｐゴシック" charset="0"/>
              <a:cs typeface="Arial" pitchFamily="34" charset="0"/>
            </a:endParaRPr>
          </a:p>
          <a:p>
            <a:r>
              <a:rPr lang="en-AU" sz="1200" b="0" kern="1200" dirty="0" smtClean="0">
                <a:solidFill>
                  <a:schemeClr val="tx1"/>
                </a:solidFill>
                <a:effectLst/>
                <a:latin typeface="Arial" pitchFamily="34" charset="0"/>
                <a:ea typeface="ＭＳ Ｐゴシック" charset="0"/>
                <a:cs typeface="Arial" pitchFamily="34" charset="0"/>
              </a:rPr>
              <a:t>First of all, as humans, we have a tendency to:</a:t>
            </a:r>
          </a:p>
          <a:p>
            <a:pPr marL="171450" lvl="0" indent="-171450">
              <a:buFont typeface="Arial" pitchFamily="34" charset="0"/>
              <a:buChar char="•"/>
            </a:pPr>
            <a:r>
              <a:rPr lang="en-US" sz="1200" b="0" kern="1200" dirty="0" smtClean="0">
                <a:solidFill>
                  <a:schemeClr val="tx1"/>
                </a:solidFill>
                <a:effectLst/>
                <a:latin typeface="Arial" pitchFamily="34" charset="0"/>
                <a:ea typeface="ＭＳ Ｐゴシック" charset="0"/>
                <a:cs typeface="Arial" pitchFamily="34" charset="0"/>
              </a:rPr>
              <a:t>be overconfident of our ability to repay a loan, and</a:t>
            </a:r>
            <a:endParaRPr lang="en-AU" sz="1200" b="0" kern="1200" dirty="0" smtClean="0">
              <a:solidFill>
                <a:schemeClr val="tx1"/>
              </a:solidFill>
              <a:effectLst/>
              <a:latin typeface="Arial" pitchFamily="34" charset="0"/>
              <a:ea typeface="ＭＳ Ｐゴシック" charset="0"/>
              <a:cs typeface="Arial" pitchFamily="34" charset="0"/>
            </a:endParaRPr>
          </a:p>
          <a:p>
            <a:pPr marL="171450" lvl="0" indent="-171450">
              <a:buFont typeface="Arial" pitchFamily="34" charset="0"/>
              <a:buChar char="•"/>
            </a:pPr>
            <a:r>
              <a:rPr lang="en-US" sz="1200" b="0" kern="1200" dirty="0" smtClean="0">
                <a:solidFill>
                  <a:schemeClr val="tx1"/>
                </a:solidFill>
                <a:effectLst/>
                <a:latin typeface="Arial" pitchFamily="34" charset="0"/>
                <a:ea typeface="ＭＳ Ｐゴシック" charset="0"/>
                <a:cs typeface="Arial" pitchFamily="34" charset="0"/>
              </a:rPr>
              <a:t>underestimate the likelihood of things going wrong in our lives.</a:t>
            </a:r>
            <a:endParaRPr lang="en-AU" sz="1200" b="0" kern="1200" dirty="0" smtClean="0">
              <a:solidFill>
                <a:schemeClr val="tx1"/>
              </a:solidFill>
              <a:effectLst/>
              <a:latin typeface="Arial" pitchFamily="34" charset="0"/>
              <a:ea typeface="ＭＳ Ｐゴシック" charset="0"/>
              <a:cs typeface="Arial" pitchFamily="34" charset="0"/>
            </a:endParaRPr>
          </a:p>
          <a:p>
            <a:r>
              <a:rPr lang="en-US" sz="1200" b="0" kern="1200" dirty="0" smtClean="0">
                <a:solidFill>
                  <a:schemeClr val="tx1"/>
                </a:solidFill>
                <a:effectLst/>
                <a:latin typeface="Arial" pitchFamily="34" charset="0"/>
                <a:ea typeface="ＭＳ Ｐゴシック" charset="0"/>
                <a:cs typeface="Arial" pitchFamily="34" charset="0"/>
              </a:rPr>
              <a:t>Have you ever heard yourself, or someone else say “I will be able to repay this loan, provided I keep my job, provided I don’t get sick in the next three years, provided my spouse doesn’t quit work, and provided I don’t need major car repairs”?</a:t>
            </a:r>
            <a:endParaRPr lang="en-AU" sz="1200" b="0" kern="1200" dirty="0" smtClean="0">
              <a:solidFill>
                <a:schemeClr val="tx1"/>
              </a:solidFill>
              <a:effectLst/>
              <a:latin typeface="Arial" pitchFamily="34" charset="0"/>
              <a:ea typeface="ＭＳ Ｐゴシック" charset="0"/>
              <a:cs typeface="Arial" pitchFamily="34" charset="0"/>
            </a:endParaRPr>
          </a:p>
          <a:p>
            <a:r>
              <a:rPr lang="en-AU" sz="1200" b="0" kern="1200" dirty="0" smtClean="0">
                <a:solidFill>
                  <a:schemeClr val="tx1"/>
                </a:solidFill>
                <a:effectLst/>
                <a:latin typeface="Arial" pitchFamily="34" charset="0"/>
                <a:ea typeface="ＭＳ Ｐゴシック" charset="0"/>
                <a:cs typeface="Arial" pitchFamily="34" charset="0"/>
              </a:rPr>
              <a:t>I reckon you probably have. But things can go wrong and they often do.</a:t>
            </a:r>
          </a:p>
          <a:p>
            <a:endParaRPr lang="en-AU" sz="1000" b="0" dirty="0" smtClean="0">
              <a:latin typeface="Arial" charset="0"/>
              <a:ea typeface="ＭＳ Ｐゴシック"/>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23651"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sz="1000" b="0" smtClean="0">
                <a:latin typeface="Arial" charset="0"/>
                <a:ea typeface="ＭＳ Ｐゴシック"/>
                <a:cs typeface="Arial" charset="0"/>
              </a:rPr>
              <a:t>People approaching retirement age are using the equity in the family home as a source of funds to assist their children into homeownership, to fund an overseas trip, or simply to live a lifestyle their income cannot support. </a:t>
            </a:r>
            <a:endParaRPr lang="en-AU" sz="1000" b="0" smtClean="0">
              <a:latin typeface="Arial" charset="0"/>
              <a:ea typeface="ＭＳ Ｐゴシック"/>
              <a:cs typeface="Arial" charset="0"/>
            </a:endParaRPr>
          </a:p>
          <a:p>
            <a:endParaRPr lang="en-AU" smtClean="0">
              <a:ea typeface="ＭＳ Ｐゴシック"/>
              <a:cs typeface="Arial" charset="0"/>
            </a:endParaRPr>
          </a:p>
          <a:p>
            <a:pPr>
              <a:buFontTx/>
              <a:buChar char="•"/>
            </a:pPr>
            <a:endParaRPr lang="en-AU" smtClean="0">
              <a:ea typeface="ＭＳ Ｐゴシック"/>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25699"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sz="1000" b="0" smtClean="0">
                <a:latin typeface="Arial" charset="0"/>
                <a:ea typeface="ＭＳ Ｐゴシック"/>
                <a:cs typeface="Arial" charset="0"/>
              </a:rPr>
              <a:t>No notes required. Adequately explained on slide.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Rot="1" noChangeAspect="1" noTextEdit="1"/>
          </p:cNvSpPr>
          <p:nvPr>
            <p:ph type="sldImg"/>
          </p:nvPr>
        </p:nvSpPr>
        <p:spPr bwMode="auto">
          <a:noFill/>
          <a:ln>
            <a:solidFill>
              <a:srgbClr val="000000"/>
            </a:solidFill>
            <a:miter lim="800000"/>
            <a:headEnd/>
            <a:tailEnd/>
          </a:ln>
        </p:spPr>
      </p:sp>
      <p:sp>
        <p:nvSpPr>
          <p:cNvPr id="92774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ea typeface="ＭＳ Ｐゴシック"/>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29795"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endParaRPr lang="en-AU" sz="1000" b="0" i="1" dirty="0" smtClean="0">
              <a:latin typeface="Arial" charset="0"/>
              <a:ea typeface="ＭＳ Ｐゴシック"/>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31843"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&lt;Run through points on slide&gt;</a:t>
            </a:r>
          </a:p>
          <a:p>
            <a:endParaRPr lang="en-AU" sz="1000" b="0" dirty="0" smtClean="0">
              <a:latin typeface="Arial" charset="0"/>
              <a:ea typeface="ＭＳ Ｐゴシック"/>
              <a:cs typeface="Arial" charset="0"/>
            </a:endParaRPr>
          </a:p>
          <a:p>
            <a:r>
              <a:rPr lang="en-AU" sz="1000" b="0" dirty="0" smtClean="0">
                <a:latin typeface="Arial" charset="0"/>
                <a:ea typeface="ＭＳ Ｐゴシック"/>
                <a:cs typeface="Arial" charset="0"/>
              </a:rPr>
              <a:t>Note to presenters: where debt is secured by both family home (an exempt asset) and over the geared investment, then the debt will be pro-rated in line with the relative value of the properties  </a:t>
            </a:r>
          </a:p>
          <a:p>
            <a:r>
              <a:rPr lang="en-AU" sz="1000" b="0" dirty="0" smtClean="0">
                <a:latin typeface="Arial" charset="0"/>
                <a:ea typeface="ＭＳ Ｐゴシック"/>
                <a:cs typeface="Arial" charset="0"/>
              </a:rPr>
              <a:t>Example: Assume $1m main residence value $500k investment property and $300k debt used to purchase rental property and debt secured over both properties. </a:t>
            </a:r>
          </a:p>
          <a:p>
            <a:r>
              <a:rPr lang="en-AU" sz="1000" b="0" dirty="0" smtClean="0">
                <a:latin typeface="Arial" charset="0"/>
                <a:ea typeface="ＭＳ Ｐゴシック"/>
                <a:cs typeface="Arial" charset="0"/>
              </a:rPr>
              <a:t>Only one third of the debt reduces the value of the investment property as the value of the rental property is only one third of the combined value of both properties.</a:t>
            </a:r>
          </a:p>
          <a:p>
            <a:endParaRPr lang="en-AU" sz="1000" b="0" dirty="0" smtClean="0">
              <a:latin typeface="Arial" charset="0"/>
              <a:ea typeface="ＭＳ Ｐゴシック"/>
              <a:cs typeface="Arial" charset="0"/>
            </a:endParaRPr>
          </a:p>
          <a:p>
            <a:endParaRPr lang="en-AU" dirty="0" smtClean="0">
              <a:ea typeface="ＭＳ Ｐゴシック"/>
              <a:cs typeface="Arial" charset="0"/>
            </a:endParaRPr>
          </a:p>
          <a:p>
            <a:pPr>
              <a:buFontTx/>
              <a:buChar char="•"/>
            </a:pPr>
            <a:endParaRPr lang="en-AU" dirty="0" smtClean="0">
              <a:ea typeface="ＭＳ Ｐゴシック"/>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33891"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sz="1000" b="0" dirty="0">
                <a:latin typeface="Arial" charset="0"/>
                <a:ea typeface="ＭＳ Ｐゴシック"/>
                <a:cs typeface="Arial" charset="0"/>
              </a:rPr>
              <a:t>The value of financial investments are deemed. Where a financial asset is geared interest payments do not reduce the amount of deemed income</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Property is not deemed, if its rented then rental income is reduced by expenses in the same way as they are for tax purposes, except that depreciation and some other costs are not allowed. Income can not be negative so a negatively geared property would simply have zero income. </a:t>
            </a:r>
          </a:p>
          <a:p>
            <a:pPr>
              <a:buFontTx/>
              <a:buChar char="•"/>
            </a:pPr>
            <a:endParaRPr lang="en-AU" dirty="0" smtClean="0">
              <a:ea typeface="ＭＳ Ｐゴシック"/>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Rot="1" noChangeAspect="1" noTextEdit="1"/>
          </p:cNvSpPr>
          <p:nvPr>
            <p:ph type="sldImg"/>
          </p:nvPr>
        </p:nvSpPr>
        <p:spPr bwMode="auto">
          <a:noFill/>
          <a:ln>
            <a:solidFill>
              <a:srgbClr val="000000"/>
            </a:solidFill>
            <a:miter lim="800000"/>
            <a:headEnd/>
            <a:tailEnd/>
          </a:ln>
        </p:spPr>
      </p:sp>
      <p:sp>
        <p:nvSpPr>
          <p:cNvPr id="935939"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ea typeface="ＭＳ Ｐゴシック"/>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37987"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dirty="0" smtClean="0">
                <a:ea typeface="ＭＳ Ｐゴシック"/>
                <a:cs typeface="Arial" charset="0"/>
              </a:rPr>
              <a:t> </a:t>
            </a:r>
            <a:r>
              <a:rPr lang="en-AU" sz="1000" b="0" dirty="0" smtClean="0">
                <a:latin typeface="Arial" charset="0"/>
                <a:ea typeface="ＭＳ Ｐゴシック"/>
                <a:cs typeface="Arial" charset="0"/>
              </a:rPr>
              <a:t>The </a:t>
            </a:r>
            <a:r>
              <a:rPr lang="en-AU" sz="1000" b="0" dirty="0">
                <a:latin typeface="Arial" charset="0"/>
                <a:ea typeface="ＭＳ Ｐゴシック"/>
                <a:cs typeface="Arial" charset="0"/>
              </a:rPr>
              <a:t>point here is that debts will have to be repaid unless the lender agrees to extend the debt to a beneficiary, it cannot be assumed the lender will do this. It would depend on all the circumstances at the time.</a:t>
            </a:r>
          </a:p>
          <a:p>
            <a:pPr>
              <a:buFontTx/>
              <a:buChar char="•"/>
            </a:pPr>
            <a:endParaRPr lang="en-AU" sz="1000" b="0" dirty="0">
              <a:latin typeface="Arial" charset="0"/>
              <a:ea typeface="ＭＳ Ｐゴシック"/>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40035"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dirty="0" smtClean="0">
                <a:ea typeface="ＭＳ Ｐゴシック"/>
                <a:cs typeface="Arial" charset="0"/>
              </a:rPr>
              <a:t> </a:t>
            </a:r>
            <a:r>
              <a:rPr lang="en-AU" sz="1000" b="0" dirty="0">
                <a:latin typeface="Arial" charset="0"/>
                <a:ea typeface="ＭＳ Ｐゴシック"/>
                <a:cs typeface="Arial" charset="0"/>
              </a:rPr>
              <a:t>Lenders often want a personal guarantee as well as a mortgage over assets, this most commonly occurs in relation to business debt.</a:t>
            </a:r>
          </a:p>
          <a:p>
            <a:r>
              <a:rPr lang="en-AU" sz="1000" b="0" dirty="0" smtClean="0">
                <a:latin typeface="Arial" charset="0"/>
                <a:ea typeface="ＭＳ Ｐゴシック"/>
                <a:cs typeface="Arial" charset="0"/>
              </a:rPr>
              <a:t>Typically </a:t>
            </a:r>
            <a:r>
              <a:rPr lang="en-AU" sz="1000" b="0" dirty="0">
                <a:latin typeface="Arial" charset="0"/>
                <a:ea typeface="ＭＳ Ｐゴシック"/>
                <a:cs typeface="Arial" charset="0"/>
              </a:rPr>
              <a:t>personal guarantees do not cease on the death of the person </a:t>
            </a:r>
            <a:r>
              <a:rPr lang="en-AU" sz="1000" b="0" dirty="0" smtClean="0">
                <a:latin typeface="Arial" charset="0"/>
                <a:ea typeface="ＭＳ Ｐゴシック"/>
                <a:cs typeface="Arial" charset="0"/>
              </a:rPr>
              <a:t>providing the personal guarantee. Rather </a:t>
            </a:r>
            <a:r>
              <a:rPr lang="en-AU" sz="1000" b="0" dirty="0">
                <a:latin typeface="Arial" charset="0"/>
                <a:ea typeface="ＭＳ Ｐゴシック"/>
                <a:cs typeface="Arial" charset="0"/>
              </a:rPr>
              <a:t>the obligation moves to </a:t>
            </a:r>
            <a:r>
              <a:rPr lang="en-AU" sz="1000" b="0" dirty="0" smtClean="0">
                <a:latin typeface="Arial" charset="0"/>
                <a:ea typeface="ＭＳ Ｐゴシック"/>
                <a:cs typeface="Arial" charset="0"/>
              </a:rPr>
              <a:t>that person’s estate</a:t>
            </a:r>
            <a:r>
              <a:rPr lang="en-AU" sz="1000" b="0" dirty="0">
                <a:latin typeface="Arial" charset="0"/>
                <a:ea typeface="ＭＳ Ｐゴシック"/>
                <a:cs typeface="Arial" charset="0"/>
              </a:rPr>
              <a:t>. The executor may be able to negotiate with the lender to remove the guarantee, in order to achieve this the lender may require a partial or complete discharge of the debt being guaranteed. </a:t>
            </a:r>
            <a:r>
              <a:rPr lang="en-AU" sz="1000" b="0" dirty="0" smtClean="0">
                <a:latin typeface="Arial" charset="0"/>
                <a:ea typeface="ＭＳ Ｐゴシック"/>
                <a:cs typeface="Arial" charset="0"/>
              </a:rPr>
              <a:t>The</a:t>
            </a:r>
            <a:r>
              <a:rPr lang="en-AU" sz="1000" b="0" baseline="0" dirty="0" smtClean="0">
                <a:latin typeface="Arial" charset="0"/>
                <a:ea typeface="ＭＳ Ｐゴシック"/>
                <a:cs typeface="Arial" charset="0"/>
              </a:rPr>
              <a:t> estate may stand in as the new lender</a:t>
            </a:r>
            <a:r>
              <a:rPr lang="en-AU" sz="1000" b="0" dirty="0" smtClean="0">
                <a:latin typeface="Arial" charset="0"/>
                <a:ea typeface="ＭＳ Ｐゴシック"/>
                <a:cs typeface="Arial" charset="0"/>
              </a:rPr>
              <a:t>.</a:t>
            </a:r>
            <a:endParaRPr lang="en-AU" sz="1000" b="0" dirty="0">
              <a:latin typeface="Arial" charset="0"/>
              <a:ea typeface="ＭＳ Ｐゴシック"/>
              <a:cs typeface="Arial" charset="0"/>
            </a:endParaRP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As you can see this can lead to difficult outcomes.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942083" name="Rectangle 3"/>
          <p:cNvSpPr>
            <a:spLocks noGrp="1"/>
          </p:cNvSpPr>
          <p:nvPr>
            <p:ph type="body" idx="1"/>
          </p:nvPr>
        </p:nvSpPr>
        <p:spPr bwMode="auto">
          <a:xfrm>
            <a:off x="666750" y="4716464"/>
            <a:ext cx="5329238" cy="44656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If </a:t>
            </a:r>
            <a:r>
              <a:rPr lang="en-AU" sz="1000" b="0" dirty="0">
                <a:latin typeface="Arial" charset="0"/>
                <a:ea typeface="ＭＳ Ｐゴシック"/>
                <a:cs typeface="Arial" charset="0"/>
              </a:rPr>
              <a:t>it is possible to take out life insurance then some of the issues we have discussed will fall away or be of reduced severity.</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Most </a:t>
            </a:r>
            <a:r>
              <a:rPr lang="en-AU" sz="1000" b="0" dirty="0" smtClean="0">
                <a:latin typeface="Arial" charset="0"/>
                <a:ea typeface="ＭＳ Ｐゴシック"/>
                <a:cs typeface="Arial" charset="0"/>
              </a:rPr>
              <a:t>people intuitively </a:t>
            </a:r>
            <a:r>
              <a:rPr lang="en-AU" sz="1000" b="0" dirty="0">
                <a:latin typeface="Arial" charset="0"/>
                <a:ea typeface="ＭＳ Ｐゴシック"/>
                <a:cs typeface="Arial" charset="0"/>
              </a:rPr>
              <a:t>think that they should leave their estate without debts, generally this is sound, if not always possible. </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It may be sensible to hold life insurance </a:t>
            </a:r>
            <a:r>
              <a:rPr lang="en-AU" sz="1000" b="0" dirty="0" smtClean="0">
                <a:latin typeface="Arial" charset="0"/>
                <a:ea typeface="ＭＳ Ｐゴシック"/>
                <a:cs typeface="Arial" charset="0"/>
              </a:rPr>
              <a:t>in </a:t>
            </a:r>
            <a:r>
              <a:rPr lang="en-AU" sz="1000" b="0" dirty="0">
                <a:latin typeface="Arial" charset="0"/>
                <a:ea typeface="ＭＳ Ｐゴシック"/>
                <a:cs typeface="Arial" charset="0"/>
              </a:rPr>
              <a:t>a super fund, for life and TPD the cost of the premiums may be able to be funded through salary sacrifice (or personal deductible) contributions to the fund. This means premiums are effectively paid from pre-tax income. Income protection insurance is </a:t>
            </a:r>
            <a:r>
              <a:rPr lang="en-AU" sz="1000" b="0" dirty="0" smtClean="0">
                <a:latin typeface="Arial" charset="0"/>
                <a:ea typeface="ＭＳ Ｐゴシック"/>
                <a:cs typeface="Arial" charset="0"/>
              </a:rPr>
              <a:t>tax deductible </a:t>
            </a:r>
            <a:r>
              <a:rPr lang="en-AU" sz="1000" b="0" dirty="0">
                <a:latin typeface="Arial" charset="0"/>
                <a:ea typeface="ＭＳ Ｐゴシック"/>
                <a:cs typeface="Arial" charset="0"/>
              </a:rPr>
              <a:t>to the individual and would normally be personally held but can be held through super.</a:t>
            </a:r>
          </a:p>
          <a:p>
            <a:r>
              <a:rPr lang="en-AU" sz="1000" b="0" dirty="0">
                <a:latin typeface="Arial" charset="0"/>
                <a:ea typeface="ＭＳ Ｐゴシック"/>
                <a:cs typeface="Arial" charset="0"/>
              </a:rPr>
              <a:t>One of the reasons people might hold insurance through super is to conserve  income if cash flow becomes tight.</a:t>
            </a:r>
          </a:p>
          <a:p>
            <a:endParaRPr lang="en-AU" dirty="0" smtClean="0">
              <a:ea typeface="ＭＳ Ｐゴシック"/>
              <a:cs typeface="Arial" charset="0"/>
            </a:endParaRPr>
          </a:p>
          <a:p>
            <a:pPr>
              <a:buFontTx/>
              <a:buChar char="•"/>
            </a:pPr>
            <a:endParaRPr lang="en-AU" dirty="0" smtClean="0">
              <a:ea typeface="ＭＳ Ｐゴシック"/>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837635" name="Rectangle 3"/>
          <p:cNvSpPr>
            <a:spLocks noGrp="1"/>
          </p:cNvSpPr>
          <p:nvPr>
            <p:ph type="body" idx="1"/>
          </p:nvPr>
        </p:nvSpPr>
        <p:spPr bwMode="auto">
          <a:xfrm>
            <a:off x="955675" y="4716464"/>
            <a:ext cx="4857750" cy="4465637"/>
          </a:xfrm>
          <a:noFill/>
        </p:spPr>
        <p:txBody>
          <a:bodyPr wrap="square" numCol="1" anchor="t" anchorCtr="0" compatLnSpc="1">
            <a:prstTxWarp prst="textNoShape">
              <a:avLst/>
            </a:prstTxWarp>
          </a:bodyPr>
          <a:lstStyle/>
          <a:p>
            <a:r>
              <a:rPr lang="en-AU" sz="1000" b="0" dirty="0" smtClean="0">
                <a:latin typeface="Arial" charset="0"/>
                <a:ea typeface="ＭＳ Ｐゴシック"/>
                <a:cs typeface="Arial" charset="0"/>
              </a:rPr>
              <a:t>A recent study done for RMIT looked at the specific triggers, or causes, that result in Australian households being unable to meet their mortgage repayments. In a survey, respondents were asked: ‘What were the initial causes of missing mortgage repayments?’ </a:t>
            </a:r>
          </a:p>
          <a:p>
            <a:r>
              <a:rPr lang="en-AU" sz="1000" b="0" dirty="0" smtClean="0">
                <a:latin typeface="Arial" charset="0"/>
                <a:ea typeface="ＭＳ Ｐゴシック"/>
                <a:cs typeface="Arial" charset="0"/>
              </a:rPr>
              <a:t>Because household circumstances change, respondents were also asked: ‘If the causes changed over time, what were the final causes of missing mortgage repayments?’ </a:t>
            </a:r>
          </a:p>
          <a:p>
            <a:r>
              <a:rPr lang="en-AU" sz="1000" b="0" dirty="0" smtClean="0">
                <a:latin typeface="Arial" charset="0"/>
                <a:ea typeface="ＭＳ Ｐゴシック"/>
                <a:cs typeface="Arial" charset="0"/>
              </a:rPr>
              <a:t>Respondents were able to identify more than one cause in a range of possible causes. Typically more than one thing went wrong in the lives of households who fell into mortgage arrears. For a few interviewees there was just one cause but for most the causes were multiple and the stories were more complicated.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837635" name="Rectangle 3"/>
          <p:cNvSpPr>
            <a:spLocks noGrp="1"/>
          </p:cNvSpPr>
          <p:nvPr>
            <p:ph type="body" idx="1"/>
          </p:nvPr>
        </p:nvSpPr>
        <p:spPr bwMode="auto">
          <a:xfrm>
            <a:off x="955675" y="4716464"/>
            <a:ext cx="4857750" cy="4465637"/>
          </a:xfrm>
          <a:noFill/>
        </p:spPr>
        <p:txBody>
          <a:bodyPr wrap="square" numCol="1" anchor="t" anchorCtr="0" compatLnSpc="1">
            <a:prstTxWarp prst="textNoShape">
              <a:avLst/>
            </a:prstTxWarp>
          </a:bodyPr>
          <a:lstStyle/>
          <a:p>
            <a:r>
              <a:rPr lang="en-AU" sz="1000" b="0" dirty="0" smtClean="0">
                <a:latin typeface="Arial" pitchFamily="34" charset="0"/>
                <a:cs typeface="Arial" pitchFamily="34" charset="0"/>
              </a:rPr>
              <a:t>On this slide we present the data on the answers to the two survey questions. Some things to consider when deciding how much to borrow include:</a:t>
            </a:r>
          </a:p>
          <a:p>
            <a:endParaRPr lang="en-AU" sz="1000" b="0" dirty="0" smtClean="0">
              <a:latin typeface="Arial" pitchFamily="34" charset="0"/>
              <a:cs typeface="Arial" pitchFamily="34" charset="0"/>
            </a:endParaRPr>
          </a:p>
          <a:p>
            <a:r>
              <a:rPr lang="en-AU" sz="1000" b="0" dirty="0" smtClean="0">
                <a:latin typeface="Arial" pitchFamily="34" charset="0"/>
                <a:cs typeface="Arial" pitchFamily="34" charset="0"/>
              </a:rPr>
              <a:t>Loss/reduced income/work</a:t>
            </a:r>
          </a:p>
          <a:p>
            <a:pPr>
              <a:buFont typeface="Arial" charset="0"/>
              <a:buChar char="•"/>
            </a:pPr>
            <a:r>
              <a:rPr lang="en-AU" sz="1000" b="0" dirty="0" smtClean="0">
                <a:latin typeface="Arial" pitchFamily="34" charset="0"/>
                <a:cs typeface="Arial" pitchFamily="34" charset="0"/>
              </a:rPr>
              <a:t>Is your employment and income secure?</a:t>
            </a:r>
          </a:p>
          <a:p>
            <a:pPr>
              <a:buFont typeface="Arial" charset="0"/>
              <a:buChar char="•"/>
            </a:pPr>
            <a:r>
              <a:rPr lang="en-AU" sz="1000" b="0" dirty="0" smtClean="0">
                <a:latin typeface="Arial" pitchFamily="34" charset="0"/>
                <a:cs typeface="Arial" pitchFamily="34" charset="0"/>
              </a:rPr>
              <a:t>Do you have a cash reserve?</a:t>
            </a:r>
          </a:p>
          <a:p>
            <a:pPr>
              <a:buFont typeface="Arial" charset="0"/>
              <a:buChar char="•"/>
            </a:pPr>
            <a:endParaRPr lang="en-AU" sz="1000" b="0" dirty="0" smtClean="0">
              <a:latin typeface="Arial" pitchFamily="34" charset="0"/>
              <a:cs typeface="Arial" pitchFamily="34" charset="0"/>
            </a:endParaRPr>
          </a:p>
          <a:p>
            <a:r>
              <a:rPr lang="en-AU" sz="1000" b="0" dirty="0" smtClean="0">
                <a:latin typeface="Arial" pitchFamily="34" charset="0"/>
                <a:cs typeface="Arial" pitchFamily="34" charset="0"/>
              </a:rPr>
              <a:t>Interest rates too high (albeit this issue was greater when rates where higher)</a:t>
            </a:r>
          </a:p>
          <a:p>
            <a:pPr>
              <a:buFont typeface="Arial" charset="0"/>
              <a:buChar char="•"/>
            </a:pPr>
            <a:r>
              <a:rPr lang="en-AU" sz="1000" b="0" dirty="0" smtClean="0">
                <a:latin typeface="Arial" pitchFamily="34" charset="0"/>
                <a:cs typeface="Arial" pitchFamily="34" charset="0"/>
              </a:rPr>
              <a:t>Do you have sufficient surplus cashflow?</a:t>
            </a:r>
          </a:p>
          <a:p>
            <a:pPr>
              <a:buFont typeface="Arial" charset="0"/>
              <a:buChar char="•"/>
            </a:pPr>
            <a:r>
              <a:rPr lang="en-AU" sz="1000" b="0" dirty="0" smtClean="0">
                <a:latin typeface="Arial" pitchFamily="34" charset="0"/>
                <a:cs typeface="Arial" pitchFamily="34" charset="0"/>
              </a:rPr>
              <a:t>Should you fix the interest rate on some of your loan?</a:t>
            </a:r>
          </a:p>
          <a:p>
            <a:r>
              <a:rPr lang="en-AU" sz="1000" b="0" dirty="0" smtClean="0">
                <a:latin typeface="Arial" pitchFamily="34" charset="0"/>
                <a:cs typeface="Arial" pitchFamily="34" charset="0"/>
              </a:rPr>
              <a:t>Future rate rises could be a ticking time bomb.</a:t>
            </a:r>
          </a:p>
          <a:p>
            <a:endParaRPr lang="en-AU" sz="1000" b="0" dirty="0" smtClean="0">
              <a:latin typeface="Arial" pitchFamily="34" charset="0"/>
              <a:cs typeface="Arial" pitchFamily="34" charset="0"/>
            </a:endParaRPr>
          </a:p>
          <a:p>
            <a:r>
              <a:rPr lang="en-AU" sz="1000" b="0" dirty="0" smtClean="0">
                <a:latin typeface="Arial" pitchFamily="34" charset="0"/>
                <a:cs typeface="Arial" pitchFamily="34" charset="0"/>
              </a:rPr>
              <a:t>Too many other debts</a:t>
            </a:r>
          </a:p>
          <a:p>
            <a:pPr>
              <a:buFont typeface="Arial" charset="0"/>
              <a:buChar char="•"/>
            </a:pPr>
            <a:r>
              <a:rPr lang="en-AU" sz="1000" b="0" dirty="0" smtClean="0">
                <a:latin typeface="Arial" pitchFamily="34" charset="0"/>
                <a:cs typeface="Arial" pitchFamily="34" charset="0"/>
              </a:rPr>
              <a:t>Review your household balance sheet</a:t>
            </a:r>
          </a:p>
          <a:p>
            <a:pPr>
              <a:buFont typeface="Arial" charset="0"/>
              <a:buChar char="•"/>
            </a:pPr>
            <a:r>
              <a:rPr lang="en-AU" sz="1000" b="0" dirty="0" smtClean="0">
                <a:latin typeface="Arial" pitchFamily="34" charset="0"/>
                <a:cs typeface="Arial" pitchFamily="34" charset="0"/>
              </a:rPr>
              <a:t>Do not over commit</a:t>
            </a:r>
          </a:p>
          <a:p>
            <a:pPr>
              <a:spcBef>
                <a:spcPct val="50000"/>
              </a:spcBef>
            </a:pPr>
            <a:r>
              <a:rPr lang="en-AU" sz="1000" b="0" dirty="0" smtClean="0">
                <a:latin typeface="Arial" pitchFamily="34" charset="0"/>
                <a:cs typeface="Arial" pitchFamily="34" charset="0"/>
              </a:rPr>
              <a:t>Underestimate repayments</a:t>
            </a:r>
          </a:p>
          <a:p>
            <a:pPr>
              <a:buFont typeface="Arial" charset="0"/>
              <a:buChar char="•"/>
            </a:pPr>
            <a:r>
              <a:rPr lang="en-AU" sz="1000" b="0" dirty="0" smtClean="0">
                <a:latin typeface="Arial" pitchFamily="34" charset="0"/>
                <a:cs typeface="Arial" pitchFamily="34" charset="0"/>
              </a:rPr>
              <a:t>Know your household budget - be realistic</a:t>
            </a:r>
          </a:p>
          <a:p>
            <a:pPr>
              <a:buFont typeface="Arial" charset="0"/>
              <a:buChar char="•"/>
            </a:pPr>
            <a:r>
              <a:rPr lang="en-AU" sz="1000" b="0" dirty="0" smtClean="0">
                <a:latin typeface="Arial" pitchFamily="34" charset="0"/>
                <a:cs typeface="Arial" pitchFamily="34" charset="0"/>
              </a:rPr>
              <a:t>Understand other cashflow needs in short, medium and long term</a:t>
            </a:r>
          </a:p>
          <a:p>
            <a:pPr>
              <a:buFont typeface="Arial" charset="0"/>
              <a:buChar char="•"/>
            </a:pPr>
            <a:r>
              <a:rPr lang="en-AU" sz="1000" b="0" dirty="0" smtClean="0">
                <a:latin typeface="Arial" pitchFamily="34" charset="0"/>
                <a:cs typeface="Arial" pitchFamily="34" charset="0"/>
              </a:rPr>
              <a:t>Base loan amount on meeting accommodation needs, not the maximum you can borrow</a:t>
            </a:r>
          </a:p>
          <a:p>
            <a:pPr>
              <a:spcBef>
                <a:spcPct val="50000"/>
              </a:spcBef>
            </a:pPr>
            <a:r>
              <a:rPr lang="en-AU" sz="1000" b="0" dirty="0" smtClean="0">
                <a:latin typeface="Arial" pitchFamily="34" charset="0"/>
                <a:cs typeface="Arial" pitchFamily="34" charset="0"/>
              </a:rPr>
              <a:t>Illness or accident </a:t>
            </a:r>
          </a:p>
          <a:p>
            <a:pPr>
              <a:buFont typeface="Arial" charset="0"/>
              <a:buChar char="•"/>
            </a:pPr>
            <a:r>
              <a:rPr lang="en-AU" sz="1000" b="0" dirty="0" smtClean="0">
                <a:latin typeface="Arial" pitchFamily="34" charset="0"/>
                <a:cs typeface="Arial" pitchFamily="34" charset="0"/>
              </a:rPr>
              <a:t>Take out adequate personal insurances </a:t>
            </a:r>
            <a:endParaRPr lang="en-AU" sz="1000" b="0" dirty="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TextEdit="1"/>
          </p:cNvSpPr>
          <p:nvPr>
            <p:ph type="sldImg"/>
          </p:nvPr>
        </p:nvSpPr>
        <p:spPr bwMode="auto">
          <a:xfrm>
            <a:off x="850900" y="744538"/>
            <a:ext cx="4960938" cy="3722687"/>
          </a:xfrm>
          <a:noFill/>
          <a:ln>
            <a:solidFill>
              <a:srgbClr val="000000"/>
            </a:solidFill>
            <a:miter lim="800000"/>
            <a:headEnd/>
            <a:tailEnd/>
          </a:ln>
        </p:spPr>
      </p:sp>
      <p:sp>
        <p:nvSpPr>
          <p:cNvPr id="251907" name="Rectangle 3"/>
          <p:cNvSpPr>
            <a:spLocks noGrp="1"/>
          </p:cNvSpPr>
          <p:nvPr>
            <p:ph type="body" idx="1"/>
          </p:nvPr>
        </p:nvSpPr>
        <p:spPr bwMode="auto">
          <a:xfrm>
            <a:off x="849313" y="4716464"/>
            <a:ext cx="4964112" cy="4465637"/>
          </a:xfrm>
          <a:extLst/>
        </p:spPr>
        <p:txBody>
          <a:bodyPr wrap="square" numCol="1" anchor="t" anchorCtr="0" compatLnSpc="1">
            <a:prstTxWarp prst="textNoShape">
              <a:avLst/>
            </a:prstTxWarp>
            <a:normAutofit fontScale="85000" lnSpcReduction="10000"/>
          </a:bodyPr>
          <a:lstStyle/>
          <a:p>
            <a:r>
              <a:rPr lang="en-AU" sz="1200" b="0" kern="1200" dirty="0" smtClean="0">
                <a:solidFill>
                  <a:schemeClr val="tx1"/>
                </a:solidFill>
                <a:effectLst/>
                <a:latin typeface="Arial" pitchFamily="34" charset="0"/>
                <a:ea typeface="ＭＳ Ｐゴシック" charset="0"/>
                <a:cs typeface="Arial" pitchFamily="34" charset="0"/>
              </a:rPr>
              <a:t>It’s also important to be aware of the mistakes commonly made by new borrowers .</a:t>
            </a:r>
          </a:p>
          <a:p>
            <a:r>
              <a:rPr lang="en-AU" sz="1200" b="0" kern="1200" dirty="0" smtClean="0">
                <a:solidFill>
                  <a:schemeClr val="tx1"/>
                </a:solidFill>
                <a:effectLst/>
                <a:latin typeface="Arial" pitchFamily="34" charset="0"/>
                <a:ea typeface="ＭＳ Ｐゴシック" charset="0"/>
                <a:cs typeface="Arial" pitchFamily="34" charset="0"/>
              </a:rPr>
              <a:t>They don’t fully appreciate:</a:t>
            </a:r>
          </a:p>
          <a:p>
            <a:pPr marL="228600" lvl="0" indent="-228600">
              <a:buFont typeface="+mj-lt"/>
              <a:buAutoNum type="arabicPeriod"/>
            </a:pPr>
            <a:r>
              <a:rPr lang="en-AU" sz="1200" b="0" kern="1200" dirty="0" smtClean="0">
                <a:solidFill>
                  <a:schemeClr val="tx1"/>
                </a:solidFill>
                <a:effectLst/>
                <a:latin typeface="Arial" pitchFamily="34" charset="0"/>
                <a:ea typeface="ＭＳ Ｐゴシック" charset="0"/>
                <a:cs typeface="Arial" pitchFamily="34" charset="0"/>
              </a:rPr>
              <a:t>The number or dollar value of the costs that can be incurred when borrowing to buy a home, such as:</a:t>
            </a:r>
          </a:p>
          <a:p>
            <a:pPr marL="314325" lvl="2" indent="-171450">
              <a:buFont typeface="Arial" pitchFamily="34" charset="0"/>
              <a:buChar char="•"/>
            </a:pPr>
            <a:r>
              <a:rPr lang="en-AU" sz="1200" b="0" kern="1200" dirty="0" smtClean="0">
                <a:solidFill>
                  <a:schemeClr val="tx1"/>
                </a:solidFill>
                <a:effectLst/>
                <a:latin typeface="Arial" pitchFamily="34" charset="0"/>
                <a:ea typeface="ＭＳ Ｐゴシック" charset="-128"/>
                <a:cs typeface="Arial" pitchFamily="34" charset="0"/>
              </a:rPr>
              <a:t>Mortgage insurance, which is generally paid when you borrow more than 80% of the purchase price to protect the lender in the event that you default on the loan.</a:t>
            </a:r>
          </a:p>
          <a:p>
            <a:pPr marL="314325" lvl="2" indent="-171450">
              <a:buFont typeface="Arial" pitchFamily="34" charset="0"/>
              <a:buChar char="•"/>
            </a:pPr>
            <a:r>
              <a:rPr lang="en-AU" sz="1200" b="0" kern="1200" dirty="0" smtClean="0">
                <a:solidFill>
                  <a:schemeClr val="tx1"/>
                </a:solidFill>
                <a:effectLst/>
                <a:latin typeface="Arial" pitchFamily="34" charset="0"/>
                <a:ea typeface="ＭＳ Ｐゴシック" charset="-128"/>
                <a:cs typeface="Arial" pitchFamily="34" charset="0"/>
              </a:rPr>
              <a:t>Stamp duty, which varies between states and the purchase price, but can amount to thousands of dollars, and</a:t>
            </a:r>
          </a:p>
          <a:p>
            <a:pPr marL="314325" lvl="2" indent="-171450">
              <a:buFont typeface="Arial" pitchFamily="34" charset="0"/>
              <a:buChar char="•"/>
            </a:pPr>
            <a:r>
              <a:rPr lang="en-AU" sz="1200" b="0" kern="1200" dirty="0" smtClean="0">
                <a:solidFill>
                  <a:schemeClr val="tx1"/>
                </a:solidFill>
                <a:effectLst/>
                <a:latin typeface="Arial" pitchFamily="34" charset="0"/>
                <a:ea typeface="ＭＳ Ｐゴシック" charset="-128"/>
                <a:cs typeface="Arial" pitchFamily="34" charset="0"/>
              </a:rPr>
              <a:t>Fees paid to solicitors or </a:t>
            </a:r>
            <a:r>
              <a:rPr lang="en-AU" sz="1200" b="0" kern="1200" dirty="0" err="1" smtClean="0">
                <a:solidFill>
                  <a:schemeClr val="tx1"/>
                </a:solidFill>
                <a:effectLst/>
                <a:latin typeface="Arial" pitchFamily="34" charset="0"/>
                <a:ea typeface="ＭＳ Ｐゴシック" charset="-128"/>
                <a:cs typeface="Arial" pitchFamily="34" charset="0"/>
              </a:rPr>
              <a:t>conveyancers</a:t>
            </a:r>
            <a:r>
              <a:rPr lang="en-AU" sz="1200" b="0" kern="1200" dirty="0" smtClean="0">
                <a:solidFill>
                  <a:schemeClr val="tx1"/>
                </a:solidFill>
                <a:effectLst/>
                <a:latin typeface="Arial" pitchFamily="34" charset="0"/>
                <a:ea typeface="ＭＳ Ｐゴシック" charset="-128"/>
                <a:cs typeface="Arial" pitchFamily="34" charset="0"/>
              </a:rPr>
              <a:t> who you appoint to review the terms of the contract for sale and ensure a smooth transfer of ownership in the property.</a:t>
            </a:r>
          </a:p>
          <a:p>
            <a:pPr marL="228600" lvl="0" indent="-228600">
              <a:buFont typeface="+mj-lt"/>
              <a:buAutoNum type="arabicPeriod"/>
            </a:pPr>
            <a:r>
              <a:rPr lang="en-AU" sz="1200" b="0" kern="1200" dirty="0" smtClean="0">
                <a:solidFill>
                  <a:schemeClr val="tx1"/>
                </a:solidFill>
                <a:effectLst/>
                <a:latin typeface="Arial" pitchFamily="34" charset="0"/>
                <a:ea typeface="ＭＳ Ｐゴシック" charset="0"/>
                <a:cs typeface="Arial" pitchFamily="34" charset="0"/>
              </a:rPr>
              <a:t>What is involved when applying for a loan, the steps involved and the information that needs to be provided.</a:t>
            </a:r>
          </a:p>
          <a:p>
            <a:pPr marL="228600" lvl="0" indent="-228600">
              <a:buFont typeface="+mj-lt"/>
              <a:buAutoNum type="arabicPeriod"/>
            </a:pPr>
            <a:r>
              <a:rPr lang="en-AU" sz="1200" b="0" kern="1200" dirty="0" smtClean="0">
                <a:solidFill>
                  <a:schemeClr val="tx1"/>
                </a:solidFill>
                <a:effectLst/>
                <a:latin typeface="Arial" pitchFamily="34" charset="0"/>
                <a:ea typeface="ＭＳ Ｐゴシック" charset="0"/>
                <a:cs typeface="Arial" pitchFamily="34" charset="0"/>
              </a:rPr>
              <a:t>The two key ownership options and the flow-on implications.  For example, if the property is bought as ‘joint tenants’ and one of the joint owners passes away, the deceased’s interest in the property automatically passes to the surviving owner. Conversely, if the property is purchased as ‘tenants in common’ the deceased’s interest in the property automatically passes to their estate.</a:t>
            </a:r>
          </a:p>
          <a:p>
            <a:pPr marL="228600" lvl="0" indent="-228600">
              <a:buFont typeface="+mj-lt"/>
              <a:buAutoNum type="arabicPeriod"/>
            </a:pPr>
            <a:r>
              <a:rPr lang="en-AU" sz="1200" b="0" kern="1200" dirty="0" smtClean="0">
                <a:solidFill>
                  <a:schemeClr val="tx1"/>
                </a:solidFill>
                <a:effectLst/>
                <a:latin typeface="Arial" pitchFamily="34" charset="0"/>
                <a:ea typeface="ＭＳ Ｐゴシック" charset="0"/>
                <a:cs typeface="Arial" pitchFamily="34" charset="0"/>
              </a:rPr>
              <a:t>The rights and obligations for the borrower and guarantor where a loan guarantee is to be provided (by a parent for example). Legal advice is strongly recommended.</a:t>
            </a:r>
          </a:p>
          <a:p>
            <a:pPr marL="228600" lvl="0" indent="-228600">
              <a:buFont typeface="+mj-lt"/>
              <a:buAutoNum type="arabicPeriod"/>
            </a:pPr>
            <a:r>
              <a:rPr lang="en-AU" sz="1200" b="0" kern="1200" dirty="0" smtClean="0">
                <a:solidFill>
                  <a:schemeClr val="tx1"/>
                </a:solidFill>
                <a:effectLst/>
                <a:latin typeface="Arial" pitchFamily="34" charset="0"/>
                <a:ea typeface="ＭＳ Ｐゴシック" charset="0"/>
                <a:cs typeface="Arial" pitchFamily="34" charset="0"/>
              </a:rPr>
              <a:t>Where people have capacity to make more than the minimum repayments, whether they should make the extra repayments into the loan itself or an offset account attached to the loan? The answer is it depends on the magnitude of the additional repayments, whether the money needs to be accessed and for what purpose. </a:t>
            </a:r>
            <a:r>
              <a:rPr lang="en-AU" sz="1200" b="0" i="1" kern="1200" dirty="0" smtClean="0">
                <a:solidFill>
                  <a:schemeClr val="tx1"/>
                </a:solidFill>
                <a:effectLst/>
                <a:latin typeface="Arial" pitchFamily="34" charset="0"/>
                <a:ea typeface="ＭＳ Ｐゴシック" charset="0"/>
                <a:cs typeface="Arial" pitchFamily="34" charset="0"/>
              </a:rPr>
              <a:t>&lt;More information on the role of offset accounts is contained in other slides later in this pack&gt;</a:t>
            </a:r>
            <a:endParaRPr lang="en-AU" sz="1200" b="0" kern="1200" dirty="0">
              <a:solidFill>
                <a:schemeClr val="tx1"/>
              </a:solidFill>
              <a:effectLst/>
              <a:latin typeface="Arial" pitchFamily="34" charset="0"/>
              <a:ea typeface="ＭＳ Ｐゴシック"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1422E044-97EC-4A88-8365-F4BD3DD6803A}" type="slidenum">
              <a:rPr lang="en-AU"/>
              <a:pPr>
                <a:defRPr/>
              </a:pPr>
              <a:t>‹#›</a:t>
            </a:fld>
            <a:endParaRPr lang="en-A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F832F5ED-8E13-4E71-B0D1-635CEBD06ADE}" type="slidenum">
              <a:rPr lang="en-AU"/>
              <a:pPr>
                <a:defRPr/>
              </a:pPr>
              <a:t>‹#›</a:t>
            </a:fld>
            <a:endParaRPr lang="en-A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9843ACC7-8AB7-414D-83D0-58A470CC00C9}" type="slidenum">
              <a:rPr lang="en-AU"/>
              <a:pPr>
                <a:defRPr/>
              </a:pPr>
              <a:t>‹#›</a:t>
            </a:fld>
            <a:endParaRPr lang="en-A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E7F49FAF-ED00-4310-903D-FA5BBC95BABD}" type="slidenum">
              <a:rPr lang="en-AU"/>
              <a:pPr>
                <a:defRPr/>
              </a:pPr>
              <a:t>‹#›</a:t>
            </a:fld>
            <a:endParaRPr lang="en-A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2F51CE17-7838-46ED-9F60-2EC7961DE4B1}" type="slidenum">
              <a:rPr lang="en-AU"/>
              <a:pPr>
                <a:defRPr/>
              </a:pPr>
              <a:t>‹#›</a:t>
            </a:fld>
            <a:endParaRPr lang="en-A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3CF620D6-4901-4808-B497-BF243BC6AF5D}"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7F514015-4210-477B-9546-8BB6251E582E}" type="slidenum">
              <a:rPr lang="en-AU"/>
              <a:pPr>
                <a:defRPr/>
              </a:pPr>
              <a:t>‹#›</a:t>
            </a:fld>
            <a:endParaRPr lang="en-A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86E6D035-8B37-4379-A7FE-BCB07D30740D}" type="slidenum">
              <a:rPr lang="en-AU"/>
              <a:pPr>
                <a:defRPr/>
              </a:pPr>
              <a:t>‹#›</a:t>
            </a:fld>
            <a:endParaRPr lang="en-A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32EC353C-823A-487C-BC7A-C1FB10DEBD28}" type="slidenum">
              <a:rPr lang="en-AU"/>
              <a:pPr>
                <a:defRPr/>
              </a:pPr>
              <a:t>‹#›</a:t>
            </a:fld>
            <a:endParaRPr lang="en-A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949D49F6-6EBF-4AEC-9677-A8E32B9E028F}" type="slidenum">
              <a:rPr lang="en-AU"/>
              <a:pPr>
                <a:defRPr/>
              </a:pPr>
              <a:t>‹#›</a:t>
            </a:fld>
            <a:endParaRPr lang="en-A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BAEAE862-8C79-4DC2-AC1F-88E3EC2FE636}" type="slidenum">
              <a:rPr lang="en-AU"/>
              <a:pPr>
                <a:defRPr/>
              </a:pPr>
              <a:t>‹#›</a:t>
            </a:fld>
            <a:endParaRPr lang="en-A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9BB95624-46B4-47F6-9CEC-0A7E395AB757}"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73AFAEFE-996E-4175-97E5-9759994091CC}" type="slidenum">
              <a:rPr lang="en-AU"/>
              <a:pPr>
                <a:defRPr/>
              </a:pPr>
              <a:t>‹#›</a:t>
            </a:fld>
            <a:endParaRPr lang="en-A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F1C22DA9-AD49-4F0F-8B4A-D329D12ED1AA}" type="slidenum">
              <a:rPr lang="en-AU"/>
              <a:pPr>
                <a:defRPr/>
              </a:pPr>
              <a:t>‹#›</a:t>
            </a:fld>
            <a:endParaRPr lang="en-A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19B19236-81ED-41C7-8EFB-B6D7305FD8DD}" type="slidenum">
              <a:rPr lang="en-AU"/>
              <a:pPr>
                <a:defRPr/>
              </a:pPr>
              <a:t>‹#›</a:t>
            </a:fld>
            <a:endParaRPr lang="en-A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C58C752E-DBA6-407A-86EA-2F4C830AA0FF}" type="slidenum">
              <a:rPr lang="en-AU"/>
              <a:pPr>
                <a:defRPr/>
              </a:pPr>
              <a:t>‹#›</a:t>
            </a:fld>
            <a:endParaRPr lang="en-A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FB496256-F094-4980-8710-D7550DBD28D9}" type="slidenum">
              <a:rPr lang="en-AU"/>
              <a:pPr>
                <a:defRPr/>
              </a:pPr>
              <a:t>‹#›</a:t>
            </a:fld>
            <a:endParaRPr lang="en-A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357B05F4-E1A4-4A2C-A5E7-934011529CA2}" type="slidenum">
              <a:rPr lang="en-AU"/>
              <a:pPr>
                <a:defRPr/>
              </a:pPr>
              <a:t>‹#›</a:t>
            </a:fld>
            <a:endParaRPr lang="en-A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E3220E69-6FDA-430A-BCD1-0CBB0E38FD34}" type="slidenum">
              <a:rPr lang="en-AU"/>
              <a:pPr>
                <a:defRPr/>
              </a:pPr>
              <a:t>‹#›</a:t>
            </a:fld>
            <a:endParaRPr lang="en-A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70B409C2-91DD-45C8-8275-B53385503F21}"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C2951849-9E87-4CA2-A6F1-99181BE018F3}" type="slidenum">
              <a:rPr lang="en-AU"/>
              <a:pPr>
                <a:defRPr/>
              </a:pPr>
              <a:t>‹#›</a:t>
            </a:fld>
            <a:endParaRPr lang="en-A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50E61348-D0F2-4BF7-BD41-494A76B33541}"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D0873D8A-221F-4928-97D4-1F75C2DEB4EC}"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0815D516-CC33-42BD-8C42-CCAE67F51445}"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p:txBody>
          <a:bodyPr/>
          <a:lstStyle>
            <a:lvl1pPr>
              <a:defRPr/>
            </a:lvl1pPr>
          </a:lstStyle>
          <a:p>
            <a:pPr>
              <a:defRPr/>
            </a:pPr>
            <a:r>
              <a:rPr lang="en-AU"/>
              <a:t>Slide </a:t>
            </a:r>
            <a:fld id="{565EBE15-F24D-49C9-81EE-77EC26796178}"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4213" y="1905000"/>
            <a:ext cx="7127875" cy="2171700"/>
          </a:xfrm>
        </p:spPr>
        <p:txBody>
          <a:bodyPr/>
          <a:lstStyle>
            <a:lvl1pPr>
              <a:lnSpc>
                <a:spcPts val="4000"/>
              </a:lnSpc>
              <a:spcAft>
                <a:spcPts val="1000"/>
              </a:spcAft>
              <a:defRPr sz="4000"/>
            </a:lvl1pPr>
          </a:lstStyle>
          <a:p>
            <a:r>
              <a:rPr lang="en-GB"/>
              <a:t>Insert Main Title </a:t>
            </a:r>
            <a:br>
              <a:rPr lang="en-GB"/>
            </a:br>
            <a:r>
              <a:rPr lang="en-GB"/>
              <a:t>(MLC Headline font 40point) </a:t>
            </a:r>
            <a:endParaRPr lang="en-AU"/>
          </a:p>
        </p:txBody>
      </p:sp>
      <p:sp>
        <p:nvSpPr>
          <p:cNvPr id="22531" name="Rectangle 3"/>
          <p:cNvSpPr>
            <a:spLocks noGrp="1" noChangeArrowheads="1"/>
          </p:cNvSpPr>
          <p:nvPr>
            <p:ph type="subTitle" idx="1"/>
          </p:nvPr>
        </p:nvSpPr>
        <p:spPr>
          <a:xfrm>
            <a:off x="684213" y="4076700"/>
            <a:ext cx="7127875" cy="863600"/>
          </a:xfrm>
        </p:spPr>
        <p:txBody>
          <a:bodyPr/>
          <a:lstStyle>
            <a:lvl1pPr marL="0" indent="0">
              <a:buFontTx/>
              <a:buNone/>
              <a:defRPr sz="2400" b="1">
                <a:latin typeface="MLCHeadline" pitchFamily="2" charset="0"/>
              </a:defRPr>
            </a:lvl1pPr>
          </a:lstStyle>
          <a:p>
            <a:r>
              <a:rPr lang="en-GB"/>
              <a:t>Insert Sub-heading text </a:t>
            </a:r>
          </a:p>
          <a:p>
            <a:r>
              <a:rPr lang="en-GB"/>
              <a:t>(MLC Headline font 24 point)</a:t>
            </a:r>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eaLnBrk="1" hangingPunct="1">
              <a:defRPr/>
            </a:lvl1pPr>
          </a:lstStyle>
          <a:p>
            <a:pPr>
              <a:defRPr/>
            </a:pPr>
            <a:r>
              <a:rPr lang="en-AU"/>
              <a:t>Slide </a:t>
            </a:r>
            <a:fld id="{BA4293F3-7D6D-4728-AE95-382AB5E6A03D}"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385445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7850" y="1905000"/>
            <a:ext cx="3856038"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eaLnBrk="1" hangingPunct="1">
              <a:defRPr/>
            </a:lvl1pPr>
          </a:lstStyle>
          <a:p>
            <a:pPr>
              <a:defRPr/>
            </a:pPr>
            <a:r>
              <a:rPr lang="en-AU"/>
              <a:t>Slide </a:t>
            </a:r>
            <a:fld id="{BF537110-1E54-483A-A034-FBBF151A2AF3}" type="slidenum">
              <a:rPr lang="en-AU"/>
              <a:pPr>
                <a:defRPr/>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1" hangingPunct="1">
              <a:defRPr/>
            </a:lvl1pPr>
          </a:lstStyle>
          <a:p>
            <a:pPr>
              <a:defRPr/>
            </a:pPr>
            <a:r>
              <a:rPr lang="en-AU"/>
              <a:t>Slide </a:t>
            </a:r>
            <a:fld id="{0B812D35-D528-4B8D-BC3B-E1F828FDA33E}" type="slidenum">
              <a:rPr lang="en-AU"/>
              <a:pPr>
                <a:defRPr/>
              </a:pPr>
              <a:t>‹#›</a:t>
            </a:fld>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1" hangingPunct="1">
              <a:defRPr/>
            </a:lvl1pPr>
          </a:lstStyle>
          <a:p>
            <a:pPr>
              <a:defRPr/>
            </a:pPr>
            <a:r>
              <a:rPr lang="en-AU"/>
              <a:t>Slide </a:t>
            </a:r>
            <a:fld id="{BBC77100-1A7D-43E1-978C-9C689857826B}" type="slidenum">
              <a:rPr lang="en-AU"/>
              <a:pPr>
                <a:defRPr/>
              </a:pPr>
              <a:t>‹#›</a:t>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1" hangingPunct="1">
              <a:defRPr/>
            </a:lvl1pPr>
          </a:lstStyle>
          <a:p>
            <a:pPr>
              <a:defRPr/>
            </a:pPr>
            <a:r>
              <a:rPr lang="en-AU"/>
              <a:t>Slide </a:t>
            </a:r>
            <a:fld id="{25B1FFFE-7927-452C-81ED-A83BD4F4D4EF}" type="slidenum">
              <a:rPr lang="en-AU"/>
              <a:pPr>
                <a:defRPr/>
              </a:pPr>
              <a:t>‹#›</a:t>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1" hangingPunct="1">
              <a:defRPr/>
            </a:lvl1pPr>
          </a:lstStyle>
          <a:p>
            <a:pPr>
              <a:defRPr/>
            </a:pPr>
            <a:r>
              <a:rPr lang="en-AU"/>
              <a:t>Slide </a:t>
            </a:r>
            <a:fld id="{D500F150-43C6-486F-9EE9-53BAB102A5AF}" type="slidenum">
              <a:rPr lang="en-AU"/>
              <a:pPr>
                <a:defRPr/>
              </a:pPr>
              <a:t>‹#›</a:t>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lvl1pPr>
          </a:lstStyle>
          <a:p>
            <a:pPr>
              <a:defRPr/>
            </a:pPr>
            <a:r>
              <a:rPr lang="en-AU"/>
              <a:t>Slide </a:t>
            </a:r>
            <a:fld id="{52661773-4528-413D-AEBB-C49D7BD1347D}" type="slidenum">
              <a:rPr lang="en-AU"/>
              <a:pPr>
                <a:defRPr/>
              </a:pPr>
              <a:t>‹#›</a:t>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333375"/>
            <a:ext cx="1965325"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33375"/>
            <a:ext cx="57451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lvl1pPr>
          </a:lstStyle>
          <a:p>
            <a:pPr>
              <a:defRPr/>
            </a:pPr>
            <a:r>
              <a:rPr lang="en-AU"/>
              <a:t>Slide </a:t>
            </a:r>
            <a:fld id="{5177D2E8-E490-4FB8-A989-9014B3200811}"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LC-Logo-No-Bgnd"/>
          <p:cNvPicPr>
            <a:picLocks noChangeAspect="1" noChangeArrowheads="1"/>
          </p:cNvPicPr>
          <p:nvPr/>
        </p:nvPicPr>
        <p:blipFill>
          <a:blip r:embed="rId2"/>
          <a:srcRect/>
          <a:stretch>
            <a:fillRect/>
          </a:stretch>
        </p:blipFill>
        <p:spPr bwMode="auto">
          <a:xfrm>
            <a:off x="7740650" y="5892800"/>
            <a:ext cx="1079500" cy="668338"/>
          </a:xfrm>
          <a:prstGeom prst="rect">
            <a:avLst/>
          </a:prstGeom>
          <a:noFill/>
          <a:ln w="9525">
            <a:noFill/>
            <a:miter lim="800000"/>
            <a:headEnd/>
            <a:tailEnd/>
          </a:ln>
        </p:spPr>
      </p:pic>
      <p:sp>
        <p:nvSpPr>
          <p:cNvPr id="4099" name="Rectangle 3"/>
          <p:cNvSpPr>
            <a:spLocks noGrp="1" noChangeArrowheads="1"/>
          </p:cNvSpPr>
          <p:nvPr>
            <p:ph type="ctrTitle"/>
          </p:nvPr>
        </p:nvSpPr>
        <p:spPr>
          <a:xfrm>
            <a:off x="790575" y="2159000"/>
            <a:ext cx="7558088" cy="1439863"/>
          </a:xfrm>
        </p:spPr>
        <p:txBody>
          <a:bodyPr/>
          <a:lstStyle>
            <a:lvl1pPr>
              <a:defRPr/>
            </a:lvl1pPr>
          </a:lstStyle>
          <a:p>
            <a:r>
              <a:rPr lang="en-AU"/>
              <a:t>Click to edit Master title style</a:t>
            </a:r>
          </a:p>
        </p:txBody>
      </p:sp>
      <p:sp>
        <p:nvSpPr>
          <p:cNvPr id="4100" name="Rectangle 4"/>
          <p:cNvSpPr>
            <a:spLocks noGrp="1" noChangeArrowheads="1"/>
          </p:cNvSpPr>
          <p:nvPr>
            <p:ph type="subTitle" idx="1"/>
          </p:nvPr>
        </p:nvSpPr>
        <p:spPr>
          <a:xfrm>
            <a:off x="790575" y="3957638"/>
            <a:ext cx="7558088" cy="1800225"/>
          </a:xfrm>
        </p:spPr>
        <p:txBody>
          <a:bodyPr/>
          <a:lstStyle>
            <a:lvl1pPr marL="0" indent="0">
              <a:buFontTx/>
              <a:buNone/>
              <a:defRPr/>
            </a:lvl1pPr>
          </a:lstStyle>
          <a:p>
            <a:r>
              <a:rPr lang="en-AU"/>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amp; Images 2">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sz="1400">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1287E824-75D8-4D19-948A-3ACEDD4603C4}" type="slidenum">
              <a:rPr lang="en-AU"/>
              <a:pPr>
                <a:defRPr/>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7F78EA52-A4FE-4899-AA48-DA85E4235458}" type="slidenum">
              <a:rPr lang="en-AU"/>
              <a:pPr>
                <a:defRPr/>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50B6E9FD-3347-498B-82FE-2FCD4283E1D1}" type="slidenum">
              <a:rPr lang="en-AU"/>
              <a:pPr>
                <a:defRPr/>
              </a:pPr>
              <a:t>‹#›</a:t>
            </a:fld>
            <a:endParaRPr lang="en-A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A9D3F439-20B6-41E2-B421-856118F04E0D}" type="slidenum">
              <a:rPr lang="en-AU"/>
              <a:pPr>
                <a:defRPr/>
              </a:pPr>
              <a:t>‹#›</a:t>
            </a:fld>
            <a:endParaRPr lang="en-A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DC19EDBE-2EDE-4018-B7A5-3CC2FE8A0FFB}" type="slidenum">
              <a:rPr lang="en-AU"/>
              <a:pPr>
                <a:defRPr/>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FF8B2707-358C-4097-B85B-6F3037338560}"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p:txBody>
          <a:bodyPr/>
          <a:lstStyle>
            <a:lvl1pPr>
              <a:defRPr/>
            </a:lvl1pPr>
          </a:lstStyle>
          <a:p>
            <a:pPr>
              <a:defRPr/>
            </a:pPr>
            <a:r>
              <a:rPr lang="en-AU"/>
              <a:t>Slide </a:t>
            </a:r>
            <a:fld id="{EB17307F-40CF-4B5A-93F4-2BF56B373C1C}" type="slidenum">
              <a:rPr lang="en-AU"/>
              <a:pPr>
                <a:defRPr/>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5132ACC2-4EE7-4955-AC74-668B99B32D26}" type="slidenum">
              <a:rPr lang="en-AU"/>
              <a:pPr>
                <a:defRPr/>
              </a:pPr>
              <a:t>‹#›</a:t>
            </a:fld>
            <a:endParaRPr lang="en-A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3BD966DF-57C0-4799-808D-42F58BC7DD20}" type="slidenum">
              <a:rPr lang="en-AU"/>
              <a:pPr>
                <a:defRPr/>
              </a:pPr>
              <a:t>‹#›</a:t>
            </a:fld>
            <a:endParaRPr lang="en-A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6EA2800F-4B1F-48A8-8F5F-D722ED053163}" type="slidenum">
              <a:rPr lang="en-AU"/>
              <a:pPr>
                <a:defRPr/>
              </a:pPr>
              <a:t>‹#›</a:t>
            </a:fld>
            <a:endParaRPr lang="en-A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6CA7F3E8-2541-4D82-A7AA-A88464BFB335}" type="slidenum">
              <a:rPr lang="en-AU"/>
              <a:pPr>
                <a:defRPr/>
              </a:pPr>
              <a:t>‹#›</a:t>
            </a:fld>
            <a:endParaRPr lang="en-A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72D23253-799D-4394-B227-A13B689AE1FF}" type="slidenum">
              <a:rPr lang="en-AU"/>
              <a:pPr>
                <a:defRPr/>
              </a:pPr>
              <a:t>‹#›</a:t>
            </a:fld>
            <a:endParaRPr lang="en-A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8C438BBF-52AF-4957-986D-2DFFE8BB97C5}"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p:txBody>
          <a:bodyPr/>
          <a:lstStyle>
            <a:lvl1pPr>
              <a:defRPr/>
            </a:lvl1pPr>
          </a:lstStyle>
          <a:p>
            <a:pPr>
              <a:defRPr/>
            </a:pPr>
            <a:r>
              <a:rPr lang="en-AU"/>
              <a:t>Slide </a:t>
            </a:r>
            <a:fld id="{E708E2C3-8199-4D5E-9C69-DA9859520FAA}" type="slidenum">
              <a:rPr lang="en-AU"/>
              <a:pPr>
                <a:defRPr/>
              </a:pPr>
              <a:t>‹#›</a:t>
            </a:fld>
            <a:endParaRPr lang="en-A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Orange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Aqua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Aqua - Final Slid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620000"/>
            <a:ext cx="8064500"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6"/>
          <p:cNvSpPr>
            <a:spLocks noGrp="1"/>
          </p:cNvSpPr>
          <p:nvPr>
            <p:ph type="ftr" sz="quarter" idx="14"/>
          </p:nvPr>
        </p:nvSpPr>
        <p:spPr/>
        <p:txBody>
          <a:bodyPr/>
          <a:lstStyle>
            <a:lvl1pPr>
              <a:defRPr/>
            </a:lvl1pPr>
          </a:lstStyle>
          <a:p>
            <a:pPr>
              <a:defRPr/>
            </a:pPr>
            <a:r>
              <a:t>PRESENTATION TITLE  |  00 MONTH YEAR</a:t>
            </a:r>
            <a:endParaRPr dirty="0"/>
          </a:p>
        </p:txBody>
      </p:sp>
      <p:sp>
        <p:nvSpPr>
          <p:cNvPr id="5" name="Slide Number Placeholder 7"/>
          <p:cNvSpPr>
            <a:spLocks noGrp="1"/>
          </p:cNvSpPr>
          <p:nvPr>
            <p:ph type="sldNum" sz="quarter" idx="15"/>
          </p:nvPr>
        </p:nvSpPr>
        <p:spPr/>
        <p:txBody>
          <a:bodyPr/>
          <a:lstStyle>
            <a:lvl1pPr>
              <a:defRPr/>
            </a:lvl1pPr>
          </a:lstStyle>
          <a:p>
            <a:pPr>
              <a:defRPr/>
            </a:pPr>
            <a:fld id="{136EA0BD-F02B-421C-8B3B-8F5617182E24}" type="slidenum">
              <a:rPr lang="en-AU"/>
              <a:pPr>
                <a:defRPr/>
              </a:pPr>
              <a:t>‹#›</a:t>
            </a:fld>
            <a:endParaRPr lang="en-A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6"/>
          <p:cNvSpPr>
            <a:spLocks noGrp="1"/>
          </p:cNvSpPr>
          <p:nvPr>
            <p:ph type="ftr" sz="quarter" idx="15"/>
          </p:nvPr>
        </p:nvSpPr>
        <p:spPr/>
        <p:txBody>
          <a:bodyPr/>
          <a:lstStyle>
            <a:lvl1pPr>
              <a:defRPr/>
            </a:lvl1pPr>
          </a:lstStyle>
          <a:p>
            <a:pPr>
              <a:defRPr/>
            </a:pPr>
            <a:r>
              <a:t>PRESENTATION TITLE  |  00 MONTH YEAR</a:t>
            </a:r>
            <a:endParaRPr dirty="0"/>
          </a:p>
        </p:txBody>
      </p:sp>
      <p:sp>
        <p:nvSpPr>
          <p:cNvPr id="7" name="Slide Number Placeholder 7"/>
          <p:cNvSpPr>
            <a:spLocks noGrp="1"/>
          </p:cNvSpPr>
          <p:nvPr>
            <p:ph type="sldNum" sz="quarter" idx="16"/>
          </p:nvPr>
        </p:nvSpPr>
        <p:spPr/>
        <p:txBody>
          <a:bodyPr/>
          <a:lstStyle>
            <a:lvl1pPr>
              <a:defRPr/>
            </a:lvl1pPr>
          </a:lstStyle>
          <a:p>
            <a:pPr>
              <a:defRPr/>
            </a:pPr>
            <a:fld id="{61BE0262-30B1-43CC-8B6B-589EA3DA5E9C}" type="slidenum">
              <a:rPr lang="en-AU"/>
              <a:pPr>
                <a:defRPr/>
              </a:pPr>
              <a:t>‹#›</a:t>
            </a:fld>
            <a:endParaRPr lang="en-A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Content &amp; Grey Tit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8D228F6E-B9AC-4BF2-BA27-BA95D9BF7495}" type="slidenum">
              <a:rPr lang="en-AU"/>
              <a:pPr>
                <a:defRPr/>
              </a:pPr>
              <a:t>‹#›</a:t>
            </a:fld>
            <a:endParaRPr lang="en-A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ntent &amp; Picture">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rtlCol="0">
            <a:normAutofit/>
          </a:bodyPr>
          <a:lstStyle/>
          <a:p>
            <a:pPr lvl="0"/>
            <a:r>
              <a:rPr lang="en-US" noProof="0" smtClean="0"/>
              <a:t>Click icon to add picture</a:t>
            </a:r>
            <a:endParaRPr lang="en-AU" noProof="0"/>
          </a:p>
        </p:txBody>
      </p:sp>
      <p:sp>
        <p:nvSpPr>
          <p:cNvPr id="6" name="Footer Placeholder 2"/>
          <p:cNvSpPr>
            <a:spLocks noGrp="1"/>
          </p:cNvSpPr>
          <p:nvPr>
            <p:ph type="ftr" sz="quarter" idx="20"/>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6B115C81-6261-4C77-8CE9-A8758E6D1215}" type="slidenum">
              <a:rPr lang="en-AU"/>
              <a:pPr>
                <a:defRPr/>
              </a:pPr>
              <a:t>‹#›</a:t>
            </a:fld>
            <a:endParaRPr lang="en-A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Table or Char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50379"/>
            <a:ext cx="8045036" cy="288000"/>
          </a:xfrm>
          <a:solidFill>
            <a:srgbClr val="4D4542"/>
          </a:solidFill>
          <a:ln w="6350">
            <a:solidFill>
              <a:schemeClr val="bg1"/>
            </a:solidFill>
          </a:ln>
        </p:spPr>
        <p:txBody>
          <a:bodyPr lIns="72000" tIns="36000" rIns="72000" bIns="36000" rtlCol="0" anchor="b">
            <a:spAutoFit/>
          </a:bodyPr>
          <a:lstStyle>
            <a:lvl1pPr>
              <a:defRPr lang="en-AU" sz="120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a:solidFill>
                  <a:srgbClr val="898989"/>
                </a:solidFill>
              </a:defRPr>
            </a:lvl1pPr>
          </a:lstStyle>
          <a:p>
            <a:pPr>
              <a:defRPr/>
            </a:pPr>
            <a:r>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D5E36EFC-0D7E-45C1-BC50-6D136B363DE1}" type="slidenum">
              <a:rPr lang="en-AU"/>
              <a:pPr>
                <a:defRPr/>
              </a:pPr>
              <a:t>‹#›</a:t>
            </a:fld>
            <a:endParaRPr lang="en-A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rtlCol="0">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Slide Number Placeholder 13"/>
          <p:cNvSpPr>
            <a:spLocks noGrp="1"/>
          </p:cNvSpPr>
          <p:nvPr>
            <p:ph type="sldNum" sz="quarter" idx="15"/>
          </p:nvPr>
        </p:nvSpPr>
        <p:spPr/>
        <p:txBody>
          <a:bodyPr/>
          <a:lstStyle>
            <a:lvl1pPr>
              <a:defRPr/>
            </a:lvl1pPr>
          </a:lstStyle>
          <a:p>
            <a:pPr>
              <a:defRPr/>
            </a:pPr>
            <a:fld id="{A9FBEE03-E8CD-4C69-9C92-9E7ECA16E1FF}" type="slidenum">
              <a:rPr lang="en-AU"/>
              <a:pPr>
                <a:defRPr/>
              </a:pPr>
              <a:t>‹#›</a:t>
            </a:fld>
            <a:endParaRPr lang="en-AU"/>
          </a:p>
        </p:txBody>
      </p:sp>
      <p:sp>
        <p:nvSpPr>
          <p:cNvPr id="4" name="Footer Placeholder 2"/>
          <p:cNvSpPr>
            <a:spLocks noGrp="1"/>
          </p:cNvSpPr>
          <p:nvPr>
            <p:ph type="ftr" sz="quarter" idx="16"/>
          </p:nvPr>
        </p:nvSpPr>
        <p:spPr/>
        <p:txBody>
          <a:bodyPr/>
          <a:lstStyle>
            <a:lvl1pPr>
              <a:defRPr/>
            </a:lvl1pPr>
          </a:lstStyle>
          <a:p>
            <a:pPr>
              <a:defRPr/>
            </a:pPr>
            <a:r>
              <a:t>PRESENTATION TITLE  |  00 MONTH YEAR</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range - Divider Page">
    <p:spTree>
      <p:nvGrpSpPr>
        <p:cNvPr id="1" name=""/>
        <p:cNvGrpSpPr/>
        <p:nvPr/>
      </p:nvGrpSpPr>
      <p:grpSpPr>
        <a:xfrm>
          <a:off x="0" y="0"/>
          <a:ext cx="0" cy="0"/>
          <a:chOff x="0" y="0"/>
          <a:chExt cx="0" cy="0"/>
        </a:xfrm>
      </p:grpSpPr>
      <p:sp>
        <p:nvSpPr>
          <p:cNvPr id="4" name="Rectangle 3"/>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amp; Images 1">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0" y="1588"/>
            <a:ext cx="4437063" cy="3435350"/>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 &amp; Images 2">
    <p:spTree>
      <p:nvGrpSpPr>
        <p:cNvPr id="1" name=""/>
        <p:cNvGrpSpPr/>
        <p:nvPr/>
      </p:nvGrpSpPr>
      <p:grpSpPr>
        <a:xfrm>
          <a:off x="0" y="0"/>
          <a:ext cx="0" cy="0"/>
          <a:chOff x="0" y="0"/>
          <a:chExt cx="0" cy="0"/>
        </a:xfrm>
      </p:grpSpPr>
      <p:sp>
        <p:nvSpPr>
          <p:cNvPr id="5"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ver &amp; Images 3">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7627938" y="452438"/>
            <a:ext cx="982662" cy="623887"/>
            <a:chOff x="2051721" y="1607402"/>
            <a:chExt cx="3600400" cy="2278492"/>
          </a:xfrm>
        </p:grpSpPr>
        <p:sp>
          <p:nvSpPr>
            <p:cNvPr id="6"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pic>
        <p:nvPicPr>
          <p:cNvPr id="10" name="Picture Placeholder 7"/>
          <p:cNvPicPr>
            <a:picLocks noChangeAspect="1"/>
          </p:cNvPicPr>
          <p:nvPr userDrawn="1"/>
        </p:nvPicPr>
        <p:blipFill>
          <a:blip r:embed="rId2"/>
          <a:srcRect/>
          <a:stretch>
            <a:fillRect/>
          </a:stretch>
        </p:blipFill>
        <p:spPr bwMode="auto">
          <a:xfrm>
            <a:off x="11113" y="1588"/>
            <a:ext cx="4425950" cy="3443287"/>
          </a:xfrm>
          <a:prstGeom prst="rect">
            <a:avLst/>
          </a:prstGeom>
          <a:noFill/>
          <a:ln w="9525">
            <a:noFill/>
            <a:miter lim="800000"/>
            <a:headEnd/>
            <a:tailEnd/>
          </a:ln>
        </p:spPr>
      </p:pic>
      <p:pic>
        <p:nvPicPr>
          <p:cNvPr id="12" name="Picture Placeholder 8"/>
          <p:cNvPicPr>
            <a:picLocks noChangeAspect="1"/>
          </p:cNvPicPr>
          <p:nvPr userDrawn="1"/>
        </p:nvPicPr>
        <p:blipFill>
          <a:blip r:embed="rId3"/>
          <a:srcRect/>
          <a:stretch>
            <a:fillRect/>
          </a:stretch>
        </p:blipFill>
        <p:spPr bwMode="auto">
          <a:xfrm>
            <a:off x="0" y="3440113"/>
            <a:ext cx="4437063" cy="3435350"/>
          </a:xfrm>
          <a:prstGeom prst="rect">
            <a:avLst/>
          </a:prstGeom>
          <a:noFill/>
          <a:ln w="9525">
            <a:noFill/>
            <a:miter lim="800000"/>
            <a:headEnd/>
            <a:tailEnd/>
          </a:ln>
        </p:spPr>
      </p:pic>
      <p:sp>
        <p:nvSpPr>
          <p:cNvPr id="13" name="Freeform 22"/>
          <p:cNvSpPr>
            <a:spLocks noEditPoints="1"/>
          </p:cNvSpPr>
          <p:nvPr userDrawn="1"/>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196"/>
            </a:schemeClr>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3" name="Freeform 40"/>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4000"/>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Rubine - Cover Pag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Orange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Aqua - Cover Page">
    <p:spTree>
      <p:nvGrpSpPr>
        <p:cNvPr id="1" name=""/>
        <p:cNvGrpSpPr/>
        <p:nvPr/>
      </p:nvGrpSpPr>
      <p:grpSpPr>
        <a:xfrm>
          <a:off x="0" y="0"/>
          <a:ext cx="0" cy="0"/>
          <a:chOff x="0" y="0"/>
          <a:chExt cx="0" cy="0"/>
        </a:xfrm>
      </p:grpSpPr>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Freeform 16"/>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7" name="Group 42"/>
          <p:cNvGrpSpPr>
            <a:grpSpLocks noChangeAspect="1"/>
          </p:cNvGrpSpPr>
          <p:nvPr userDrawn="1"/>
        </p:nvGrpSpPr>
        <p:grpSpPr bwMode="auto">
          <a:xfrm>
            <a:off x="7713663" y="5995988"/>
            <a:ext cx="863600" cy="541337"/>
            <a:chOff x="4870" y="3777"/>
            <a:chExt cx="544" cy="341"/>
          </a:xfrm>
        </p:grpSpPr>
        <p:sp>
          <p:nvSpPr>
            <p:cNvPr id="8"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 name="Rectangle 19"/>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0" name="Freeform 20"/>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2" name="Freeform 21"/>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3" name="Freeform 22"/>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5" name="Freeform 23"/>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6" name="Freeform 24"/>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5"/>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6"/>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7"/>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8"/>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29"/>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2" name="Freeform 30"/>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spcAft>
                <a:spcPts val="300"/>
              </a:spcAft>
              <a:buFontTx/>
              <a:buNone/>
              <a:defRPr sz="2000" b="1"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Rubine - Divider Page">
    <p:spTree>
      <p:nvGrpSpPr>
        <p:cNvPr id="1" name=""/>
        <p:cNvGrpSpPr/>
        <p:nvPr/>
      </p:nvGrpSpPr>
      <p:grpSpPr>
        <a:xfrm>
          <a:off x="0" y="0"/>
          <a:ext cx="0" cy="0"/>
          <a:chOff x="0" y="0"/>
          <a:chExt cx="0" cy="0"/>
        </a:xfrm>
      </p:grpSpPr>
      <p:sp>
        <p:nvSpPr>
          <p:cNvPr id="4" name="Rectangle 3"/>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5" name="Freeform 5"/>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4" name="Text Placeholder 10"/>
          <p:cNvSpPr>
            <a:spLocks noGrp="1"/>
          </p:cNvSpPr>
          <p:nvPr>
            <p:ph type="body" sz="quarter" idx="15"/>
          </p:nvPr>
        </p:nvSpPr>
        <p:spPr>
          <a:xfrm>
            <a:off x="4752000" y="3744000"/>
            <a:ext cx="3835400" cy="1179016"/>
          </a:xfrm>
          <a:prstGeom prst="rect">
            <a:avLst/>
          </a:prstGeom>
        </p:spPr>
        <p:txBody>
          <a:bodyPr>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Rubine - Final Slide">
    <p:spTree>
      <p:nvGrpSpPr>
        <p:cNvPr id="1" name=""/>
        <p:cNvGrpSpPr/>
        <p:nvPr/>
      </p:nvGrpSpPr>
      <p:grpSpPr>
        <a:xfrm>
          <a:off x="0" y="0"/>
          <a:ext cx="0" cy="0"/>
          <a:chOff x="0" y="0"/>
          <a:chExt cx="0" cy="0"/>
        </a:xfrm>
      </p:grpSpPr>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grpSp>
        <p:nvGrpSpPr>
          <p:cNvPr id="6" name="Group 16"/>
          <p:cNvGrpSpPr>
            <a:grpSpLocks/>
          </p:cNvGrpSpPr>
          <p:nvPr/>
        </p:nvGrpSpPr>
        <p:grpSpPr bwMode="auto">
          <a:xfrm>
            <a:off x="7627938" y="452438"/>
            <a:ext cx="982662" cy="623887"/>
            <a:chOff x="2051721" y="1607402"/>
            <a:chExt cx="3600400" cy="2278492"/>
          </a:xfrm>
        </p:grpSpPr>
        <p:sp>
          <p:nvSpPr>
            <p:cNvPr id="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1" name="Freeform 21"/>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p:spPr>
        <p:txBody>
          <a:bodyPr/>
          <a:lstStyle/>
          <a:p>
            <a:pPr>
              <a:defRPr/>
            </a:pPr>
            <a:endParaRPr lang="en-US">
              <a:latin typeface="Arial" pitchFamily="34" charset="0"/>
              <a:ea typeface="ＭＳ Ｐゴシック" pitchFamily="34" charset="-128"/>
              <a:cs typeface="+mn-cs"/>
            </a:endParaRPr>
          </a:p>
        </p:txBody>
      </p:sp>
      <p:grpSp>
        <p:nvGrpSpPr>
          <p:cNvPr id="12" name="Group 42"/>
          <p:cNvGrpSpPr>
            <a:grpSpLocks noChangeAspect="1"/>
          </p:cNvGrpSpPr>
          <p:nvPr userDrawn="1"/>
        </p:nvGrpSpPr>
        <p:grpSpPr bwMode="auto">
          <a:xfrm>
            <a:off x="7713663" y="5995988"/>
            <a:ext cx="863600" cy="541337"/>
            <a:chOff x="4870" y="3777"/>
            <a:chExt cx="544" cy="341"/>
          </a:xfrm>
        </p:grpSpPr>
        <p:sp>
          <p:nvSpPr>
            <p:cNvPr id="13" name="AutoShape 41"/>
            <p:cNvSpPr>
              <a:spLocks noChangeAspect="1" noChangeArrowheads="1" noTextEdit="1"/>
            </p:cNvSpPr>
            <p:nvPr/>
          </p:nvSpPr>
          <p:spPr bwMode="auto">
            <a:xfrm>
              <a:off x="4870" y="3777"/>
              <a:ext cx="544" cy="341"/>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5" name="Rectangle 24"/>
            <p:cNvSpPr>
              <a:spLocks noChangeArrowheads="1"/>
            </p:cNvSpPr>
            <p:nvPr/>
          </p:nvSpPr>
          <p:spPr bwMode="auto">
            <a:xfrm>
              <a:off x="4870" y="3893"/>
              <a:ext cx="545" cy="225"/>
            </a:xfrm>
            <a:prstGeom prst="rect">
              <a:avLst/>
            </a:prstGeom>
            <a:solidFill>
              <a:srgbClr val="000000"/>
            </a:solidFill>
            <a:ln>
              <a:noFill/>
            </a:ln>
            <a:extLst/>
          </p:spPr>
          <p:txBody>
            <a:bodyPr/>
            <a:lstStyle/>
            <a:p>
              <a:pPr>
                <a:defRPr/>
              </a:pPr>
              <a:endParaRPr lang="en-AU">
                <a:solidFill>
                  <a:srgbClr val="000000"/>
                </a:solidFill>
                <a:latin typeface="Arial" pitchFamily="34" charset="0"/>
                <a:ea typeface="ＭＳ Ｐゴシック" pitchFamily="34" charset="-128"/>
                <a:cs typeface="+mn-cs"/>
              </a:endParaRPr>
            </a:p>
          </p:txBody>
        </p:sp>
        <p:sp>
          <p:nvSpPr>
            <p:cNvPr id="16" name="Freeform 25"/>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5 h 108"/>
                <a:gd name="T12" fmla="*/ 2 w 106"/>
                <a:gd name="T13" fmla="*/ 5 h 108"/>
                <a:gd name="T14" fmla="*/ 2 w 106"/>
                <a:gd name="T15" fmla="*/ 2 h 108"/>
                <a:gd name="T16" fmla="*/ 2 w 106"/>
                <a:gd name="T17" fmla="*/ 2 h 108"/>
                <a:gd name="T18" fmla="*/ 3 w 106"/>
                <a:gd name="T19" fmla="*/ 2 h 108"/>
                <a:gd name="T20" fmla="*/ 3 w 106"/>
                <a:gd name="T21" fmla="*/ 5 h 108"/>
                <a:gd name="T22" fmla="*/ 4 w 106"/>
                <a:gd name="T23" fmla="*/ 5 h 108"/>
                <a:gd name="T24" fmla="*/ 4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7" name="Freeform 26"/>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5 h 149"/>
                <a:gd name="T8" fmla="*/ 2 w 112"/>
                <a:gd name="T9" fmla="*/ 6 h 149"/>
                <a:gd name="T10" fmla="*/ 5 w 112"/>
                <a:gd name="T11" fmla="*/ 3 h 149"/>
                <a:gd name="T12" fmla="*/ 3 w 112"/>
                <a:gd name="T13" fmla="*/ 2 h 149"/>
                <a:gd name="T14" fmla="*/ 2 w 112"/>
                <a:gd name="T15" fmla="*/ 2 h 149"/>
                <a:gd name="T16" fmla="*/ 2 w 112"/>
                <a:gd name="T17" fmla="*/ 0 h 149"/>
                <a:gd name="T18" fmla="*/ 0 w 112"/>
                <a:gd name="T19" fmla="*/ 1 h 149"/>
                <a:gd name="T20" fmla="*/ 2 w 112"/>
                <a:gd name="T21" fmla="*/ 2 h 149"/>
                <a:gd name="T22" fmla="*/ 4 w 112"/>
                <a:gd name="T23" fmla="*/ 4 h 149"/>
                <a:gd name="T24" fmla="*/ 2 w 112"/>
                <a:gd name="T25" fmla="*/ 5 h 149"/>
                <a:gd name="T26" fmla="*/ 2 w 112"/>
                <a:gd name="T27" fmla="*/ 5 h 149"/>
                <a:gd name="T28" fmla="*/ 2 w 112"/>
                <a:gd name="T29" fmla="*/ 3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8" name="Freeform 27"/>
            <p:cNvSpPr>
              <a:spLocks noEditPoints="1"/>
            </p:cNvSpPr>
            <p:nvPr/>
          </p:nvSpPr>
          <p:spPr bwMode="auto">
            <a:xfrm>
              <a:off x="5195" y="3963"/>
              <a:ext cx="81" cy="88"/>
            </a:xfrm>
            <a:custGeom>
              <a:avLst/>
              <a:gdLst>
                <a:gd name="T0" fmla="*/ 2 w 102"/>
                <a:gd name="T1" fmla="*/ 3 h 111"/>
                <a:gd name="T2" fmla="*/ 2 w 102"/>
                <a:gd name="T3" fmla="*/ 2 h 111"/>
                <a:gd name="T4" fmla="*/ 3 w 102"/>
                <a:gd name="T5" fmla="*/ 2 h 111"/>
                <a:gd name="T6" fmla="*/ 3 w 102"/>
                <a:gd name="T7" fmla="*/ 3 h 111"/>
                <a:gd name="T8" fmla="*/ 2 w 102"/>
                <a:gd name="T9" fmla="*/ 3 h 111"/>
                <a:gd name="T10" fmla="*/ 2 w 102"/>
                <a:gd name="T11" fmla="*/ 3 h 111"/>
                <a:gd name="T12" fmla="*/ 2 w 102"/>
                <a:gd name="T13" fmla="*/ 2 h 111"/>
                <a:gd name="T14" fmla="*/ 2 w 102"/>
                <a:gd name="T15" fmla="*/ 2 h 111"/>
                <a:gd name="T16" fmla="*/ 2 w 102"/>
                <a:gd name="T17" fmla="*/ 2 h 111"/>
                <a:gd name="T18" fmla="*/ 2 w 102"/>
                <a:gd name="T19" fmla="*/ 2 h 111"/>
                <a:gd name="T20" fmla="*/ 2 w 102"/>
                <a:gd name="T21" fmla="*/ 2 h 111"/>
                <a:gd name="T22" fmla="*/ 3 w 102"/>
                <a:gd name="T23" fmla="*/ 2 h 111"/>
                <a:gd name="T24" fmla="*/ 3 w 102"/>
                <a:gd name="T25" fmla="*/ 2 h 111"/>
                <a:gd name="T26" fmla="*/ 2 w 102"/>
                <a:gd name="T27" fmla="*/ 2 h 111"/>
                <a:gd name="T28" fmla="*/ 0 w 102"/>
                <a:gd name="T29" fmla="*/ 3 h 111"/>
                <a:gd name="T30" fmla="*/ 2 w 102"/>
                <a:gd name="T31" fmla="*/ 4 h 111"/>
                <a:gd name="T32" fmla="*/ 3 w 102"/>
                <a:gd name="T33" fmla="*/ 4 h 111"/>
                <a:gd name="T34" fmla="*/ 3 w 102"/>
                <a:gd name="T35" fmla="*/ 4 h 111"/>
                <a:gd name="T36" fmla="*/ 5 w 102"/>
                <a:gd name="T37" fmla="*/ 4 h 111"/>
                <a:gd name="T38" fmla="*/ 5 w 102"/>
                <a:gd name="T39" fmla="*/ 4 h 111"/>
                <a:gd name="T40" fmla="*/ 4 w 102"/>
                <a:gd name="T41" fmla="*/ 3 h 111"/>
                <a:gd name="T42" fmla="*/ 4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sp>
          <p:nvSpPr>
            <p:cNvPr id="19" name="Freeform 28"/>
            <p:cNvSpPr>
              <a:spLocks/>
            </p:cNvSpPr>
            <p:nvPr/>
          </p:nvSpPr>
          <p:spPr bwMode="auto">
            <a:xfrm>
              <a:off x="4900" y="3917"/>
              <a:ext cx="177" cy="182"/>
            </a:xfrm>
            <a:custGeom>
              <a:avLst/>
              <a:gdLst>
                <a:gd name="T0" fmla="*/ 5 w 224"/>
                <a:gd name="T1" fmla="*/ 2 h 229"/>
                <a:gd name="T2" fmla="*/ 4 w 224"/>
                <a:gd name="T3" fmla="*/ 2 h 229"/>
                <a:gd name="T4" fmla="*/ 2 w 224"/>
                <a:gd name="T5" fmla="*/ 2 h 229"/>
                <a:gd name="T6" fmla="*/ 2 w 224"/>
                <a:gd name="T7" fmla="*/ 2 h 229"/>
                <a:gd name="T8" fmla="*/ 2 w 224"/>
                <a:gd name="T9" fmla="*/ 2 h 229"/>
                <a:gd name="T10" fmla="*/ 2 w 224"/>
                <a:gd name="T11" fmla="*/ 4 h 229"/>
                <a:gd name="T12" fmla="*/ 2 w 224"/>
                <a:gd name="T13" fmla="*/ 5 h 229"/>
                <a:gd name="T14" fmla="*/ 0 w 224"/>
                <a:gd name="T15" fmla="*/ 5 h 229"/>
                <a:gd name="T16" fmla="*/ 2 w 224"/>
                <a:gd name="T17" fmla="*/ 5 h 229"/>
                <a:gd name="T18" fmla="*/ 2 w 224"/>
                <a:gd name="T19" fmla="*/ 6 h 229"/>
                <a:gd name="T20" fmla="*/ 2 w 224"/>
                <a:gd name="T21" fmla="*/ 9 h 229"/>
                <a:gd name="T22" fmla="*/ 2 w 224"/>
                <a:gd name="T23" fmla="*/ 9 h 229"/>
                <a:gd name="T24" fmla="*/ 2 w 224"/>
                <a:gd name="T25" fmla="*/ 9 h 229"/>
                <a:gd name="T26" fmla="*/ 4 w 224"/>
                <a:gd name="T27" fmla="*/ 7 h 229"/>
                <a:gd name="T28" fmla="*/ 5 w 224"/>
                <a:gd name="T29" fmla="*/ 9 h 229"/>
                <a:gd name="T30" fmla="*/ 5 w 224"/>
                <a:gd name="T31" fmla="*/ 9 h 229"/>
                <a:gd name="T32" fmla="*/ 5 w 224"/>
                <a:gd name="T33" fmla="*/ 9 h 229"/>
                <a:gd name="T34" fmla="*/ 6 w 224"/>
                <a:gd name="T35" fmla="*/ 7 h 229"/>
                <a:gd name="T36" fmla="*/ 8 w 224"/>
                <a:gd name="T37" fmla="*/ 7 h 229"/>
                <a:gd name="T38" fmla="*/ 8 w 224"/>
                <a:gd name="T39" fmla="*/ 7 h 229"/>
                <a:gd name="T40" fmla="*/ 8 w 224"/>
                <a:gd name="T41" fmla="*/ 7 h 229"/>
                <a:gd name="T42" fmla="*/ 6 w 224"/>
                <a:gd name="T43" fmla="*/ 5 h 229"/>
                <a:gd name="T44" fmla="*/ 8 w 224"/>
                <a:gd name="T45" fmla="*/ 3 h 229"/>
                <a:gd name="T46" fmla="*/ 8 w 224"/>
                <a:gd name="T47" fmla="*/ 3 h 229"/>
                <a:gd name="T48" fmla="*/ 8 w 224"/>
                <a:gd name="T49" fmla="*/ 2 h 229"/>
                <a:gd name="T50" fmla="*/ 8 w 224"/>
                <a:gd name="T51" fmla="*/ 2 h 229"/>
                <a:gd name="T52" fmla="*/ 7 w 224"/>
                <a:gd name="T53" fmla="*/ 2 h 229"/>
                <a:gd name="T54" fmla="*/ 5 w 224"/>
                <a:gd name="T55" fmla="*/ 5 h 229"/>
                <a:gd name="T56" fmla="*/ 5 w 224"/>
                <a:gd name="T57" fmla="*/ 5 h 229"/>
                <a:gd name="T58" fmla="*/ 5 w 224"/>
                <a:gd name="T59" fmla="*/ 5 h 229"/>
                <a:gd name="T60" fmla="*/ 7 w 224"/>
                <a:gd name="T61" fmla="*/ 3 h 229"/>
                <a:gd name="T62" fmla="*/ 7 w 224"/>
                <a:gd name="T63" fmla="*/ 2 h 229"/>
                <a:gd name="T64" fmla="*/ 6 w 224"/>
                <a:gd name="T65" fmla="*/ 2 h 229"/>
                <a:gd name="T66" fmla="*/ 6 w 224"/>
                <a:gd name="T67" fmla="*/ 2 h 229"/>
                <a:gd name="T68" fmla="*/ 6 w 224"/>
                <a:gd name="T69" fmla="*/ 3 h 229"/>
                <a:gd name="T70" fmla="*/ 4 w 224"/>
                <a:gd name="T71" fmla="*/ 5 h 229"/>
                <a:gd name="T72" fmla="*/ 4 w 224"/>
                <a:gd name="T73" fmla="*/ 5 h 229"/>
                <a:gd name="T74" fmla="*/ 4 w 224"/>
                <a:gd name="T75" fmla="*/ 5 h 229"/>
                <a:gd name="T76" fmla="*/ 6 w 224"/>
                <a:gd name="T77" fmla="*/ 3 h 229"/>
                <a:gd name="T78" fmla="*/ 6 w 224"/>
                <a:gd name="T79" fmla="*/ 2 h 229"/>
                <a:gd name="T80" fmla="*/ 5 w 224"/>
                <a:gd name="T81" fmla="*/ 2 h 229"/>
                <a:gd name="T82" fmla="*/ 5 w 224"/>
                <a:gd name="T83" fmla="*/ 0 h 229"/>
                <a:gd name="T84" fmla="*/ 5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0" name="Freeform 29"/>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1" name="Freeform 30"/>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3" name="Freeform 31"/>
            <p:cNvSpPr>
              <a:spLocks noEditPoints="1"/>
            </p:cNvSpPr>
            <p:nvPr/>
          </p:nvSpPr>
          <p:spPr bwMode="auto">
            <a:xfrm>
              <a:off x="4982" y="3777"/>
              <a:ext cx="53" cy="54"/>
            </a:xfrm>
            <a:custGeom>
              <a:avLst/>
              <a:gdLst>
                <a:gd name="T0" fmla="*/ 2 w 67"/>
                <a:gd name="T1" fmla="*/ 3 h 68"/>
                <a:gd name="T2" fmla="*/ 2 w 67"/>
                <a:gd name="T3" fmla="*/ 2 h 68"/>
                <a:gd name="T4" fmla="*/ 2 w 67"/>
                <a:gd name="T5" fmla="*/ 2 h 68"/>
                <a:gd name="T6" fmla="*/ 2 w 67"/>
                <a:gd name="T7" fmla="*/ 3 h 68"/>
                <a:gd name="T8" fmla="*/ 0 w 67"/>
                <a:gd name="T9" fmla="*/ 3 h 68"/>
                <a:gd name="T10" fmla="*/ 2 w 67"/>
                <a:gd name="T11" fmla="*/ 0 h 68"/>
                <a:gd name="T12" fmla="*/ 2 w 67"/>
                <a:gd name="T13" fmla="*/ 0 h 68"/>
                <a:gd name="T14" fmla="*/ 2 w 67"/>
                <a:gd name="T15" fmla="*/ 3 h 68"/>
                <a:gd name="T16" fmla="*/ 2 w 67"/>
                <a:gd name="T17" fmla="*/ 3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4" name="Freeform 32"/>
            <p:cNvSpPr>
              <a:spLocks noEditPoints="1"/>
            </p:cNvSpPr>
            <p:nvPr/>
          </p:nvSpPr>
          <p:spPr bwMode="auto">
            <a:xfrm>
              <a:off x="5039" y="3777"/>
              <a:ext cx="41" cy="54"/>
            </a:xfrm>
            <a:custGeom>
              <a:avLst/>
              <a:gdLst>
                <a:gd name="T0" fmla="*/ 2 w 52"/>
                <a:gd name="T1" fmla="*/ 3 h 68"/>
                <a:gd name="T2" fmla="*/ 0 w 52"/>
                <a:gd name="T3" fmla="*/ 3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3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6" name="Freeform 33"/>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7" name="Freeform 34"/>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8" name="Freeform 35"/>
            <p:cNvSpPr>
              <a:spLocks/>
            </p:cNvSpPr>
            <p:nvPr/>
          </p:nvSpPr>
          <p:spPr bwMode="auto">
            <a:xfrm>
              <a:off x="5177" y="3790"/>
              <a:ext cx="64" cy="41"/>
            </a:xfrm>
            <a:custGeom>
              <a:avLst/>
              <a:gdLst>
                <a:gd name="T0" fmla="*/ 3 w 80"/>
                <a:gd name="T1" fmla="*/ 2 h 52"/>
                <a:gd name="T2" fmla="*/ 3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4 w 80"/>
                <a:gd name="T35" fmla="*/ 2 h 52"/>
                <a:gd name="T36" fmla="*/ 4 w 80"/>
                <a:gd name="T37" fmla="*/ 2 h 52"/>
                <a:gd name="T38" fmla="*/ 3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29" name="Freeform 36"/>
            <p:cNvSpPr>
              <a:spLocks noEditPoints="1"/>
            </p:cNvSpPr>
            <p:nvPr/>
          </p:nvSpPr>
          <p:spPr bwMode="auto">
            <a:xfrm>
              <a:off x="5247" y="3790"/>
              <a:ext cx="40" cy="57"/>
            </a:xfrm>
            <a:custGeom>
              <a:avLst/>
              <a:gdLst>
                <a:gd name="T0" fmla="*/ 2 w 51"/>
                <a:gd name="T1" fmla="*/ 2 h 72"/>
                <a:gd name="T2" fmla="*/ 2 w 51"/>
                <a:gd name="T3" fmla="*/ 2 h 72"/>
                <a:gd name="T4" fmla="*/ 2 w 51"/>
                <a:gd name="T5" fmla="*/ 3 h 72"/>
                <a:gd name="T6" fmla="*/ 0 w 51"/>
                <a:gd name="T7" fmla="*/ 3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0" name="Freeform 37"/>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1" name="Freeform 38"/>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sp>
          <p:nvSpPr>
            <p:cNvPr id="32" name="Freeform 39"/>
            <p:cNvSpPr>
              <a:spLocks/>
            </p:cNvSpPr>
            <p:nvPr/>
          </p:nvSpPr>
          <p:spPr bwMode="auto">
            <a:xfrm>
              <a:off x="5374" y="3791"/>
              <a:ext cx="40" cy="57"/>
            </a:xfrm>
            <a:custGeom>
              <a:avLst/>
              <a:gdLst>
                <a:gd name="T0" fmla="*/ 2 w 50"/>
                <a:gd name="T1" fmla="*/ 2 h 72"/>
                <a:gd name="T2" fmla="*/ 2 w 50"/>
                <a:gd name="T3" fmla="*/ 3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p:spPr>
          <p:txBody>
            <a:bodyPr/>
            <a:lstStyle/>
            <a:p>
              <a:pPr>
                <a:defRPr/>
              </a:pPr>
              <a:endParaRPr lang="en-US">
                <a:latin typeface="Arial" pitchFamily="34" charset="0"/>
                <a:ea typeface="ＭＳ Ｐゴシック" pitchFamily="34" charset="-128"/>
                <a:cs typeface="+mn-cs"/>
              </a:endParaRPr>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lstStyle>
            <a:lvl1pPr marL="0" indent="0">
              <a:lnSpc>
                <a:spcPct val="90000"/>
              </a:lnSpc>
              <a:buFontTx/>
              <a:buNone/>
              <a:defRPr sz="2000" b="1"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theme" Target="../theme/theme6.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theme" Target="../theme/theme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theme" Target="../theme/theme8.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theme" Target="../theme/theme9.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schemeClr val="tx1">
                    <a:tint val="75000"/>
                  </a:scheme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991B86E1-4CB2-4B22-B895-8AFAA9458001}" type="slidenum">
              <a:rPr lang="en-AU"/>
              <a:pPr>
                <a:defRPr/>
              </a:pPr>
              <a:t>‹#›</a:t>
            </a:fld>
            <a:endParaRPr lang="en-AU"/>
          </a:p>
        </p:txBody>
      </p:sp>
      <p:sp>
        <p:nvSpPr>
          <p:cNvPr id="1029"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1030" name="Group 10"/>
          <p:cNvGrpSpPr>
            <a:grpSpLocks/>
          </p:cNvGrpSpPr>
          <p:nvPr/>
        </p:nvGrpSpPr>
        <p:grpSpPr bwMode="auto">
          <a:xfrm>
            <a:off x="7627938" y="452438"/>
            <a:ext cx="982662" cy="623887"/>
            <a:chOff x="2051721" y="1607402"/>
            <a:chExt cx="3600400" cy="2278492"/>
          </a:xfrm>
        </p:grpSpPr>
        <p:sp>
          <p:nvSpPr>
            <p:cNvPr id="1031"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1032"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1033"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1034"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0" r:id="rId14"/>
    <p:sldLayoutId id="2147484391" r:id="rId15"/>
    <p:sldLayoutId id="2147484392" r:id="rId16"/>
    <p:sldLayoutId id="2147484393" r:id="rId17"/>
    <p:sldLayoutId id="2147484394" r:id="rId18"/>
    <p:sldLayoutId id="2147484395" r:id="rId19"/>
    <p:sldLayoutId id="2147484396" r:id="rId20"/>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81000" y="333375"/>
            <a:ext cx="7431088"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Insert slide title here. </a:t>
            </a:r>
            <a:br>
              <a:rPr lang="en-GB" smtClean="0"/>
            </a:br>
            <a:r>
              <a:rPr lang="en-GB" smtClean="0"/>
              <a:t>(MLC Headline font 28 point)</a:t>
            </a:r>
            <a:endParaRPr lang="en-AU" smtClean="0"/>
          </a:p>
        </p:txBody>
      </p:sp>
      <p:sp>
        <p:nvSpPr>
          <p:cNvPr id="22531" name="Rectangle 3"/>
          <p:cNvSpPr>
            <a:spLocks noGrp="1" noChangeArrowheads="1"/>
          </p:cNvSpPr>
          <p:nvPr>
            <p:ph type="body" idx="1"/>
          </p:nvPr>
        </p:nvSpPr>
        <p:spPr bwMode="auto">
          <a:xfrm>
            <a:off x="381000" y="1905000"/>
            <a:ext cx="7862888" cy="4476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Level 1 Text (MLC Body Copy font 20 point)</a:t>
            </a:r>
          </a:p>
          <a:p>
            <a:pPr lvl="1"/>
            <a:r>
              <a:rPr lang="en-GB" smtClean="0"/>
              <a:t>Level 2 Text (MLC Body Copy font 20 point)</a:t>
            </a:r>
          </a:p>
          <a:p>
            <a:pPr lvl="2"/>
            <a:r>
              <a:rPr lang="en-GB" smtClean="0"/>
              <a:t>Level 3 Text (MLC Body Copy font 20 point)</a:t>
            </a:r>
          </a:p>
        </p:txBody>
      </p:sp>
      <p:sp>
        <p:nvSpPr>
          <p:cNvPr id="1030" name="Rectangle 6"/>
          <p:cNvSpPr>
            <a:spLocks noGrp="1" noChangeArrowheads="1"/>
          </p:cNvSpPr>
          <p:nvPr>
            <p:ph type="sldNum" sz="quarter" idx="4"/>
          </p:nvPr>
        </p:nvSpPr>
        <p:spPr bwMode="auto">
          <a:xfrm>
            <a:off x="381000" y="6453188"/>
            <a:ext cx="754063" cy="24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rgbClr val="1C1C1C"/>
                </a:solidFill>
                <a:latin typeface="Arial" pitchFamily="34" charset="0"/>
                <a:ea typeface="ＭＳ Ｐゴシック" charset="-128"/>
                <a:cs typeface="+mn-cs"/>
              </a:defRPr>
            </a:lvl1pPr>
          </a:lstStyle>
          <a:p>
            <a:pPr>
              <a:defRPr/>
            </a:pPr>
            <a:r>
              <a:rPr lang="en-AU"/>
              <a:t>Slide </a:t>
            </a:r>
            <a:fld id="{1F46E435-8E7B-4487-A8DD-3F2220AF567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Lst>
  <p:hf hdr="0" ftr="0" dt="0"/>
  <p:txStyles>
    <p:titleStyle>
      <a:lvl1pPr algn="l" rtl="0" eaLnBrk="0" fontAlgn="base" hangingPunct="0">
        <a:spcBef>
          <a:spcPct val="0"/>
        </a:spcBef>
        <a:spcAft>
          <a:spcPct val="0"/>
        </a:spcAft>
        <a:defRPr sz="2800">
          <a:solidFill>
            <a:srgbClr val="717278"/>
          </a:solidFill>
          <a:latin typeface="+mj-lt"/>
          <a:ea typeface="+mj-ea"/>
          <a:cs typeface="ＭＳ Ｐゴシック"/>
        </a:defRPr>
      </a:lvl1pPr>
      <a:lvl2pPr algn="l" rtl="0" eaLnBrk="0" fontAlgn="base" hangingPunct="0">
        <a:spcBef>
          <a:spcPct val="0"/>
        </a:spcBef>
        <a:spcAft>
          <a:spcPct val="0"/>
        </a:spcAft>
        <a:defRPr sz="2800">
          <a:solidFill>
            <a:srgbClr val="717278"/>
          </a:solidFill>
          <a:latin typeface="MLCHeadline" pitchFamily="2" charset="0"/>
          <a:ea typeface="ＭＳ Ｐゴシック" pitchFamily="48" charset="-128"/>
          <a:cs typeface="ＭＳ Ｐゴシック"/>
        </a:defRPr>
      </a:lvl2pPr>
      <a:lvl3pPr algn="l" rtl="0" eaLnBrk="0" fontAlgn="base" hangingPunct="0">
        <a:spcBef>
          <a:spcPct val="0"/>
        </a:spcBef>
        <a:spcAft>
          <a:spcPct val="0"/>
        </a:spcAft>
        <a:defRPr sz="2800">
          <a:solidFill>
            <a:srgbClr val="717278"/>
          </a:solidFill>
          <a:latin typeface="MLCHeadline" pitchFamily="2" charset="0"/>
          <a:ea typeface="ＭＳ Ｐゴシック" pitchFamily="48" charset="-128"/>
          <a:cs typeface="ＭＳ Ｐゴシック"/>
        </a:defRPr>
      </a:lvl3pPr>
      <a:lvl4pPr algn="l" rtl="0" eaLnBrk="0" fontAlgn="base" hangingPunct="0">
        <a:spcBef>
          <a:spcPct val="0"/>
        </a:spcBef>
        <a:spcAft>
          <a:spcPct val="0"/>
        </a:spcAft>
        <a:defRPr sz="2800">
          <a:solidFill>
            <a:srgbClr val="717278"/>
          </a:solidFill>
          <a:latin typeface="MLCHeadline" pitchFamily="2" charset="0"/>
          <a:ea typeface="ＭＳ Ｐゴシック" pitchFamily="48" charset="-128"/>
          <a:cs typeface="ＭＳ Ｐゴシック"/>
        </a:defRPr>
      </a:lvl4pPr>
      <a:lvl5pPr algn="l" rtl="0" eaLnBrk="0" fontAlgn="base" hangingPunct="0">
        <a:spcBef>
          <a:spcPct val="0"/>
        </a:spcBef>
        <a:spcAft>
          <a:spcPct val="0"/>
        </a:spcAft>
        <a:defRPr sz="2800">
          <a:solidFill>
            <a:srgbClr val="717278"/>
          </a:solidFill>
          <a:latin typeface="MLCHeadline" pitchFamily="2" charset="0"/>
          <a:ea typeface="ＭＳ Ｐゴシック" pitchFamily="48" charset="-128"/>
          <a:cs typeface="ＭＳ Ｐゴシック"/>
        </a:defRPr>
      </a:lvl5pPr>
      <a:lvl6pPr marL="457200" algn="l" rtl="0" fontAlgn="base">
        <a:spcBef>
          <a:spcPct val="0"/>
        </a:spcBef>
        <a:spcAft>
          <a:spcPct val="0"/>
        </a:spcAft>
        <a:defRPr sz="2800">
          <a:solidFill>
            <a:srgbClr val="717278"/>
          </a:solidFill>
          <a:latin typeface="MLCHeadline" pitchFamily="2" charset="0"/>
          <a:ea typeface="ＭＳ Ｐゴシック" pitchFamily="48" charset="-128"/>
        </a:defRPr>
      </a:lvl6pPr>
      <a:lvl7pPr marL="914400" algn="l" rtl="0" fontAlgn="base">
        <a:spcBef>
          <a:spcPct val="0"/>
        </a:spcBef>
        <a:spcAft>
          <a:spcPct val="0"/>
        </a:spcAft>
        <a:defRPr sz="2800">
          <a:solidFill>
            <a:srgbClr val="717278"/>
          </a:solidFill>
          <a:latin typeface="MLCHeadline" pitchFamily="2" charset="0"/>
          <a:ea typeface="ＭＳ Ｐゴシック" pitchFamily="48" charset="-128"/>
        </a:defRPr>
      </a:lvl7pPr>
      <a:lvl8pPr marL="1371600" algn="l" rtl="0" fontAlgn="base">
        <a:spcBef>
          <a:spcPct val="0"/>
        </a:spcBef>
        <a:spcAft>
          <a:spcPct val="0"/>
        </a:spcAft>
        <a:defRPr sz="2800">
          <a:solidFill>
            <a:srgbClr val="717278"/>
          </a:solidFill>
          <a:latin typeface="MLCHeadline" pitchFamily="2" charset="0"/>
          <a:ea typeface="ＭＳ Ｐゴシック" pitchFamily="48" charset="-128"/>
        </a:defRPr>
      </a:lvl8pPr>
      <a:lvl9pPr marL="1828800" algn="l" rtl="0" fontAlgn="base">
        <a:spcBef>
          <a:spcPct val="0"/>
        </a:spcBef>
        <a:spcAft>
          <a:spcPct val="0"/>
        </a:spcAft>
        <a:defRPr sz="2800">
          <a:solidFill>
            <a:srgbClr val="717278"/>
          </a:solidFill>
          <a:latin typeface="MLCHeadline" pitchFamily="2" charset="0"/>
          <a:ea typeface="ＭＳ Ｐゴシック" pitchFamily="48" charset="-128"/>
        </a:defRPr>
      </a:lvl9pPr>
    </p:titleStyle>
    <p:bodyStyle>
      <a:lvl1pPr marL="342900" indent="-342900" algn="l" rtl="0" eaLnBrk="0" fontAlgn="base" hangingPunct="0">
        <a:lnSpc>
          <a:spcPts val="2400"/>
        </a:lnSpc>
        <a:spcBef>
          <a:spcPct val="0"/>
        </a:spcBef>
        <a:spcAft>
          <a:spcPts val="1000"/>
        </a:spcAft>
        <a:buChar char="•"/>
        <a:defRPr sz="2000">
          <a:solidFill>
            <a:schemeClr val="tx1"/>
          </a:solidFill>
          <a:latin typeface="+mn-lt"/>
          <a:ea typeface="+mn-ea"/>
          <a:cs typeface="ＭＳ Ｐゴシック"/>
        </a:defRPr>
      </a:lvl1pPr>
      <a:lvl2pPr marL="742950" indent="-285750" algn="l" rtl="0" eaLnBrk="0" fontAlgn="base" hangingPunct="0">
        <a:lnSpc>
          <a:spcPts val="2400"/>
        </a:lnSpc>
        <a:spcBef>
          <a:spcPct val="0"/>
        </a:spcBef>
        <a:spcAft>
          <a:spcPts val="1000"/>
        </a:spcAft>
        <a:buChar char="–"/>
        <a:defRPr sz="2000">
          <a:solidFill>
            <a:schemeClr val="tx1"/>
          </a:solidFill>
          <a:latin typeface="+mn-lt"/>
          <a:ea typeface="+mn-ea"/>
          <a:cs typeface="ＭＳ Ｐゴシック"/>
        </a:defRPr>
      </a:lvl2pPr>
      <a:lvl3pPr marL="1143000" indent="-228600" algn="l" rtl="0" eaLnBrk="0" fontAlgn="base" hangingPunct="0">
        <a:lnSpc>
          <a:spcPts val="2400"/>
        </a:lnSpc>
        <a:spcBef>
          <a:spcPct val="0"/>
        </a:spcBef>
        <a:spcAft>
          <a:spcPts val="1000"/>
        </a:spcAft>
        <a:buFont typeface="MLC Body Copy" pitchFamily="18" charset="0"/>
        <a:buChar char="&gt;"/>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Arial" charset="0"/>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charset="0"/>
          <a:ea typeface="+mn-ea"/>
          <a:cs typeface="ＭＳ Ｐゴシック"/>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31800" y="274638"/>
            <a:ext cx="8277225" cy="1079500"/>
          </a:xfrm>
          <a:prstGeom prst="rect">
            <a:avLst/>
          </a:prstGeom>
          <a:noFill/>
          <a:ln w="9525">
            <a:noFill/>
            <a:miter lim="800000"/>
            <a:headEnd/>
            <a:tailEnd/>
          </a:ln>
        </p:spPr>
        <p:txBody>
          <a:bodyPr vert="horz" wrap="square" lIns="18000" tIns="18000" rIns="18000" bIns="18000" numCol="1" anchor="ctr" anchorCtr="0" compatLnSpc="1">
            <a:prstTxWarp prst="textNoShape">
              <a:avLst/>
            </a:prstTxWarp>
          </a:bodyPr>
          <a:lstStyle/>
          <a:p>
            <a:pPr lvl="0"/>
            <a:r>
              <a:rPr lang="en-AU" smtClean="0"/>
              <a:t>Click to edit Master title style</a:t>
            </a:r>
          </a:p>
        </p:txBody>
      </p:sp>
      <p:sp>
        <p:nvSpPr>
          <p:cNvPr id="33795" name="Rectangle 3"/>
          <p:cNvSpPr>
            <a:spLocks noGrp="1" noChangeArrowheads="1"/>
          </p:cNvSpPr>
          <p:nvPr>
            <p:ph type="body" idx="1"/>
          </p:nvPr>
        </p:nvSpPr>
        <p:spPr bwMode="auto">
          <a:xfrm>
            <a:off x="431800" y="1511300"/>
            <a:ext cx="8277225" cy="4678363"/>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Lst>
  <p:txStyles>
    <p:titleStyle>
      <a:lvl1pPr algn="l" rtl="0" eaLnBrk="0" fontAlgn="base" hangingPunct="0">
        <a:spcBef>
          <a:spcPct val="0"/>
        </a:spcBef>
        <a:spcAft>
          <a:spcPct val="0"/>
        </a:spcAft>
        <a:defRPr sz="3600" b="1">
          <a:solidFill>
            <a:schemeClr val="tx2"/>
          </a:solidFill>
          <a:latin typeface="Arial" pitchFamily="34" charset="0"/>
          <a:ea typeface="+mj-ea"/>
          <a:cs typeface="ＭＳ Ｐゴシック"/>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ＭＳ Ｐゴシック"/>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ＭＳ Ｐゴシック"/>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ＭＳ Ｐゴシック"/>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ＭＳ Ｐゴシック"/>
        </a:defRPr>
      </a:lvl5pPr>
      <a:lvl6pPr marL="457200" algn="l" rtl="0" fontAlgn="base">
        <a:spcBef>
          <a:spcPct val="0"/>
        </a:spcBef>
        <a:spcAft>
          <a:spcPct val="0"/>
        </a:spcAft>
        <a:defRPr sz="3600" b="1">
          <a:solidFill>
            <a:schemeClr val="tx2"/>
          </a:solidFill>
          <a:latin typeface="Century Gothic" pitchFamily="34" charset="0"/>
        </a:defRPr>
      </a:lvl6pPr>
      <a:lvl7pPr marL="914400" algn="l" rtl="0" fontAlgn="base">
        <a:spcBef>
          <a:spcPct val="0"/>
        </a:spcBef>
        <a:spcAft>
          <a:spcPct val="0"/>
        </a:spcAft>
        <a:defRPr sz="3600" b="1">
          <a:solidFill>
            <a:schemeClr val="tx2"/>
          </a:solidFill>
          <a:latin typeface="Century Gothic" pitchFamily="34" charset="0"/>
        </a:defRPr>
      </a:lvl7pPr>
      <a:lvl8pPr marL="1371600" algn="l" rtl="0" fontAlgn="base">
        <a:spcBef>
          <a:spcPct val="0"/>
        </a:spcBef>
        <a:spcAft>
          <a:spcPct val="0"/>
        </a:spcAft>
        <a:defRPr sz="3600" b="1">
          <a:solidFill>
            <a:schemeClr val="tx2"/>
          </a:solidFill>
          <a:latin typeface="Century Gothic" pitchFamily="34" charset="0"/>
        </a:defRPr>
      </a:lvl8pPr>
      <a:lvl9pPr marL="1828800" algn="l" rtl="0" fontAlgn="base">
        <a:spcBef>
          <a:spcPct val="0"/>
        </a:spcBef>
        <a:spcAft>
          <a:spcPct val="0"/>
        </a:spcAft>
        <a:defRPr sz="3600" b="1">
          <a:solidFill>
            <a:schemeClr val="tx2"/>
          </a:solidFill>
          <a:latin typeface="Century Gothic" pitchFamily="34" charset="0"/>
        </a:defRPr>
      </a:lvl9pPr>
    </p:titleStyle>
    <p:bodyStyle>
      <a:lvl1pPr marL="180975" indent="-180975" algn="l" rtl="0" eaLnBrk="0" fontAlgn="base" hangingPunct="0">
        <a:spcBef>
          <a:spcPct val="20000"/>
        </a:spcBef>
        <a:spcAft>
          <a:spcPct val="0"/>
        </a:spcAft>
        <a:buClr>
          <a:schemeClr val="accent1"/>
        </a:buClr>
        <a:buChar char="•"/>
        <a:defRPr sz="2200">
          <a:solidFill>
            <a:schemeClr val="tx1"/>
          </a:solidFill>
          <a:latin typeface="Arial" pitchFamily="34" charset="0"/>
          <a:ea typeface="+mn-ea"/>
          <a:cs typeface="ＭＳ Ｐゴシック"/>
        </a:defRPr>
      </a:lvl1pPr>
      <a:lvl2pPr marL="538163" indent="-177800" algn="l" rtl="0" eaLnBrk="0" fontAlgn="base" hangingPunct="0">
        <a:spcBef>
          <a:spcPct val="20000"/>
        </a:spcBef>
        <a:spcAft>
          <a:spcPct val="0"/>
        </a:spcAft>
        <a:buChar char="•"/>
        <a:defRPr sz="2000">
          <a:solidFill>
            <a:schemeClr val="tx1"/>
          </a:solidFill>
          <a:latin typeface="Arial" pitchFamily="34" charset="0"/>
          <a:ea typeface="+mn-ea"/>
          <a:cs typeface="ＭＳ Ｐゴシック"/>
        </a:defRPr>
      </a:lvl2pPr>
      <a:lvl3pPr marL="893763" indent="-176213" algn="l" rtl="0" eaLnBrk="0" fontAlgn="base" hangingPunct="0">
        <a:spcBef>
          <a:spcPct val="20000"/>
        </a:spcBef>
        <a:spcAft>
          <a:spcPct val="0"/>
        </a:spcAft>
        <a:buChar char="•"/>
        <a:defRPr>
          <a:solidFill>
            <a:schemeClr val="tx1"/>
          </a:solidFill>
          <a:latin typeface="Arial" pitchFamily="34" charset="0"/>
          <a:ea typeface="+mn-ea"/>
          <a:cs typeface="ＭＳ Ｐゴシック"/>
        </a:defRPr>
      </a:lvl3pPr>
      <a:lvl4pPr marL="1254125" indent="-180975" algn="l" rtl="0" eaLnBrk="0" fontAlgn="base" hangingPunct="0">
        <a:spcBef>
          <a:spcPct val="20000"/>
        </a:spcBef>
        <a:spcAft>
          <a:spcPct val="0"/>
        </a:spcAft>
        <a:buChar char="•"/>
        <a:defRPr>
          <a:solidFill>
            <a:schemeClr val="tx1"/>
          </a:solidFill>
          <a:latin typeface="Arial" pitchFamily="34" charset="0"/>
          <a:ea typeface="+mn-ea"/>
          <a:cs typeface="ＭＳ Ｐゴシック"/>
        </a:defRPr>
      </a:lvl4pPr>
      <a:lvl5pPr marL="1614488" indent="-180975" algn="l" rtl="0" eaLnBrk="0" fontAlgn="base" hangingPunct="0">
        <a:spcBef>
          <a:spcPct val="20000"/>
        </a:spcBef>
        <a:spcAft>
          <a:spcPct val="0"/>
        </a:spcAft>
        <a:buChar char="•"/>
        <a:defRPr sz="1600">
          <a:solidFill>
            <a:schemeClr val="tx1"/>
          </a:solidFill>
          <a:latin typeface="Arial" pitchFamily="34" charset="0"/>
          <a:ea typeface="+mn-ea"/>
          <a:cs typeface="ＭＳ Ｐゴシック"/>
        </a:defRPr>
      </a:lvl5pPr>
      <a:lvl6pPr marL="2071688" indent="-180975" algn="l" rtl="0" fontAlgn="base">
        <a:spcBef>
          <a:spcPct val="20000"/>
        </a:spcBef>
        <a:spcAft>
          <a:spcPct val="0"/>
        </a:spcAft>
        <a:buChar char="•"/>
        <a:defRPr sz="1600">
          <a:solidFill>
            <a:schemeClr val="tx1"/>
          </a:solidFill>
          <a:latin typeface="+mn-lt"/>
        </a:defRPr>
      </a:lvl6pPr>
      <a:lvl7pPr marL="2528888" indent="-180975" algn="l" rtl="0" fontAlgn="base">
        <a:spcBef>
          <a:spcPct val="20000"/>
        </a:spcBef>
        <a:spcAft>
          <a:spcPct val="0"/>
        </a:spcAft>
        <a:buChar char="•"/>
        <a:defRPr sz="1600">
          <a:solidFill>
            <a:schemeClr val="tx1"/>
          </a:solidFill>
          <a:latin typeface="+mn-lt"/>
        </a:defRPr>
      </a:lvl7pPr>
      <a:lvl8pPr marL="2986088" indent="-180975" algn="l" rtl="0" fontAlgn="base">
        <a:spcBef>
          <a:spcPct val="20000"/>
        </a:spcBef>
        <a:spcAft>
          <a:spcPct val="0"/>
        </a:spcAft>
        <a:buChar char="•"/>
        <a:defRPr sz="1600">
          <a:solidFill>
            <a:schemeClr val="tx1"/>
          </a:solidFill>
          <a:latin typeface="+mn-lt"/>
        </a:defRPr>
      </a:lvl8pPr>
      <a:lvl9pPr marL="3443288" indent="-180975" algn="l" rtl="0" fontAlgn="base">
        <a:spcBef>
          <a:spcPct val="20000"/>
        </a:spcBef>
        <a:spcAft>
          <a:spcPct val="0"/>
        </a:spcAft>
        <a:buChar char="•"/>
        <a:defRPr sz="1600">
          <a:solidFill>
            <a:schemeClr val="tx1"/>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prstClr val="black">
                    <a:tint val="75000"/>
                  </a:prst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34E6908E-ACC2-4DEF-89AF-65A5B363A6F9}" type="slidenum">
              <a:rPr lang="en-AU"/>
              <a:pPr>
                <a:defRPr/>
              </a:pPr>
              <a:t>‹#›</a:t>
            </a:fld>
            <a:endParaRPr lang="en-AU"/>
          </a:p>
        </p:txBody>
      </p:sp>
      <p:sp>
        <p:nvSpPr>
          <p:cNvPr id="36869"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36870" name="Group 10"/>
          <p:cNvGrpSpPr>
            <a:grpSpLocks/>
          </p:cNvGrpSpPr>
          <p:nvPr/>
        </p:nvGrpSpPr>
        <p:grpSpPr bwMode="auto">
          <a:xfrm>
            <a:off x="7627938" y="452438"/>
            <a:ext cx="982662" cy="623887"/>
            <a:chOff x="2051721" y="1607402"/>
            <a:chExt cx="3600400" cy="2278492"/>
          </a:xfrm>
        </p:grpSpPr>
        <p:sp>
          <p:nvSpPr>
            <p:cNvPr id="4103"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4104"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4105"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4106"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 id="2147484423" r:id="rId16"/>
    <p:sldLayoutId id="2147484424" r:id="rId17"/>
    <p:sldLayoutId id="2147484425" r:id="rId18"/>
    <p:sldLayoutId id="2147484426" r:id="rId19"/>
    <p:sldLayoutId id="2147484427" r:id="rId20"/>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prstClr val="black">
                    <a:tint val="75000"/>
                  </a:prst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6CF009C4-2C7B-48FF-8818-178F8D686AC6}" type="slidenum">
              <a:rPr lang="en-AU"/>
              <a:pPr>
                <a:defRPr/>
              </a:pPr>
              <a:t>‹#›</a:t>
            </a:fld>
            <a:endParaRPr lang="en-AU"/>
          </a:p>
        </p:txBody>
      </p:sp>
      <p:sp>
        <p:nvSpPr>
          <p:cNvPr id="58373"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58374" name="Group 10"/>
          <p:cNvGrpSpPr>
            <a:grpSpLocks/>
          </p:cNvGrpSpPr>
          <p:nvPr/>
        </p:nvGrpSpPr>
        <p:grpSpPr bwMode="auto">
          <a:xfrm>
            <a:off x="7627938" y="452438"/>
            <a:ext cx="982662" cy="623887"/>
            <a:chOff x="2051721" y="1607402"/>
            <a:chExt cx="3600400" cy="2278492"/>
          </a:xfrm>
        </p:grpSpPr>
        <p:sp>
          <p:nvSpPr>
            <p:cNvPr id="5127"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5128"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5129"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5130"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9874"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prstClr val="black">
                    <a:tint val="75000"/>
                  </a:prst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A0DDF699-E476-44D1-8FDF-37D008C4EDF7}" type="slidenum">
              <a:rPr lang="en-AU"/>
              <a:pPr>
                <a:defRPr/>
              </a:pPr>
              <a:t>‹#›</a:t>
            </a:fld>
            <a:endParaRPr lang="en-AU"/>
          </a:p>
        </p:txBody>
      </p:sp>
      <p:sp>
        <p:nvSpPr>
          <p:cNvPr id="79877"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79878" name="Group 10"/>
          <p:cNvGrpSpPr>
            <a:grpSpLocks/>
          </p:cNvGrpSpPr>
          <p:nvPr/>
        </p:nvGrpSpPr>
        <p:grpSpPr bwMode="auto">
          <a:xfrm>
            <a:off x="7627938" y="452438"/>
            <a:ext cx="982662" cy="623887"/>
            <a:chOff x="2051721" y="1607402"/>
            <a:chExt cx="3600400" cy="2278492"/>
          </a:xfrm>
        </p:grpSpPr>
        <p:sp>
          <p:nvSpPr>
            <p:cNvPr id="6151"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6152"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6153"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6154"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 id="2147484463" r:id="rId16"/>
    <p:sldLayoutId id="2147484464" r:id="rId17"/>
    <p:sldLayoutId id="2147484465" r:id="rId18"/>
    <p:sldLayoutId id="2147484466" r:id="rId19"/>
    <p:sldLayoutId id="2147484467" r:id="rId20"/>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1378"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prstClr val="black">
                    <a:tint val="75000"/>
                  </a:prst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2416258A-DDC5-4526-BC20-50B790F43B7B}" type="slidenum">
              <a:rPr lang="en-AU"/>
              <a:pPr>
                <a:defRPr/>
              </a:pPr>
              <a:t>‹#›</a:t>
            </a:fld>
            <a:endParaRPr lang="en-AU"/>
          </a:p>
        </p:txBody>
      </p:sp>
      <p:sp>
        <p:nvSpPr>
          <p:cNvPr id="101381"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101382" name="Group 10"/>
          <p:cNvGrpSpPr>
            <a:grpSpLocks/>
          </p:cNvGrpSpPr>
          <p:nvPr/>
        </p:nvGrpSpPr>
        <p:grpSpPr bwMode="auto">
          <a:xfrm>
            <a:off x="7627938" y="452438"/>
            <a:ext cx="982662" cy="623887"/>
            <a:chOff x="2051721" y="1607402"/>
            <a:chExt cx="3600400" cy="2278492"/>
          </a:xfrm>
        </p:grpSpPr>
        <p:sp>
          <p:nvSpPr>
            <p:cNvPr id="7175"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176"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7177"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7178"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 id="2147484481" r:id="rId14"/>
    <p:sldLayoutId id="2147484482" r:id="rId15"/>
    <p:sldLayoutId id="2147484483" r:id="rId16"/>
    <p:sldLayoutId id="2147484484" r:id="rId17"/>
    <p:sldLayoutId id="2147484485" r:id="rId18"/>
    <p:sldLayoutId id="2147484486" r:id="rId19"/>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1858"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prstClr val="black">
                    <a:tint val="75000"/>
                  </a:prst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3312C9CE-8AD0-4FCA-8F9D-D7E911A99A42}" type="slidenum">
              <a:rPr lang="en-AU"/>
              <a:pPr>
                <a:defRPr/>
              </a:pPr>
              <a:t>‹#›</a:t>
            </a:fld>
            <a:endParaRPr lang="en-AU"/>
          </a:p>
        </p:txBody>
      </p:sp>
      <p:sp>
        <p:nvSpPr>
          <p:cNvPr id="121861"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121862" name="Group 10"/>
          <p:cNvGrpSpPr>
            <a:grpSpLocks/>
          </p:cNvGrpSpPr>
          <p:nvPr/>
        </p:nvGrpSpPr>
        <p:grpSpPr bwMode="auto">
          <a:xfrm>
            <a:off x="7627938" y="452438"/>
            <a:ext cx="982662" cy="623887"/>
            <a:chOff x="2051721" y="1607402"/>
            <a:chExt cx="3600400" cy="2278492"/>
          </a:xfrm>
        </p:grpSpPr>
        <p:sp>
          <p:nvSpPr>
            <p:cNvPr id="8199"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200"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8201"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8202"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 id="2147484500" r:id="rId14"/>
    <p:sldLayoutId id="2147484501" r:id="rId15"/>
    <p:sldLayoutId id="2147484502" r:id="rId16"/>
    <p:sldLayoutId id="2147484503" r:id="rId17"/>
    <p:sldLayoutId id="2147484504" r:id="rId18"/>
    <p:sldLayoutId id="2147484505" r:id="rId19"/>
    <p:sldLayoutId id="2147484506" r:id="rId20"/>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62" name="Title Placeholder 1"/>
          <p:cNvSpPr>
            <a:spLocks noGrp="1"/>
          </p:cNvSpPr>
          <p:nvPr>
            <p:ph type="title"/>
          </p:nvPr>
        </p:nvSpPr>
        <p:spPr bwMode="auto">
          <a:xfrm>
            <a:off x="557213" y="496888"/>
            <a:ext cx="6489700" cy="366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a:solidFill>
                  <a:prstClr val="black">
                    <a:tint val="75000"/>
                  </a:prstClr>
                </a:solidFill>
                <a:latin typeface="+mn-lt"/>
                <a:ea typeface="+mn-ea"/>
                <a:cs typeface="+mn-cs"/>
              </a:defRPr>
            </a:lvl1pPr>
          </a:lstStyle>
          <a:p>
            <a:pPr>
              <a:defRPr/>
            </a:pPr>
            <a:r>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wrap="square" lIns="0" tIns="45720" rIns="0" bIns="45720" numCol="1" anchor="ctr" anchorCtr="0" compatLnSpc="1">
            <a:prstTxWarp prst="textNoShape">
              <a:avLst/>
            </a:prstTxWarp>
          </a:bodyPr>
          <a:lstStyle>
            <a:lvl1pPr algn="r">
              <a:defRPr sz="800">
                <a:solidFill>
                  <a:srgbClr val="898989"/>
                </a:solidFill>
                <a:latin typeface="Arial" pitchFamily="34" charset="0"/>
                <a:ea typeface="ＭＳ Ｐゴシック" charset="-128"/>
                <a:cs typeface="+mn-cs"/>
              </a:defRPr>
            </a:lvl1pPr>
          </a:lstStyle>
          <a:p>
            <a:pPr>
              <a:defRPr/>
            </a:pPr>
            <a:fld id="{B5BA54F8-41C0-4370-9A4B-8F6A5AB210E5}" type="slidenum">
              <a:rPr lang="en-AU"/>
              <a:pPr>
                <a:defRPr/>
              </a:pPr>
              <a:t>‹#›</a:t>
            </a:fld>
            <a:endParaRPr lang="en-AU"/>
          </a:p>
        </p:txBody>
      </p:sp>
      <p:sp>
        <p:nvSpPr>
          <p:cNvPr id="143365" name="Text Placeholder 7"/>
          <p:cNvSpPr>
            <a:spLocks noGrp="1"/>
          </p:cNvSpPr>
          <p:nvPr>
            <p:ph type="body" idx="1"/>
          </p:nvPr>
        </p:nvSpPr>
        <p:spPr bwMode="auto">
          <a:xfrm>
            <a:off x="557213" y="1619250"/>
            <a:ext cx="8064500" cy="418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Use the increase/decrease list level buttons to change styles</a:t>
            </a:r>
          </a:p>
          <a:p>
            <a:pPr lvl="1"/>
            <a:r>
              <a:rPr lang="en-US" smtClean="0"/>
              <a:t>Body copy</a:t>
            </a:r>
          </a:p>
          <a:p>
            <a:pPr lvl="2"/>
            <a:r>
              <a:rPr lang="en-US" smtClean="0"/>
              <a:t>Bullet level 1</a:t>
            </a:r>
          </a:p>
          <a:p>
            <a:pPr lvl="3"/>
            <a:r>
              <a:rPr lang="en-US" smtClean="0"/>
              <a:t>Bullet level 2</a:t>
            </a:r>
          </a:p>
          <a:p>
            <a:pPr lvl="4"/>
            <a:r>
              <a:rPr lang="en-US" smtClean="0"/>
              <a:t>Bullet level 3</a:t>
            </a:r>
          </a:p>
        </p:txBody>
      </p:sp>
      <p:grpSp>
        <p:nvGrpSpPr>
          <p:cNvPr id="143366" name="Group 10"/>
          <p:cNvGrpSpPr>
            <a:grpSpLocks/>
          </p:cNvGrpSpPr>
          <p:nvPr/>
        </p:nvGrpSpPr>
        <p:grpSpPr bwMode="auto">
          <a:xfrm>
            <a:off x="7627938" y="452438"/>
            <a:ext cx="982662" cy="623887"/>
            <a:chOff x="2051721" y="1607402"/>
            <a:chExt cx="3600400" cy="2278492"/>
          </a:xfrm>
        </p:grpSpPr>
        <p:sp>
          <p:nvSpPr>
            <p:cNvPr id="9223" name="Freeform 576"/>
            <p:cNvSpPr>
              <a:spLocks/>
            </p:cNvSpPr>
            <p:nvPr/>
          </p:nvSpPr>
          <p:spPr bwMode="auto">
            <a:xfrm>
              <a:off x="2447242" y="1607402"/>
              <a:ext cx="2803544" cy="1588568"/>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224" name="Freeform 1180"/>
            <p:cNvSpPr>
              <a:spLocks noEditPoints="1"/>
            </p:cNvSpPr>
            <p:nvPr/>
          </p:nvSpPr>
          <p:spPr bwMode="auto">
            <a:xfrm>
              <a:off x="2051721" y="2865500"/>
              <a:ext cx="3600400" cy="1020394"/>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p:spPr>
          <p:txBody>
            <a:bodyPr/>
            <a:lstStyle/>
            <a:p>
              <a:pPr>
                <a:defRPr/>
              </a:pPr>
              <a:endParaRPr lang="en-US">
                <a:latin typeface="Arial" pitchFamily="34" charset="0"/>
                <a:ea typeface="ＭＳ Ｐゴシック" pitchFamily="34" charset="-128"/>
                <a:cs typeface="+mn-cs"/>
              </a:endParaRPr>
            </a:p>
          </p:txBody>
        </p:sp>
        <p:sp>
          <p:nvSpPr>
            <p:cNvPr id="9225" name="AutoShape 8"/>
            <p:cNvSpPr>
              <a:spLocks noChangeAspect="1" noChangeArrowheads="1" noTextEdit="1"/>
            </p:cNvSpPr>
            <p:nvPr/>
          </p:nvSpPr>
          <p:spPr bwMode="auto">
            <a:xfrm>
              <a:off x="2819497" y="2210362"/>
              <a:ext cx="2006684" cy="655138"/>
            </a:xfrm>
            <a:prstGeom prst="rect">
              <a:avLst/>
            </a:prstGeom>
            <a:noFill/>
            <a:ln>
              <a:noFill/>
            </a:ln>
            <a:extLst/>
          </p:spPr>
          <p:txBody>
            <a:bodyPr/>
            <a:lstStyle/>
            <a:p>
              <a:pPr>
                <a:defRPr/>
              </a:pPr>
              <a:endParaRPr lang="en-US">
                <a:latin typeface="Arial" pitchFamily="34" charset="0"/>
                <a:ea typeface="ＭＳ Ｐゴシック" pitchFamily="34" charset="-128"/>
                <a:cs typeface="+mn-cs"/>
              </a:endParaRPr>
            </a:p>
          </p:txBody>
        </p:sp>
        <p:sp>
          <p:nvSpPr>
            <p:cNvPr id="9226" name="Freeform 10"/>
            <p:cNvSpPr>
              <a:spLocks noEditPoints="1"/>
            </p:cNvSpPr>
            <p:nvPr/>
          </p:nvSpPr>
          <p:spPr bwMode="auto">
            <a:xfrm>
              <a:off x="2831129" y="2210362"/>
              <a:ext cx="1983418" cy="666733"/>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p:spPr>
          <p:txBody>
            <a:bodyPr/>
            <a:lstStyle/>
            <a:p>
              <a:pPr>
                <a:defRPr/>
              </a:pPr>
              <a:endParaRPr lang="en-US">
                <a:latin typeface="Arial" pitchFamily="34" charset="0"/>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 id="2147484521" r:id="rId15"/>
    <p:sldLayoutId id="2147484522" r:id="rId16"/>
    <p:sldLayoutId id="2147484523" r:id="rId17"/>
    <p:sldLayoutId id="2147484524" r:id="rId18"/>
    <p:sldLayoutId id="2147484525" r:id="rId19"/>
    <p:sldLayoutId id="2147484526" r:id="rId20"/>
  </p:sldLayoutIdLst>
  <p:timing>
    <p:tnLst>
      <p:par>
        <p:cTn id="1" dur="indefinite" restart="never" nodeType="tmRoot"/>
      </p:par>
    </p:tnLst>
  </p:timing>
  <p:hf hdr="0" dt="0"/>
  <p:txStyles>
    <p:title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342900" indent="-342900" algn="l" rtl="0" eaLnBrk="0" fontAlgn="base" hangingPunct="0">
        <a:spcBef>
          <a:spcPct val="0"/>
        </a:spcBef>
        <a:spcAft>
          <a:spcPts val="850"/>
        </a:spcAft>
        <a:buFont typeface="Arial" charset="0"/>
        <a:defRPr lang="en-AU" b="1" kern="1200" dirty="0">
          <a:solidFill>
            <a:srgbClr val="D86018"/>
          </a:solidFill>
          <a:latin typeface="+mn-lt"/>
          <a:ea typeface="ＭＳ Ｐゴシック" charset="0"/>
          <a:cs typeface="ＭＳ Ｐゴシック"/>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ＭＳ Ｐゴシック" charset="0"/>
          <a:cs typeface="ＭＳ Ｐゴシック"/>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ＭＳ Ｐゴシック" charset="0"/>
          <a:cs typeface="ＭＳ Ｐゴシック"/>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ＭＳ Ｐゴシック" charset="0"/>
          <a:cs typeface="ＭＳ Ｐゴシック"/>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3" name="Text Placeholder 3"/>
          <p:cNvSpPr>
            <a:spLocks noGrp="1"/>
          </p:cNvSpPr>
          <p:nvPr>
            <p:ph type="body" sz="quarter" idx="12"/>
          </p:nvPr>
        </p:nvSpPr>
        <p:spPr>
          <a:xfrm>
            <a:off x="6858000" y="3743325"/>
            <a:ext cx="1511300" cy="900113"/>
          </a:xfrm>
        </p:spPr>
        <p:txBody>
          <a:bodyPr/>
          <a:lstStyle/>
          <a:p>
            <a:pPr eaLnBrk="1" hangingPunct="1">
              <a:spcAft>
                <a:spcPct val="0"/>
              </a:spcAft>
            </a:pPr>
            <a:r>
              <a:rPr smtClean="0">
                <a:solidFill>
                  <a:schemeClr val="bg2"/>
                </a:solidFill>
                <a:ea typeface="ＭＳ Ｐゴシック"/>
              </a:rPr>
              <a:t>Presented by</a:t>
            </a:r>
          </a:p>
          <a:p>
            <a:pPr eaLnBrk="1" hangingPunct="1">
              <a:spcAft>
                <a:spcPct val="0"/>
              </a:spcAft>
            </a:pPr>
            <a:r>
              <a:rPr smtClean="0">
                <a:solidFill>
                  <a:schemeClr val="bg2"/>
                </a:solidFill>
                <a:ea typeface="ＭＳ Ｐゴシック"/>
              </a:rPr>
              <a:t>Firstname Surname</a:t>
            </a:r>
          </a:p>
          <a:p>
            <a:pPr eaLnBrk="1" hangingPunct="1">
              <a:spcAft>
                <a:spcPct val="0"/>
              </a:spcAft>
            </a:pPr>
            <a:r>
              <a:rPr smtClean="0">
                <a:solidFill>
                  <a:schemeClr val="bg2"/>
                </a:solidFill>
                <a:ea typeface="ＭＳ Ｐゴシック"/>
              </a:rPr>
              <a:t>Jobtitle/Position</a:t>
            </a:r>
          </a:p>
        </p:txBody>
      </p:sp>
      <p:sp>
        <p:nvSpPr>
          <p:cNvPr id="166914" name="Text Placeholder 4"/>
          <p:cNvSpPr>
            <a:spLocks noGrp="1"/>
          </p:cNvSpPr>
          <p:nvPr>
            <p:ph type="body" sz="quarter" idx="15"/>
          </p:nvPr>
        </p:nvSpPr>
        <p:spPr>
          <a:xfrm>
            <a:off x="4751388" y="3743325"/>
            <a:ext cx="1511300" cy="901700"/>
          </a:xfrm>
        </p:spPr>
        <p:txBody>
          <a:bodyPr/>
          <a:lstStyle/>
          <a:p>
            <a:pPr eaLnBrk="1" hangingPunct="1">
              <a:spcAft>
                <a:spcPct val="0"/>
              </a:spcAft>
            </a:pPr>
            <a:r>
              <a:rPr dirty="0" smtClean="0">
                <a:solidFill>
                  <a:schemeClr val="bg2"/>
                </a:solidFill>
                <a:ea typeface="ＭＳ Ｐゴシック"/>
              </a:rPr>
              <a:t>A presentation to</a:t>
            </a:r>
          </a:p>
          <a:p>
            <a:pPr eaLnBrk="1" hangingPunct="1">
              <a:spcAft>
                <a:spcPct val="0"/>
              </a:spcAft>
            </a:pPr>
            <a:r>
              <a:rPr dirty="0" smtClean="0">
                <a:solidFill>
                  <a:schemeClr val="bg2"/>
                </a:solidFill>
                <a:ea typeface="ＭＳ Ｐゴシック"/>
              </a:rPr>
              <a:t>Client Name</a:t>
            </a:r>
          </a:p>
          <a:p>
            <a:pPr eaLnBrk="1" hangingPunct="1">
              <a:spcAft>
                <a:spcPct val="0"/>
              </a:spcAft>
            </a:pPr>
            <a:r>
              <a:rPr dirty="0" smtClean="0">
                <a:solidFill>
                  <a:schemeClr val="bg2"/>
                </a:solidFill>
                <a:ea typeface="ＭＳ Ｐゴシック"/>
              </a:rPr>
              <a:t>2017-18</a:t>
            </a:r>
          </a:p>
        </p:txBody>
      </p:sp>
      <p:sp>
        <p:nvSpPr>
          <p:cNvPr id="166915" name="Text Placeholder 8"/>
          <p:cNvSpPr>
            <a:spLocks noGrp="1"/>
          </p:cNvSpPr>
          <p:nvPr>
            <p:ph type="body" sz="quarter" idx="10"/>
          </p:nvPr>
        </p:nvSpPr>
        <p:spPr>
          <a:xfrm>
            <a:off x="4751388" y="1692275"/>
            <a:ext cx="3816350" cy="1439863"/>
          </a:xfrm>
        </p:spPr>
        <p:txBody>
          <a:bodyPr/>
          <a:lstStyle/>
          <a:p>
            <a:pPr eaLnBrk="1" hangingPunct="1"/>
            <a:r>
              <a:rPr dirty="0" smtClean="0">
                <a:solidFill>
                  <a:schemeClr val="bg2"/>
                </a:solidFill>
                <a:ea typeface="ＭＳ Ｐゴシック"/>
              </a:rPr>
              <a:t>Using debt effectively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522242"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522243" name="Text Placeholder 8"/>
          <p:cNvSpPr>
            <a:spLocks noGrp="1"/>
          </p:cNvSpPr>
          <p:nvPr>
            <p:ph type="body" sz="quarter" idx="4294967295"/>
          </p:nvPr>
        </p:nvSpPr>
        <p:spPr>
          <a:xfrm>
            <a:off x="4859338" y="1692275"/>
            <a:ext cx="4284662"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Ways to reduce personal debt</a:t>
            </a:r>
            <a:endParaRPr sz="1600" smtClean="0">
              <a:solidFill>
                <a:schemeClr val="bg2"/>
              </a:solidFill>
              <a:ea typeface="ＭＳ Ｐゴシック"/>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txBox="1">
            <a:spLocks noChangeArrowheads="1"/>
          </p:cNvSpPr>
          <p:nvPr/>
        </p:nvSpPr>
        <p:spPr bwMode="auto">
          <a:xfrm>
            <a:off x="520700" y="1901825"/>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a:solidFill>
                  <a:srgbClr val="000000"/>
                </a:solidFill>
              </a:rPr>
              <a:t>Consolidate debts</a:t>
            </a:r>
          </a:p>
          <a:p>
            <a:pPr marL="342900" indent="-342900" eaLnBrk="0" hangingPunct="0">
              <a:spcAft>
                <a:spcPts val="850"/>
              </a:spcAft>
              <a:buFont typeface="Arial" charset="0"/>
              <a:buChar char="•"/>
            </a:pPr>
            <a:r>
              <a:rPr lang="en-AU">
                <a:solidFill>
                  <a:srgbClr val="000000"/>
                </a:solidFill>
              </a:rPr>
              <a:t>Use cash reserve more effectively</a:t>
            </a:r>
          </a:p>
          <a:p>
            <a:pPr marL="342900" indent="-342900" eaLnBrk="0" hangingPunct="0">
              <a:spcAft>
                <a:spcPts val="850"/>
              </a:spcAft>
              <a:buFont typeface="Arial" charset="0"/>
              <a:buChar char="•"/>
            </a:pPr>
            <a:r>
              <a:rPr lang="en-AU">
                <a:solidFill>
                  <a:srgbClr val="000000"/>
                </a:solidFill>
              </a:rPr>
              <a:t>Use cashflow more effectively</a:t>
            </a:r>
          </a:p>
          <a:p>
            <a:pPr lvl="1" eaLnBrk="0" hangingPunct="0">
              <a:spcAft>
                <a:spcPts val="600"/>
              </a:spcAft>
              <a:buFont typeface="Arial" charset="0"/>
              <a:buNone/>
            </a:pPr>
            <a:endParaRPr lang="en-AU">
              <a:solidFill>
                <a:srgbClr val="000000"/>
              </a:solidFill>
            </a:endParaRPr>
          </a:p>
        </p:txBody>
      </p:sp>
      <p:sp>
        <p:nvSpPr>
          <p:cNvPr id="814083" name="Rectangle 3"/>
          <p:cNvSpPr>
            <a:spLocks noChangeArrowheads="1"/>
          </p:cNvSpPr>
          <p:nvPr/>
        </p:nvSpPr>
        <p:spPr bwMode="auto">
          <a:xfrm>
            <a:off x="423863" y="1292225"/>
            <a:ext cx="4203395" cy="430887"/>
          </a:xfrm>
          <a:prstGeom prst="rect">
            <a:avLst/>
          </a:prstGeom>
          <a:noFill/>
          <a:ln w="9525">
            <a:noFill/>
            <a:miter lim="800000"/>
            <a:headEnd/>
            <a:tailEnd/>
          </a:ln>
        </p:spPr>
        <p:txBody>
          <a:bodyPr wrap="none">
            <a:spAutoFit/>
          </a:bodyPr>
          <a:lstStyle/>
          <a:p>
            <a:r>
              <a:rPr lang="en-US" sz="2200" b="1" dirty="0">
                <a:solidFill>
                  <a:srgbClr val="D86018"/>
                </a:solidFill>
              </a:rPr>
              <a:t>Smart </a:t>
            </a:r>
            <a:r>
              <a:rPr lang="en-US" sz="2200" b="1" dirty="0" smtClean="0">
                <a:solidFill>
                  <a:srgbClr val="D86018"/>
                </a:solidFill>
              </a:rPr>
              <a:t>strategies may include:</a:t>
            </a:r>
            <a:endParaRPr lang="en-AU" sz="2200" b="1" baseline="30000" dirty="0">
              <a:solidFill>
                <a:srgbClr val="D86018"/>
              </a:solidFill>
            </a:endParaRPr>
          </a:p>
        </p:txBody>
      </p:sp>
      <p:sp>
        <p:nvSpPr>
          <p:cNvPr id="814084"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a:solidFill>
                  <a:srgbClr val="717278"/>
                </a:solidFill>
                <a:cs typeface="Arial" charset="0"/>
              </a:rPr>
              <a:t>Ways to reduce personal debt</a:t>
            </a:r>
          </a:p>
        </p:txBody>
      </p:sp>
    </p:spTree>
    <p:extLst>
      <p:ext uri="{BB962C8B-B14F-4D97-AF65-F5344CB8AC3E}">
        <p14:creationId xmlns:p14="http://schemas.microsoft.com/office/powerpoint/2010/main" val="117581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idx="4294967295"/>
          </p:nvPr>
        </p:nvSpPr>
        <p:spPr>
          <a:xfrm>
            <a:off x="500063" y="496888"/>
            <a:ext cx="6489700" cy="366712"/>
          </a:xfrm>
        </p:spPr>
        <p:txBody>
          <a:bodyPr/>
          <a:lstStyle/>
          <a:p>
            <a:pPr eaLnBrk="1" hangingPunct="1"/>
            <a:r>
              <a:rPr sz="2800" b="1" smtClean="0">
                <a:solidFill>
                  <a:srgbClr val="717278"/>
                </a:solidFill>
                <a:ea typeface="ＭＳ Ｐゴシック"/>
                <a:cs typeface="Arial" charset="0"/>
              </a:rPr>
              <a:t>Debt consolidation</a:t>
            </a:r>
          </a:p>
        </p:txBody>
      </p:sp>
      <p:sp>
        <p:nvSpPr>
          <p:cNvPr id="816131" name="Rectangle 2"/>
          <p:cNvSpPr txBox="1">
            <a:spLocks noChangeArrowheads="1"/>
          </p:cNvSpPr>
          <p:nvPr/>
        </p:nvSpPr>
        <p:spPr bwMode="auto">
          <a:xfrm>
            <a:off x="520700" y="1930400"/>
            <a:ext cx="7862888" cy="1606550"/>
          </a:xfrm>
          <a:prstGeom prst="rect">
            <a:avLst/>
          </a:prstGeom>
          <a:noFill/>
          <a:ln w="9525">
            <a:noFill/>
            <a:miter lim="800000"/>
            <a:headEnd/>
            <a:tailEnd/>
          </a:ln>
        </p:spPr>
        <p:txBody>
          <a:bodyPr lIns="0" tIns="0" rIns="0" bIns="0"/>
          <a:lstStyle/>
          <a:p>
            <a:pPr marL="285750" indent="-285750">
              <a:lnSpc>
                <a:spcPct val="90000"/>
              </a:lnSpc>
              <a:spcAft>
                <a:spcPct val="20000"/>
              </a:spcAft>
              <a:buClr>
                <a:schemeClr val="tx1"/>
              </a:buClr>
              <a:buFont typeface="Arial" charset="0"/>
              <a:buChar char="•"/>
            </a:pPr>
            <a:r>
              <a:rPr lang="en-AU" dirty="0">
                <a:solidFill>
                  <a:srgbClr val="000000"/>
                </a:solidFill>
              </a:rPr>
              <a:t>Personal loan and credit card interest rates </a:t>
            </a:r>
            <a:r>
              <a:rPr lang="en-AU" dirty="0" smtClean="0">
                <a:solidFill>
                  <a:srgbClr val="000000"/>
                </a:solidFill>
              </a:rPr>
              <a:t>are generally higher</a:t>
            </a:r>
            <a:endParaRPr lang="en-AU" dirty="0">
              <a:solidFill>
                <a:srgbClr val="000000"/>
              </a:solidFill>
            </a:endParaRPr>
          </a:p>
          <a:p>
            <a:pPr marL="285750" indent="-285750">
              <a:lnSpc>
                <a:spcPct val="90000"/>
              </a:lnSpc>
              <a:spcAft>
                <a:spcPct val="20000"/>
              </a:spcAft>
              <a:buClr>
                <a:schemeClr val="tx1"/>
              </a:buClr>
              <a:buFont typeface="Arial" charset="0"/>
              <a:buChar char="•"/>
            </a:pPr>
            <a:r>
              <a:rPr lang="en-AU" dirty="0" smtClean="0">
                <a:solidFill>
                  <a:srgbClr val="000000"/>
                </a:solidFill>
              </a:rPr>
              <a:t>By increasing your home </a:t>
            </a:r>
            <a:r>
              <a:rPr lang="en-AU" dirty="0">
                <a:solidFill>
                  <a:srgbClr val="000000"/>
                </a:solidFill>
              </a:rPr>
              <a:t>loan and </a:t>
            </a:r>
            <a:r>
              <a:rPr lang="en-AU" dirty="0" smtClean="0">
                <a:solidFill>
                  <a:srgbClr val="000000"/>
                </a:solidFill>
              </a:rPr>
              <a:t>paying </a:t>
            </a:r>
            <a:r>
              <a:rPr lang="en-AU" dirty="0">
                <a:solidFill>
                  <a:srgbClr val="000000"/>
                </a:solidFill>
              </a:rPr>
              <a:t>off these debts </a:t>
            </a:r>
            <a:r>
              <a:rPr lang="en-AU" dirty="0" smtClean="0">
                <a:solidFill>
                  <a:srgbClr val="000000"/>
                </a:solidFill>
              </a:rPr>
              <a:t>you could:</a:t>
            </a:r>
            <a:endParaRPr lang="en-AU" dirty="0">
              <a:solidFill>
                <a:srgbClr val="000000"/>
              </a:solidFill>
            </a:endParaRPr>
          </a:p>
          <a:p>
            <a:pPr marL="685800" lvl="1" indent="-285750">
              <a:lnSpc>
                <a:spcPct val="90000"/>
              </a:lnSpc>
              <a:spcAft>
                <a:spcPct val="20000"/>
              </a:spcAft>
              <a:buClr>
                <a:schemeClr val="hlink"/>
              </a:buClr>
              <a:buFont typeface="Arial" charset="0"/>
              <a:buChar char="–"/>
            </a:pPr>
            <a:r>
              <a:rPr lang="en-AU" dirty="0">
                <a:solidFill>
                  <a:srgbClr val="000000"/>
                </a:solidFill>
              </a:rPr>
              <a:t>Save on interest</a:t>
            </a:r>
          </a:p>
          <a:p>
            <a:pPr marL="685800" lvl="1" indent="-285750">
              <a:lnSpc>
                <a:spcPct val="90000"/>
              </a:lnSpc>
              <a:spcAft>
                <a:spcPct val="20000"/>
              </a:spcAft>
              <a:buClr>
                <a:schemeClr val="hlink"/>
              </a:buClr>
              <a:buFont typeface="Arial" charset="0"/>
              <a:buChar char="–"/>
            </a:pPr>
            <a:r>
              <a:rPr lang="en-AU" dirty="0">
                <a:solidFill>
                  <a:srgbClr val="000000"/>
                </a:solidFill>
              </a:rPr>
              <a:t>Pay off debts sooner</a:t>
            </a:r>
          </a:p>
          <a:p>
            <a:pPr marL="685800" lvl="1" indent="-285750" eaLnBrk="0" hangingPunct="0">
              <a:spcAft>
                <a:spcPts val="600"/>
              </a:spcAft>
              <a:buFont typeface="Arial" charset="0"/>
              <a:buNone/>
            </a:pPr>
            <a:endParaRPr lang="en-AU" dirty="0">
              <a:solidFill>
                <a:srgbClr val="000000"/>
              </a:solidFill>
            </a:endParaRPr>
          </a:p>
        </p:txBody>
      </p:sp>
      <p:sp>
        <p:nvSpPr>
          <p:cNvPr id="816132" name="Rectangle 3"/>
          <p:cNvSpPr>
            <a:spLocks noChangeArrowheads="1"/>
          </p:cNvSpPr>
          <p:nvPr/>
        </p:nvSpPr>
        <p:spPr bwMode="auto">
          <a:xfrm>
            <a:off x="449263" y="1292225"/>
            <a:ext cx="954087" cy="430213"/>
          </a:xfrm>
          <a:prstGeom prst="rect">
            <a:avLst/>
          </a:prstGeom>
          <a:noFill/>
          <a:ln w="9525">
            <a:noFill/>
            <a:miter lim="800000"/>
            <a:headEnd/>
            <a:tailEnd/>
          </a:ln>
        </p:spPr>
        <p:txBody>
          <a:bodyPr wrap="none">
            <a:spAutoFit/>
          </a:bodyPr>
          <a:lstStyle/>
          <a:p>
            <a:r>
              <a:rPr lang="en-US" sz="2200" b="1">
                <a:solidFill>
                  <a:srgbClr val="D86018"/>
                </a:solidFill>
              </a:rPr>
              <a:t>Why?</a:t>
            </a:r>
            <a:endParaRPr lang="en-AU" sz="2200" b="1" baseline="30000">
              <a:solidFill>
                <a:srgbClr val="D86018"/>
              </a:solidFill>
            </a:endParaRPr>
          </a:p>
        </p:txBody>
      </p:sp>
      <p:sp>
        <p:nvSpPr>
          <p:cNvPr id="816133" name="Rectangle 54"/>
          <p:cNvSpPr>
            <a:spLocks noChangeArrowheads="1"/>
          </p:cNvSpPr>
          <p:nvPr/>
        </p:nvSpPr>
        <p:spPr bwMode="auto">
          <a:xfrm>
            <a:off x="534988" y="4894263"/>
            <a:ext cx="1087437" cy="414337"/>
          </a:xfrm>
          <a:prstGeom prst="rect">
            <a:avLst/>
          </a:prstGeom>
          <a:solidFill>
            <a:schemeClr val="accent1"/>
          </a:solidFill>
          <a:ln w="9525">
            <a:solidFill>
              <a:schemeClr val="tx1"/>
            </a:solidFill>
            <a:miter lim="800000"/>
            <a:headEnd/>
            <a:tailEnd/>
          </a:ln>
        </p:spPr>
        <p:txBody>
          <a:bodyPr/>
          <a:lstStyle/>
          <a:p>
            <a:endParaRPr lang="en-AU"/>
          </a:p>
        </p:txBody>
      </p:sp>
      <p:sp>
        <p:nvSpPr>
          <p:cNvPr id="816134" name="Rectangle 57"/>
          <p:cNvSpPr>
            <a:spLocks noChangeArrowheads="1"/>
          </p:cNvSpPr>
          <p:nvPr/>
        </p:nvSpPr>
        <p:spPr bwMode="auto">
          <a:xfrm>
            <a:off x="534988" y="3614738"/>
            <a:ext cx="1087437" cy="1279525"/>
          </a:xfrm>
          <a:prstGeom prst="rect">
            <a:avLst/>
          </a:prstGeom>
          <a:solidFill>
            <a:schemeClr val="accent2"/>
          </a:solidFill>
          <a:ln w="9525">
            <a:solidFill>
              <a:schemeClr val="tx1"/>
            </a:solidFill>
            <a:miter lim="800000"/>
            <a:headEnd/>
            <a:tailEnd/>
          </a:ln>
        </p:spPr>
        <p:txBody>
          <a:bodyPr/>
          <a:lstStyle/>
          <a:p>
            <a:endParaRPr lang="en-AU"/>
          </a:p>
        </p:txBody>
      </p:sp>
      <p:sp>
        <p:nvSpPr>
          <p:cNvPr id="10" name="Rectangle 54"/>
          <p:cNvSpPr>
            <a:spLocks noChangeArrowheads="1"/>
          </p:cNvSpPr>
          <p:nvPr/>
        </p:nvSpPr>
        <p:spPr bwMode="auto">
          <a:xfrm>
            <a:off x="534988" y="5308600"/>
            <a:ext cx="1087437" cy="277813"/>
          </a:xfrm>
          <a:prstGeom prst="rect">
            <a:avLst/>
          </a:prstGeom>
          <a:solidFill>
            <a:schemeClr val="accent3">
              <a:lumMod val="75000"/>
            </a:schemeClr>
          </a:solidFill>
          <a:ln w="9525">
            <a:solidFill>
              <a:schemeClr val="tx1"/>
            </a:solidFill>
            <a:miter lim="800000"/>
            <a:headEnd/>
            <a:tailEnd/>
          </a:ln>
        </p:spPr>
        <p:txBody>
          <a:bodyPr/>
          <a:lstStyle/>
          <a:p>
            <a:pPr>
              <a:defRPr/>
            </a:pPr>
            <a:endParaRPr lang="en-AU" dirty="0"/>
          </a:p>
        </p:txBody>
      </p:sp>
      <p:sp>
        <p:nvSpPr>
          <p:cNvPr id="816136" name="Rectangle 13"/>
          <p:cNvSpPr>
            <a:spLocks noChangeArrowheads="1"/>
          </p:cNvSpPr>
          <p:nvPr/>
        </p:nvSpPr>
        <p:spPr bwMode="auto">
          <a:xfrm>
            <a:off x="1665288" y="3581400"/>
            <a:ext cx="1100137" cy="307975"/>
          </a:xfrm>
          <a:prstGeom prst="rect">
            <a:avLst/>
          </a:prstGeom>
          <a:noFill/>
          <a:ln w="9525">
            <a:noFill/>
            <a:miter lim="800000"/>
            <a:headEnd/>
            <a:tailEnd/>
          </a:ln>
        </p:spPr>
        <p:txBody>
          <a:bodyPr wrap="none">
            <a:spAutoFit/>
          </a:bodyPr>
          <a:lstStyle/>
          <a:p>
            <a:r>
              <a:rPr lang="en-AU" sz="1400" b="1">
                <a:solidFill>
                  <a:srgbClr val="000000"/>
                </a:solidFill>
              </a:rPr>
              <a:t>Home loan</a:t>
            </a:r>
            <a:endParaRPr lang="en-US" sz="1400" b="1"/>
          </a:p>
        </p:txBody>
      </p:sp>
      <p:sp>
        <p:nvSpPr>
          <p:cNvPr id="816137" name="Rectangle 14"/>
          <p:cNvSpPr>
            <a:spLocks noChangeArrowheads="1"/>
          </p:cNvSpPr>
          <p:nvPr/>
        </p:nvSpPr>
        <p:spPr bwMode="auto">
          <a:xfrm>
            <a:off x="1663700" y="4927600"/>
            <a:ext cx="1358900" cy="307975"/>
          </a:xfrm>
          <a:prstGeom prst="rect">
            <a:avLst/>
          </a:prstGeom>
          <a:noFill/>
          <a:ln w="9525">
            <a:noFill/>
            <a:miter lim="800000"/>
            <a:headEnd/>
            <a:tailEnd/>
          </a:ln>
        </p:spPr>
        <p:txBody>
          <a:bodyPr wrap="none">
            <a:spAutoFit/>
          </a:bodyPr>
          <a:lstStyle/>
          <a:p>
            <a:r>
              <a:rPr lang="en-AU" sz="1400" b="1">
                <a:solidFill>
                  <a:srgbClr val="000000"/>
                </a:solidFill>
              </a:rPr>
              <a:t>Personal loan</a:t>
            </a:r>
            <a:endParaRPr lang="en-US" sz="1400" b="1"/>
          </a:p>
        </p:txBody>
      </p:sp>
      <p:sp>
        <p:nvSpPr>
          <p:cNvPr id="816138" name="Rectangle 15"/>
          <p:cNvSpPr>
            <a:spLocks noChangeArrowheads="1"/>
          </p:cNvSpPr>
          <p:nvPr/>
        </p:nvSpPr>
        <p:spPr bwMode="auto">
          <a:xfrm>
            <a:off x="1655763" y="5287963"/>
            <a:ext cx="1130300" cy="307975"/>
          </a:xfrm>
          <a:prstGeom prst="rect">
            <a:avLst/>
          </a:prstGeom>
          <a:noFill/>
          <a:ln w="9525">
            <a:noFill/>
            <a:miter lim="800000"/>
            <a:headEnd/>
            <a:tailEnd/>
          </a:ln>
        </p:spPr>
        <p:txBody>
          <a:bodyPr wrap="none">
            <a:spAutoFit/>
          </a:bodyPr>
          <a:lstStyle/>
          <a:p>
            <a:r>
              <a:rPr lang="en-AU" sz="1400" b="1">
                <a:solidFill>
                  <a:srgbClr val="000000"/>
                </a:solidFill>
              </a:rPr>
              <a:t>Credit card</a:t>
            </a:r>
            <a:endParaRPr lang="en-US" sz="1400" b="1"/>
          </a:p>
        </p:txBody>
      </p:sp>
      <p:sp>
        <p:nvSpPr>
          <p:cNvPr id="816139" name="Rectangle 57"/>
          <p:cNvSpPr>
            <a:spLocks noChangeArrowheads="1"/>
          </p:cNvSpPr>
          <p:nvPr/>
        </p:nvSpPr>
        <p:spPr bwMode="auto">
          <a:xfrm>
            <a:off x="5537200" y="3606800"/>
            <a:ext cx="1087438" cy="1989138"/>
          </a:xfrm>
          <a:prstGeom prst="rect">
            <a:avLst/>
          </a:prstGeom>
          <a:solidFill>
            <a:schemeClr val="accent2"/>
          </a:solidFill>
          <a:ln w="9525">
            <a:solidFill>
              <a:schemeClr val="tx1"/>
            </a:solidFill>
            <a:miter lim="800000"/>
            <a:headEnd/>
            <a:tailEnd/>
          </a:ln>
        </p:spPr>
        <p:txBody>
          <a:bodyPr/>
          <a:lstStyle/>
          <a:p>
            <a:endParaRPr lang="en-AU"/>
          </a:p>
        </p:txBody>
      </p:sp>
      <p:sp>
        <p:nvSpPr>
          <p:cNvPr id="816140" name="Rectangle 20"/>
          <p:cNvSpPr>
            <a:spLocks noChangeArrowheads="1"/>
          </p:cNvSpPr>
          <p:nvPr/>
        </p:nvSpPr>
        <p:spPr bwMode="auto">
          <a:xfrm>
            <a:off x="6669088" y="3573463"/>
            <a:ext cx="1098550" cy="307975"/>
          </a:xfrm>
          <a:prstGeom prst="rect">
            <a:avLst/>
          </a:prstGeom>
          <a:noFill/>
          <a:ln w="9525">
            <a:noFill/>
            <a:miter lim="800000"/>
            <a:headEnd/>
            <a:tailEnd/>
          </a:ln>
        </p:spPr>
        <p:txBody>
          <a:bodyPr wrap="none">
            <a:spAutoFit/>
          </a:bodyPr>
          <a:lstStyle/>
          <a:p>
            <a:r>
              <a:rPr lang="en-AU" sz="1400" b="1">
                <a:solidFill>
                  <a:srgbClr val="000000"/>
                </a:solidFill>
              </a:rPr>
              <a:t>Home loan</a:t>
            </a:r>
            <a:endParaRPr lang="en-US" sz="1400" b="1"/>
          </a:p>
        </p:txBody>
      </p:sp>
      <p:cxnSp>
        <p:nvCxnSpPr>
          <p:cNvPr id="9" name="Straight Arrow Connector 8"/>
          <p:cNvCxnSpPr/>
          <p:nvPr/>
        </p:nvCxnSpPr>
        <p:spPr>
          <a:xfrm>
            <a:off x="3127375" y="5081588"/>
            <a:ext cx="21955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27375" y="5451475"/>
            <a:ext cx="21955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40"/>
          <p:cNvSpPr>
            <a:spLocks noChangeArrowheads="1"/>
          </p:cNvSpPr>
          <p:nvPr/>
        </p:nvSpPr>
        <p:spPr bwMode="auto">
          <a:xfrm>
            <a:off x="414338" y="1870075"/>
            <a:ext cx="8137525" cy="1079500"/>
          </a:xfrm>
          <a:prstGeom prst="rect">
            <a:avLst/>
          </a:prstGeom>
          <a:noFill/>
          <a:ln w="9525">
            <a:noFill/>
            <a:miter lim="800000"/>
            <a:headEnd/>
            <a:tailEnd/>
          </a:ln>
        </p:spPr>
        <p:txBody>
          <a:bodyPr/>
          <a:lstStyle/>
          <a:p>
            <a:pPr marL="363538" indent="-363538">
              <a:lnSpc>
                <a:spcPct val="95000"/>
              </a:lnSpc>
              <a:spcBef>
                <a:spcPct val="10000"/>
              </a:spcBef>
              <a:spcAft>
                <a:spcPts val="1000"/>
              </a:spcAft>
              <a:buFont typeface="Arial" charset="0"/>
              <a:buChar char="•"/>
            </a:pPr>
            <a:r>
              <a:rPr lang="en-AU" dirty="0">
                <a:solidFill>
                  <a:srgbClr val="000000"/>
                </a:solidFill>
              </a:rPr>
              <a:t>Carolyn and Ian are married with young </a:t>
            </a:r>
            <a:r>
              <a:rPr lang="en-AU" dirty="0" smtClean="0">
                <a:solidFill>
                  <a:srgbClr val="000000"/>
                </a:solidFill>
              </a:rPr>
              <a:t>a family</a:t>
            </a:r>
            <a:endParaRPr lang="en-AU" dirty="0">
              <a:solidFill>
                <a:srgbClr val="000000"/>
              </a:solidFill>
            </a:endParaRPr>
          </a:p>
          <a:p>
            <a:pPr marL="363538" indent="-363538">
              <a:lnSpc>
                <a:spcPct val="95000"/>
              </a:lnSpc>
              <a:spcBef>
                <a:spcPct val="10000"/>
              </a:spcBef>
              <a:spcAft>
                <a:spcPts val="1000"/>
              </a:spcAft>
              <a:buFont typeface="Arial" charset="0"/>
              <a:buChar char="•"/>
            </a:pPr>
            <a:r>
              <a:rPr lang="en-AU" dirty="0">
                <a:solidFill>
                  <a:srgbClr val="000000"/>
                </a:solidFill>
              </a:rPr>
              <a:t>Home worth </a:t>
            </a:r>
            <a:r>
              <a:rPr lang="en-AU" dirty="0" smtClean="0">
                <a:solidFill>
                  <a:srgbClr val="000000"/>
                </a:solidFill>
              </a:rPr>
              <a:t>$600,000</a:t>
            </a:r>
            <a:endParaRPr lang="en-AU" dirty="0">
              <a:solidFill>
                <a:srgbClr val="000000"/>
              </a:solidFill>
            </a:endParaRPr>
          </a:p>
        </p:txBody>
      </p:sp>
      <p:graphicFrame>
        <p:nvGraphicFramePr>
          <p:cNvPr id="528422" name="Group 38"/>
          <p:cNvGraphicFramePr>
            <a:graphicFrameLocks noGrp="1"/>
          </p:cNvGraphicFramePr>
          <p:nvPr>
            <p:extLst>
              <p:ext uri="{D42A27DB-BD31-4B8C-83A1-F6EECF244321}">
                <p14:modId xmlns:p14="http://schemas.microsoft.com/office/powerpoint/2010/main" val="791732731"/>
              </p:ext>
            </p:extLst>
          </p:nvPr>
        </p:nvGraphicFramePr>
        <p:xfrm>
          <a:off x="544513" y="2963863"/>
          <a:ext cx="8007350" cy="3202892"/>
        </p:xfrm>
        <a:graphic>
          <a:graphicData uri="http://schemas.openxmlformats.org/drawingml/2006/table">
            <a:tbl>
              <a:tblPr/>
              <a:tblGrid>
                <a:gridCol w="2300287"/>
                <a:gridCol w="1957388"/>
                <a:gridCol w="1535112"/>
                <a:gridCol w="2214563"/>
              </a:tblGrid>
              <a:tr h="788988">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Debts </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Outstanding balance</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Interest </a:t>
                      </a:r>
                      <a:b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b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rate</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Current </a:t>
                      </a:r>
                      <a:b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b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repayments (pm)</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70167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Home loan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(20 year term)</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$400,000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7.5%</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$3,153</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167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Personal Loan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(5 year term)</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$10,000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13%</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$223</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Credit cards</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$5,000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19%</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$72</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1" i="0" u="none" strike="noStrike" cap="none" normalizeH="0" baseline="0" dirty="0" smtClean="0">
                          <a:ln>
                            <a:noFill/>
                          </a:ln>
                          <a:solidFill>
                            <a:schemeClr val="tx1"/>
                          </a:solidFill>
                          <a:effectLst/>
                          <a:latin typeface="Arial" charset="0"/>
                          <a:ea typeface="ＭＳ Ｐゴシック"/>
                          <a:cs typeface="ＭＳ Ｐゴシック"/>
                        </a:rPr>
                        <a:t>Total</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1" i="0" u="none" strike="noStrike" cap="none" normalizeH="0" baseline="0" dirty="0" smtClean="0">
                          <a:ln>
                            <a:noFill/>
                          </a:ln>
                          <a:solidFill>
                            <a:schemeClr val="tx1"/>
                          </a:solidFill>
                          <a:effectLst/>
                          <a:latin typeface="Arial" charset="0"/>
                          <a:ea typeface="ＭＳ Ｐゴシック"/>
                          <a:cs typeface="ＭＳ Ｐゴシック"/>
                        </a:rPr>
                        <a:t>$415,000</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endParaRPr kumimoji="0" lang="en-AU" sz="1800" b="1" i="0" u="none" strike="noStrike" cap="none" normalizeH="0" baseline="0" dirty="0" smtClean="0">
                        <a:ln>
                          <a:noFill/>
                        </a:ln>
                        <a:solidFill>
                          <a:schemeClr val="tx1"/>
                        </a:solidFill>
                        <a:effectLst/>
                        <a:latin typeface="Arial" charset="0"/>
                        <a:ea typeface="ＭＳ Ｐゴシック"/>
                        <a:cs typeface="ＭＳ Ｐゴシック"/>
                      </a:endParaRP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1" i="0" u="none" strike="noStrike" cap="none" normalizeH="0" baseline="0" dirty="0" smtClean="0">
                          <a:ln>
                            <a:noFill/>
                          </a:ln>
                          <a:solidFill>
                            <a:schemeClr val="tx1"/>
                          </a:solidFill>
                          <a:effectLst/>
                          <a:latin typeface="Arial" charset="0"/>
                          <a:ea typeface="ＭＳ Ｐゴシック"/>
                          <a:cs typeface="ＭＳ Ｐゴシック"/>
                        </a:rPr>
                        <a:t>$3,448</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18211" name="Rectangle 2"/>
          <p:cNvSpPr>
            <a:spLocks noGrp="1" noChangeArrowheads="1"/>
          </p:cNvSpPr>
          <p:nvPr>
            <p:ph type="title" idx="4294967295"/>
          </p:nvPr>
        </p:nvSpPr>
        <p:spPr>
          <a:xfrm>
            <a:off x="500063" y="496888"/>
            <a:ext cx="6489700" cy="366712"/>
          </a:xfrm>
        </p:spPr>
        <p:txBody>
          <a:bodyPr/>
          <a:lstStyle/>
          <a:p>
            <a:pPr eaLnBrk="1" hangingPunct="1"/>
            <a:r>
              <a:rPr sz="2800" b="1" smtClean="0">
                <a:solidFill>
                  <a:srgbClr val="717278"/>
                </a:solidFill>
                <a:ea typeface="ＭＳ Ｐゴシック"/>
                <a:cs typeface="Arial" charset="0"/>
              </a:rPr>
              <a:t>Debt consolidation</a:t>
            </a:r>
          </a:p>
        </p:txBody>
      </p:sp>
      <p:sp>
        <p:nvSpPr>
          <p:cNvPr id="818212" name="Rectangle 3"/>
          <p:cNvSpPr>
            <a:spLocks noChangeArrowheads="1"/>
          </p:cNvSpPr>
          <p:nvPr/>
        </p:nvSpPr>
        <p:spPr bwMode="auto">
          <a:xfrm>
            <a:off x="439738" y="1292225"/>
            <a:ext cx="3705225" cy="430213"/>
          </a:xfrm>
          <a:prstGeom prst="rect">
            <a:avLst/>
          </a:prstGeom>
          <a:noFill/>
          <a:ln w="9525">
            <a:noFill/>
            <a:miter lim="800000"/>
            <a:headEnd/>
            <a:tailEnd/>
          </a:ln>
        </p:spPr>
        <p:txBody>
          <a:bodyPr wrap="none">
            <a:spAutoFit/>
          </a:bodyPr>
          <a:lstStyle/>
          <a:p>
            <a:r>
              <a:rPr lang="en-US" sz="2200" b="1">
                <a:solidFill>
                  <a:srgbClr val="D86018"/>
                </a:solidFill>
              </a:rPr>
              <a:t>Case study – background</a:t>
            </a:r>
            <a:endParaRPr lang="en-AU" sz="2200" b="1" baseline="30000">
              <a:solidFill>
                <a:srgbClr val="D86018"/>
              </a:solidFill>
            </a:endParaRPr>
          </a:p>
        </p:txBody>
      </p:sp>
      <p:sp>
        <p:nvSpPr>
          <p:cNvPr id="6" name="Rectangle 4"/>
          <p:cNvSpPr>
            <a:spLocks noChangeArrowheads="1"/>
          </p:cNvSpPr>
          <p:nvPr/>
        </p:nvSpPr>
        <p:spPr bwMode="auto">
          <a:xfrm>
            <a:off x="539750" y="6280150"/>
            <a:ext cx="8070850" cy="276999"/>
          </a:xfrm>
          <a:prstGeom prst="rect">
            <a:avLst/>
          </a:prstGeom>
          <a:noFill/>
          <a:ln>
            <a:noFill/>
          </a:ln>
          <a:effectLst/>
          <a:extLst/>
        </p:spPr>
        <p:txBody>
          <a:bodyPr>
            <a:spAutoFit/>
          </a:bodyPr>
          <a:lstStyle/>
          <a:p>
            <a:pPr>
              <a:defRPr/>
            </a:pPr>
            <a:r>
              <a:rPr lang="en-AU" sz="1200" b="1" dirty="0" smtClean="0">
                <a:solidFill>
                  <a:prstClr val="black"/>
                </a:solidFill>
                <a:latin typeface="+mj-lt"/>
                <a:ea typeface="ＭＳ Ｐゴシック" pitchFamily="34" charset="-128"/>
                <a:cs typeface="+mn-cs"/>
              </a:rPr>
              <a:t>Note</a:t>
            </a:r>
            <a:r>
              <a:rPr lang="en-AU" sz="1200" b="1" dirty="0">
                <a:solidFill>
                  <a:prstClr val="black"/>
                </a:solidFill>
                <a:latin typeface="+mj-lt"/>
                <a:ea typeface="ＭＳ Ｐゴシック" pitchFamily="34" charset="-128"/>
                <a:cs typeface="+mn-cs"/>
              </a:rPr>
              <a:t>: </a:t>
            </a:r>
            <a:r>
              <a:rPr lang="en-AU" sz="1200" dirty="0">
                <a:cs typeface="Arial" charset="0"/>
              </a:rPr>
              <a:t>We have used a home loan interest rate of 7.5% as this is close to the historical </a:t>
            </a:r>
            <a:r>
              <a:rPr lang="en-AU" sz="1200" dirty="0" smtClean="0">
                <a:cs typeface="Arial" charset="0"/>
              </a:rPr>
              <a:t>average</a:t>
            </a:r>
            <a:r>
              <a:rPr lang="en-US" sz="1200" dirty="0" smtClean="0">
                <a:latin typeface="+mj-lt"/>
                <a:ea typeface="ＭＳ Ｐゴシック" pitchFamily="34" charset="-128"/>
                <a:cs typeface="+mn-cs"/>
              </a:rPr>
              <a:t>.</a:t>
            </a:r>
            <a:endParaRPr lang="en-AU" sz="1200" dirty="0">
              <a:solidFill>
                <a:prstClr val="black"/>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40"/>
          <p:cNvSpPr>
            <a:spLocks noChangeArrowheads="1"/>
          </p:cNvSpPr>
          <p:nvPr/>
        </p:nvSpPr>
        <p:spPr bwMode="auto">
          <a:xfrm>
            <a:off x="414338" y="1873250"/>
            <a:ext cx="8137525" cy="1079500"/>
          </a:xfrm>
          <a:prstGeom prst="rect">
            <a:avLst/>
          </a:prstGeom>
          <a:noFill/>
          <a:ln w="9525">
            <a:noFill/>
            <a:miter lim="800000"/>
            <a:headEnd/>
            <a:tailEnd/>
          </a:ln>
        </p:spPr>
        <p:txBody>
          <a:bodyPr/>
          <a:lstStyle/>
          <a:p>
            <a:pPr marL="363538" indent="-363538">
              <a:lnSpc>
                <a:spcPct val="95000"/>
              </a:lnSpc>
              <a:spcBef>
                <a:spcPct val="10000"/>
              </a:spcBef>
              <a:spcAft>
                <a:spcPts val="1000"/>
              </a:spcAft>
              <a:buFont typeface="Arial" charset="0"/>
              <a:buChar char="•"/>
            </a:pPr>
            <a:r>
              <a:rPr lang="en-AU" dirty="0">
                <a:solidFill>
                  <a:srgbClr val="000000"/>
                </a:solidFill>
              </a:rPr>
              <a:t>Increase home loan by $15,000</a:t>
            </a:r>
          </a:p>
          <a:p>
            <a:pPr marL="363538" indent="-363538">
              <a:lnSpc>
                <a:spcPct val="95000"/>
              </a:lnSpc>
              <a:spcBef>
                <a:spcPct val="10000"/>
              </a:spcBef>
              <a:spcAft>
                <a:spcPts val="1000"/>
              </a:spcAft>
              <a:buFont typeface="Arial" charset="0"/>
              <a:buChar char="•"/>
            </a:pPr>
            <a:r>
              <a:rPr lang="en-AU" dirty="0">
                <a:solidFill>
                  <a:srgbClr val="000000"/>
                </a:solidFill>
              </a:rPr>
              <a:t>Pay off personal loan and credit card</a:t>
            </a:r>
          </a:p>
          <a:p>
            <a:pPr marL="363538" indent="-363538">
              <a:lnSpc>
                <a:spcPct val="95000"/>
              </a:lnSpc>
              <a:spcBef>
                <a:spcPct val="10000"/>
              </a:spcBef>
              <a:spcAft>
                <a:spcPts val="1000"/>
              </a:spcAft>
              <a:buFont typeface="Arial" charset="0"/>
              <a:buChar char="•"/>
            </a:pPr>
            <a:r>
              <a:rPr lang="en-AU" dirty="0">
                <a:solidFill>
                  <a:srgbClr val="000000"/>
                </a:solidFill>
              </a:rPr>
              <a:t>Make same total repayments of </a:t>
            </a:r>
            <a:r>
              <a:rPr lang="en-AU" dirty="0" smtClean="0">
                <a:solidFill>
                  <a:srgbClr val="000000"/>
                </a:solidFill>
              </a:rPr>
              <a:t>$3,448 </a:t>
            </a:r>
            <a:r>
              <a:rPr lang="en-AU" dirty="0">
                <a:solidFill>
                  <a:srgbClr val="000000"/>
                </a:solidFill>
              </a:rPr>
              <a:t>into home loan</a:t>
            </a:r>
          </a:p>
          <a:p>
            <a:pPr marL="363538" indent="-363538">
              <a:lnSpc>
                <a:spcPct val="95000"/>
              </a:lnSpc>
              <a:spcBef>
                <a:spcPct val="10000"/>
              </a:spcBef>
              <a:spcAft>
                <a:spcPts val="1000"/>
              </a:spcAft>
              <a:buFont typeface="Arial" charset="0"/>
              <a:buChar char="•"/>
            </a:pPr>
            <a:r>
              <a:rPr lang="en-AU" dirty="0">
                <a:solidFill>
                  <a:srgbClr val="000000"/>
                </a:solidFill>
              </a:rPr>
              <a:t>Don’t spend interest savings</a:t>
            </a:r>
            <a:br>
              <a:rPr lang="en-AU" dirty="0">
                <a:solidFill>
                  <a:srgbClr val="000000"/>
                </a:solidFill>
              </a:rPr>
            </a:br>
            <a:endParaRPr lang="en-AU" dirty="0">
              <a:solidFill>
                <a:srgbClr val="000000"/>
              </a:solidFill>
            </a:endParaRPr>
          </a:p>
        </p:txBody>
      </p:sp>
      <p:sp>
        <p:nvSpPr>
          <p:cNvPr id="820227" name="Rectangle 2"/>
          <p:cNvSpPr>
            <a:spLocks noGrp="1" noChangeArrowheads="1"/>
          </p:cNvSpPr>
          <p:nvPr>
            <p:ph type="title" idx="4294967295"/>
          </p:nvPr>
        </p:nvSpPr>
        <p:spPr>
          <a:xfrm>
            <a:off x="500063" y="496888"/>
            <a:ext cx="6489700" cy="366712"/>
          </a:xfrm>
        </p:spPr>
        <p:txBody>
          <a:bodyPr/>
          <a:lstStyle/>
          <a:p>
            <a:pPr eaLnBrk="1" hangingPunct="1"/>
            <a:r>
              <a:rPr sz="2800" b="1" smtClean="0">
                <a:solidFill>
                  <a:srgbClr val="717278"/>
                </a:solidFill>
                <a:ea typeface="ＭＳ Ｐゴシック"/>
                <a:cs typeface="Arial" charset="0"/>
              </a:rPr>
              <a:t>Debt consolidation</a:t>
            </a:r>
          </a:p>
        </p:txBody>
      </p:sp>
      <p:sp>
        <p:nvSpPr>
          <p:cNvPr id="820228" name="Rectangle 3"/>
          <p:cNvSpPr>
            <a:spLocks noChangeArrowheads="1"/>
          </p:cNvSpPr>
          <p:nvPr/>
        </p:nvSpPr>
        <p:spPr bwMode="auto">
          <a:xfrm>
            <a:off x="438150" y="1292225"/>
            <a:ext cx="5102225" cy="430213"/>
          </a:xfrm>
          <a:prstGeom prst="rect">
            <a:avLst/>
          </a:prstGeom>
          <a:noFill/>
          <a:ln w="9525">
            <a:noFill/>
            <a:miter lim="800000"/>
            <a:headEnd/>
            <a:tailEnd/>
          </a:ln>
        </p:spPr>
        <p:txBody>
          <a:bodyPr wrap="none">
            <a:spAutoFit/>
          </a:bodyPr>
          <a:lstStyle/>
          <a:p>
            <a:r>
              <a:rPr lang="en-US" sz="2200" b="1">
                <a:solidFill>
                  <a:srgbClr val="D86018"/>
                </a:solidFill>
              </a:rPr>
              <a:t>Case study – strategy and outcomes</a:t>
            </a:r>
            <a:endParaRPr lang="en-AU" sz="2200" b="1" baseline="30000">
              <a:solidFill>
                <a:srgbClr val="D86018"/>
              </a:solidFill>
            </a:endParaRPr>
          </a:p>
        </p:txBody>
      </p:sp>
      <p:graphicFrame>
        <p:nvGraphicFramePr>
          <p:cNvPr id="530471" name="Group 39"/>
          <p:cNvGraphicFramePr>
            <a:graphicFrameLocks noGrp="1"/>
          </p:cNvGraphicFramePr>
          <p:nvPr>
            <p:extLst>
              <p:ext uri="{D42A27DB-BD31-4B8C-83A1-F6EECF244321}">
                <p14:modId xmlns:p14="http://schemas.microsoft.com/office/powerpoint/2010/main" val="3282571944"/>
              </p:ext>
            </p:extLst>
          </p:nvPr>
        </p:nvGraphicFramePr>
        <p:xfrm>
          <a:off x="539750" y="3646488"/>
          <a:ext cx="8064500" cy="2413001"/>
        </p:xfrm>
        <a:graphic>
          <a:graphicData uri="http://schemas.openxmlformats.org/drawingml/2006/table">
            <a:tbl>
              <a:tblPr/>
              <a:tblGrid>
                <a:gridCol w="3529013"/>
                <a:gridCol w="2087562"/>
                <a:gridCol w="2447925"/>
              </a:tblGrid>
              <a:tr h="407988">
                <a:tc>
                  <a:txBody>
                    <a:bodyPr/>
                    <a:lstStyle/>
                    <a:p>
                      <a:pPr marL="0" marR="0" lvl="0" indent="0" algn="l" defTabSz="914400" rtl="0" eaLnBrk="1" fontAlgn="base" latinLnBrk="0" hangingPunct="1">
                        <a:lnSpc>
                          <a:spcPts val="2400"/>
                        </a:lnSpc>
                        <a:spcBef>
                          <a:spcPct val="0"/>
                        </a:spcBef>
                        <a:spcAft>
                          <a:spcPts val="1000"/>
                        </a:spcAft>
                        <a:buClrTx/>
                        <a:buSzTx/>
                        <a:buFontTx/>
                        <a:buNone/>
                        <a:tabLst/>
                      </a:pPr>
                      <a:endParaRPr kumimoji="0" lang="en-AU" sz="1800" b="0" i="0" u="none" strike="noStrike" cap="none" normalizeH="0" baseline="0" dirty="0" smtClean="0">
                        <a:ln>
                          <a:noFill/>
                        </a:ln>
                        <a:solidFill>
                          <a:srgbClr val="FF9900"/>
                        </a:solidFill>
                        <a:effectLst/>
                        <a:latin typeface="MLC Body Copy" pitchFamily="18" charset="0"/>
                        <a:ea typeface="ＭＳ Ｐゴシック"/>
                        <a:cs typeface="ＭＳ Ｐゴシック"/>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Separate loans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Consolidated loan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39687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Outstanding loan(s)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$415,000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$415,000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Monthly repayments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$3,448</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$3,448</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Remaining term</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18 years 4 months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17 years 11 months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Total interest payments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$341,596</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$323,682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t>Interest saving</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endParaRPr kumimoji="0" lang="en-AU" sz="1800" b="1" i="0" u="none" strike="noStrike" cap="none" normalizeH="0" baseline="0" dirty="0" smtClean="0">
                        <a:ln>
                          <a:noFill/>
                        </a:ln>
                        <a:solidFill>
                          <a:srgbClr val="000000"/>
                        </a:solidFill>
                        <a:effectLst/>
                        <a:latin typeface="Arial" charset="0"/>
                        <a:ea typeface="ＭＳ Ｐゴシック"/>
                        <a:cs typeface="ＭＳ Ｐゴシック"/>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t>$17,914</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4"/>
          <p:cNvSpPr>
            <a:spLocks noChangeArrowheads="1"/>
          </p:cNvSpPr>
          <p:nvPr/>
        </p:nvSpPr>
        <p:spPr bwMode="auto">
          <a:xfrm>
            <a:off x="539750" y="6280150"/>
            <a:ext cx="8070850" cy="461963"/>
          </a:xfrm>
          <a:prstGeom prst="rect">
            <a:avLst/>
          </a:prstGeom>
          <a:noFill/>
          <a:ln>
            <a:noFill/>
          </a:ln>
          <a:effectLst/>
          <a:extLst/>
        </p:spPr>
        <p:txBody>
          <a:bodyPr>
            <a:spAutoFit/>
          </a:bodyPr>
          <a:lstStyle/>
          <a:p>
            <a:pPr>
              <a:defRPr/>
            </a:pPr>
            <a:r>
              <a:rPr lang="en-AU" sz="1200" b="1" dirty="0">
                <a:solidFill>
                  <a:prstClr val="black"/>
                </a:solidFill>
                <a:latin typeface="+mj-lt"/>
                <a:ea typeface="ＭＳ Ｐゴシック" pitchFamily="34" charset="-128"/>
                <a:cs typeface="+mn-cs"/>
              </a:rPr>
              <a:t>Assumptions:</a:t>
            </a:r>
            <a:r>
              <a:rPr lang="en-AU" sz="1200" dirty="0">
                <a:solidFill>
                  <a:prstClr val="black"/>
                </a:solidFill>
                <a:latin typeface="+mj-lt"/>
                <a:ea typeface="ＭＳ Ｐゴシック" pitchFamily="34" charset="-128"/>
                <a:cs typeface="+mn-cs"/>
              </a:rPr>
              <a:t> </a:t>
            </a:r>
            <a:r>
              <a:rPr lang="en-AU" sz="1200" dirty="0">
                <a:latin typeface="+mj-lt"/>
                <a:ea typeface="ＭＳ Ｐゴシック" pitchFamily="34" charset="-128"/>
                <a:cs typeface="+mn-cs"/>
              </a:rPr>
              <a:t>In both options, we’ve assumed repayments of </a:t>
            </a:r>
            <a:r>
              <a:rPr lang="en-AU" sz="1200" dirty="0" smtClean="0">
                <a:latin typeface="+mj-lt"/>
                <a:ea typeface="ＭＳ Ｐゴシック" pitchFamily="34" charset="-128"/>
                <a:cs typeface="+mn-cs"/>
              </a:rPr>
              <a:t>$3,448 </a:t>
            </a:r>
            <a:r>
              <a:rPr lang="en-AU" sz="1200" dirty="0">
                <a:latin typeface="+mj-lt"/>
                <a:ea typeface="ＭＳ Ｐゴシック" pitchFamily="34" charset="-128"/>
                <a:cs typeface="+mn-cs"/>
              </a:rPr>
              <a:t>are made for the life of the home loan. </a:t>
            </a:r>
            <a:br>
              <a:rPr lang="en-AU" sz="1200" dirty="0">
                <a:latin typeface="+mj-lt"/>
                <a:ea typeface="ＭＳ Ｐゴシック" pitchFamily="34" charset="-128"/>
                <a:cs typeface="+mn-cs"/>
              </a:rPr>
            </a:br>
            <a:r>
              <a:rPr lang="en-AU" sz="1200" dirty="0">
                <a:latin typeface="+mj-lt"/>
                <a:ea typeface="ＭＳ Ｐゴシック" pitchFamily="34" charset="-128"/>
                <a:cs typeface="+mn-cs"/>
              </a:rPr>
              <a:t>With the separate loans, payments are redirected to the home loan once the personal loan </a:t>
            </a:r>
            <a:r>
              <a:rPr lang="en-US" sz="1200" dirty="0">
                <a:latin typeface="+mj-lt"/>
                <a:ea typeface="ＭＳ Ｐゴシック" pitchFamily="34" charset="-128"/>
                <a:cs typeface="+mn-cs"/>
              </a:rPr>
              <a:t>is repaid.</a:t>
            </a:r>
            <a:endParaRPr lang="en-AU" sz="1200" dirty="0">
              <a:solidFill>
                <a:prstClr val="black"/>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40"/>
          <p:cNvSpPr>
            <a:spLocks noChangeArrowheads="1"/>
          </p:cNvSpPr>
          <p:nvPr/>
        </p:nvSpPr>
        <p:spPr bwMode="auto">
          <a:xfrm>
            <a:off x="414338" y="1873250"/>
            <a:ext cx="8137525" cy="1627758"/>
          </a:xfrm>
          <a:prstGeom prst="rect">
            <a:avLst/>
          </a:prstGeom>
          <a:noFill/>
          <a:ln w="9525">
            <a:noFill/>
            <a:miter lim="800000"/>
            <a:headEnd/>
            <a:tailEnd/>
          </a:ln>
        </p:spPr>
        <p:txBody>
          <a:bodyPr/>
          <a:lstStyle/>
          <a:p>
            <a:pPr marL="342900" indent="-342900" eaLnBrk="0" hangingPunct="0">
              <a:lnSpc>
                <a:spcPts val="2400"/>
              </a:lnSpc>
              <a:spcAft>
                <a:spcPts val="1000"/>
              </a:spcAft>
              <a:buFont typeface="Arial" charset="0"/>
              <a:buChar char="•"/>
            </a:pPr>
            <a:r>
              <a:rPr lang="en-AU" dirty="0">
                <a:solidFill>
                  <a:srgbClr val="000000"/>
                </a:solidFill>
              </a:rPr>
              <a:t>If hold emergency cash in home loan or offset account you could:</a:t>
            </a:r>
          </a:p>
          <a:p>
            <a:pPr marL="742950" lvl="1" indent="-285750" eaLnBrk="0" hangingPunct="0">
              <a:lnSpc>
                <a:spcPts val="2400"/>
              </a:lnSpc>
              <a:spcAft>
                <a:spcPts val="1000"/>
              </a:spcAft>
              <a:buClr>
                <a:srgbClr val="D86018"/>
              </a:buClr>
              <a:buFont typeface="Arial" charset="0"/>
              <a:buChar char="–"/>
            </a:pPr>
            <a:r>
              <a:rPr lang="en-AU" dirty="0">
                <a:solidFill>
                  <a:srgbClr val="000000"/>
                </a:solidFill>
              </a:rPr>
              <a:t>Earn higher after-tax return</a:t>
            </a:r>
          </a:p>
          <a:p>
            <a:pPr marL="742950" lvl="1" indent="-285750" eaLnBrk="0" hangingPunct="0">
              <a:lnSpc>
                <a:spcPts val="2400"/>
              </a:lnSpc>
              <a:spcAft>
                <a:spcPts val="1000"/>
              </a:spcAft>
              <a:buClr>
                <a:srgbClr val="D86018"/>
              </a:buClr>
              <a:buFont typeface="Arial" charset="0"/>
              <a:buChar char="–"/>
            </a:pPr>
            <a:r>
              <a:rPr lang="en-AU" dirty="0">
                <a:solidFill>
                  <a:srgbClr val="000000"/>
                </a:solidFill>
              </a:rPr>
              <a:t>Reduce loan term</a:t>
            </a:r>
          </a:p>
          <a:p>
            <a:pPr marL="742950" lvl="1" indent="-285750" eaLnBrk="0" hangingPunct="0">
              <a:lnSpc>
                <a:spcPts val="2400"/>
              </a:lnSpc>
              <a:spcAft>
                <a:spcPts val="1000"/>
              </a:spcAft>
              <a:buClr>
                <a:srgbClr val="D86018"/>
              </a:buClr>
              <a:buFont typeface="Arial" charset="0"/>
              <a:buChar char="–"/>
            </a:pPr>
            <a:r>
              <a:rPr lang="en-AU" dirty="0">
                <a:solidFill>
                  <a:srgbClr val="000000"/>
                </a:solidFill>
              </a:rPr>
              <a:t>Still access funds</a:t>
            </a:r>
          </a:p>
          <a:p>
            <a:pPr>
              <a:lnSpc>
                <a:spcPct val="95000"/>
              </a:lnSpc>
              <a:spcBef>
                <a:spcPct val="10000"/>
              </a:spcBef>
              <a:spcAft>
                <a:spcPts val="1000"/>
              </a:spcAft>
            </a:pPr>
            <a:r>
              <a:rPr lang="en-AU" dirty="0" smtClean="0">
                <a:solidFill>
                  <a:srgbClr val="000000"/>
                </a:solidFill>
              </a:rPr>
              <a:t/>
            </a:r>
            <a:br>
              <a:rPr lang="en-AU" dirty="0" smtClean="0">
                <a:solidFill>
                  <a:srgbClr val="000000"/>
                </a:solidFill>
              </a:rPr>
            </a:br>
            <a:endParaRPr lang="en-AU" dirty="0">
              <a:solidFill>
                <a:srgbClr val="000000"/>
              </a:solidFill>
            </a:endParaRPr>
          </a:p>
        </p:txBody>
      </p:sp>
      <p:sp>
        <p:nvSpPr>
          <p:cNvPr id="820227" name="Rectangle 2"/>
          <p:cNvSpPr>
            <a:spLocks noGrp="1" noChangeArrowheads="1"/>
          </p:cNvSpPr>
          <p:nvPr>
            <p:ph type="title" idx="4294967295"/>
          </p:nvPr>
        </p:nvSpPr>
        <p:spPr>
          <a:xfrm>
            <a:off x="500063" y="496888"/>
            <a:ext cx="6489700" cy="366712"/>
          </a:xfrm>
        </p:spPr>
        <p:txBody>
          <a:bodyPr/>
          <a:lstStyle/>
          <a:p>
            <a:pPr eaLnBrk="1" hangingPunct="1"/>
            <a:r>
              <a:rPr lang="en-AU" sz="2800" b="1" dirty="0">
                <a:solidFill>
                  <a:srgbClr val="717278"/>
                </a:solidFill>
                <a:ea typeface="ＭＳ Ｐゴシック"/>
                <a:cs typeface="Arial" charset="0"/>
              </a:rPr>
              <a:t>Use emergency cash more effectively</a:t>
            </a:r>
            <a:endParaRPr sz="2800" b="1" dirty="0" smtClean="0">
              <a:solidFill>
                <a:srgbClr val="717278"/>
              </a:solidFill>
              <a:ea typeface="ＭＳ Ｐゴシック"/>
              <a:cs typeface="Arial" charset="0"/>
            </a:endParaRPr>
          </a:p>
        </p:txBody>
      </p:sp>
      <p:sp>
        <p:nvSpPr>
          <p:cNvPr id="820228" name="Rectangle 3"/>
          <p:cNvSpPr>
            <a:spLocks noChangeArrowheads="1"/>
          </p:cNvSpPr>
          <p:nvPr/>
        </p:nvSpPr>
        <p:spPr bwMode="auto">
          <a:xfrm>
            <a:off x="438150" y="1292225"/>
            <a:ext cx="2164375" cy="430887"/>
          </a:xfrm>
          <a:prstGeom prst="rect">
            <a:avLst/>
          </a:prstGeom>
          <a:noFill/>
          <a:ln w="9525">
            <a:noFill/>
            <a:miter lim="800000"/>
            <a:headEnd/>
            <a:tailEnd/>
          </a:ln>
        </p:spPr>
        <p:txBody>
          <a:bodyPr wrap="none">
            <a:spAutoFit/>
          </a:bodyPr>
          <a:lstStyle/>
          <a:p>
            <a:r>
              <a:rPr lang="en-US" sz="2200" b="1" dirty="0">
                <a:solidFill>
                  <a:srgbClr val="D86018"/>
                </a:solidFill>
              </a:rPr>
              <a:t>How and why?</a:t>
            </a:r>
            <a:endParaRPr lang="en-AU" sz="2200" b="1" baseline="30000" dirty="0">
              <a:solidFill>
                <a:srgbClr val="D86018"/>
              </a:solidFill>
            </a:endParaRPr>
          </a:p>
        </p:txBody>
      </p:sp>
      <p:graphicFrame>
        <p:nvGraphicFramePr>
          <p:cNvPr id="8" name="Group 31"/>
          <p:cNvGraphicFramePr>
            <a:graphicFrameLocks noGrp="1"/>
          </p:cNvGraphicFramePr>
          <p:nvPr>
            <p:extLst>
              <p:ext uri="{D42A27DB-BD31-4B8C-83A1-F6EECF244321}">
                <p14:modId xmlns:p14="http://schemas.microsoft.com/office/powerpoint/2010/main" val="739869050"/>
              </p:ext>
            </p:extLst>
          </p:nvPr>
        </p:nvGraphicFramePr>
        <p:xfrm>
          <a:off x="414338" y="3717032"/>
          <a:ext cx="8064500" cy="2224344"/>
        </p:xfrm>
        <a:graphic>
          <a:graphicData uri="http://schemas.openxmlformats.org/drawingml/2006/table">
            <a:tbl>
              <a:tblPr/>
              <a:tblGrid>
                <a:gridCol w="2160588"/>
                <a:gridCol w="1293812"/>
                <a:gridCol w="1368425"/>
                <a:gridCol w="1512888"/>
                <a:gridCol w="1728787"/>
              </a:tblGrid>
              <a:tr h="394222">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endParaRPr kumimoji="0" lang="en-AU" sz="1800" b="1" i="0" u="none" strike="noStrike" cap="none" normalizeH="0" baseline="0" dirty="0" smtClean="0">
                        <a:ln>
                          <a:noFill/>
                        </a:ln>
                        <a:solidFill>
                          <a:srgbClr val="FF99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Higher interest                                                                                                                                                                                                  rate</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chemeClr val="bg1"/>
                          </a:solidFill>
                          <a:effectLst/>
                          <a:latin typeface="Arial" charset="0"/>
                          <a:ea typeface="ＭＳ Ｐゴシック"/>
                          <a:cs typeface="ＭＳ Ｐゴシック"/>
                        </a:rPr>
                        <a:t>Tax effective</a:t>
                      </a:r>
                      <a:r>
                        <a:rPr kumimoji="0" lang="en-AU" sz="1600" b="0" i="0" u="none" strike="noStrike" cap="none" normalizeH="0" baseline="0" dirty="0" smtClean="0">
                          <a:ln>
                            <a:noFill/>
                          </a:ln>
                          <a:solidFill>
                            <a:schemeClr val="bg1"/>
                          </a:solidFill>
                          <a:effectLst/>
                          <a:latin typeface="Arial" charset="0"/>
                          <a:ea typeface="ＭＳ Ｐゴシック"/>
                          <a:cs typeface="ＭＳ Ｐゴシック"/>
                        </a:rPr>
                        <a:t> </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Repay home loan sooner</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Fast access </a:t>
                      </a:r>
                      <a:br>
                        <a:rPr kumimoji="0" lang="en-AU" sz="1800" b="0" i="0" u="none" strike="noStrike" cap="none" normalizeH="0" baseline="0" smtClean="0">
                          <a:ln>
                            <a:noFill/>
                          </a:ln>
                          <a:solidFill>
                            <a:schemeClr val="bg1"/>
                          </a:solidFill>
                          <a:effectLst/>
                          <a:latin typeface="Arial" charset="0"/>
                          <a:ea typeface="ＭＳ Ｐゴシック"/>
                          <a:cs typeface="ＭＳ Ｐゴシック"/>
                        </a:rPr>
                      </a:br>
                      <a:r>
                        <a:rPr kumimoji="0" lang="en-AU" sz="1800" b="0" i="0" u="none" strike="noStrike" cap="none" normalizeH="0" baseline="0" smtClean="0">
                          <a:ln>
                            <a:noFill/>
                          </a:ln>
                          <a:solidFill>
                            <a:schemeClr val="bg1"/>
                          </a:solidFill>
                          <a:effectLst/>
                          <a:latin typeface="Arial" charset="0"/>
                          <a:ea typeface="ＭＳ Ｐゴシック"/>
                          <a:cs typeface="ＭＳ Ｐゴシック"/>
                        </a:rPr>
                        <a:t>to funds</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504825">
                <a:tc>
                  <a:txBody>
                    <a:bodyPr/>
                    <a:lstStyle/>
                    <a:p>
                      <a:pPr marL="0" marR="0" lvl="0" indent="0" algn="l" defTabSz="914400" rtl="0" eaLnBrk="1" fontAlgn="base" latinLnBrk="0" hangingPunct="1">
                        <a:lnSpc>
                          <a:spcPct val="100000"/>
                        </a:lnSpc>
                        <a:spcBef>
                          <a:spcPct val="50000"/>
                        </a:spcBef>
                        <a:spcAft>
                          <a:spcPct val="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Cash account</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sym typeface="Wingdings 2" pitchFamily="18" charset="2"/>
                        </a:rPr>
                        <a:t>No</a:t>
                      </a:r>
                      <a:endParaRPr kumimoji="0" lang="en-AU" sz="1600" b="1" i="0" u="none" strike="noStrike" cap="none" normalizeH="0" baseline="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sym typeface="Wingdings 2" pitchFamily="18" charset="2"/>
                        </a:rPr>
                        <a:t>No</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sym typeface="Wingdings 2" pitchFamily="18" charset="2"/>
                        </a:rPr>
                        <a:t>No</a:t>
                      </a:r>
                      <a:endParaRPr kumimoji="0" lang="en-AU" sz="1600" b="1" i="0" u="none" strike="noStrike" cap="none" normalizeH="0" baseline="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sym typeface="Wingdings 2" pitchFamily="18" charset="2"/>
                        </a:rPr>
                        <a:t>Yes</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3275">
                <a:tc>
                  <a:txBody>
                    <a:bodyPr/>
                    <a:lstStyle/>
                    <a:p>
                      <a:pPr marL="0" marR="0" lvl="0" indent="0" algn="l" defTabSz="914400" rtl="0" eaLnBrk="1" fontAlgn="base" latinLnBrk="0" hangingPunct="1">
                        <a:lnSpc>
                          <a:spcPct val="120000"/>
                        </a:lnSpc>
                        <a:spcBef>
                          <a:spcPct val="50000"/>
                        </a:spcBef>
                        <a:spcAft>
                          <a:spcPct val="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Home loan / 100% offset account</a:t>
                      </a: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sym typeface="Wingdings 2" pitchFamily="18" charset="2"/>
                        </a:rPr>
                        <a:t>Yes</a:t>
                      </a:r>
                    </a:p>
                    <a:p>
                      <a:pPr marL="0" marR="0" lvl="0" indent="0" algn="ctr" defTabSz="914400" rtl="0" eaLnBrk="1" fontAlgn="base" latinLnBrk="0" hangingPunct="1">
                        <a:lnSpc>
                          <a:spcPct val="100000"/>
                        </a:lnSpc>
                        <a:spcBef>
                          <a:spcPct val="0"/>
                        </a:spcBef>
                        <a:spcAft>
                          <a:spcPts val="850"/>
                        </a:spcAft>
                        <a:buClrTx/>
                        <a:buSzTx/>
                        <a:buFont typeface="Arial" charset="0"/>
                        <a:buNone/>
                        <a:tabLst/>
                      </a:pPr>
                      <a:endParaRPr kumimoji="0" lang="en-AU" sz="1600" b="1" i="0" u="none" strike="noStrike" cap="none" normalizeH="0" baseline="0" dirty="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sym typeface="Wingdings 2" pitchFamily="18" charset="2"/>
                        </a:rPr>
                        <a:t>Yes</a:t>
                      </a:r>
                    </a:p>
                    <a:p>
                      <a:pPr marL="0" marR="0" lvl="0" indent="0" algn="ctr" defTabSz="914400" rtl="0" eaLnBrk="1" fontAlgn="base" latinLnBrk="0" hangingPunct="1">
                        <a:lnSpc>
                          <a:spcPct val="100000"/>
                        </a:lnSpc>
                        <a:spcBef>
                          <a:spcPct val="0"/>
                        </a:spcBef>
                        <a:spcAft>
                          <a:spcPts val="850"/>
                        </a:spcAft>
                        <a:buClrTx/>
                        <a:buSzTx/>
                        <a:buFont typeface="Arial" charset="0"/>
                        <a:buNone/>
                        <a:tabLst/>
                      </a:pPr>
                      <a:endParaRPr kumimoji="0" lang="en-AU" sz="1600" b="1" i="0" u="none" strike="noStrike" cap="none" normalizeH="0" baseline="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sym typeface="Wingdings 2" pitchFamily="18" charset="2"/>
                        </a:rPr>
                        <a:t>Yes</a:t>
                      </a:r>
                    </a:p>
                    <a:p>
                      <a:pPr marL="0" marR="0" lvl="0" indent="0" algn="ctr" defTabSz="914400" rtl="0" eaLnBrk="1" fontAlgn="base" latinLnBrk="0" hangingPunct="1">
                        <a:lnSpc>
                          <a:spcPct val="100000"/>
                        </a:lnSpc>
                        <a:spcBef>
                          <a:spcPct val="0"/>
                        </a:spcBef>
                        <a:spcAft>
                          <a:spcPts val="850"/>
                        </a:spcAft>
                        <a:buClrTx/>
                        <a:buSzTx/>
                        <a:buFont typeface="Arial" charset="0"/>
                        <a:buNone/>
                        <a:tabLst/>
                      </a:pPr>
                      <a:endParaRPr kumimoji="0" lang="en-AU" sz="1600" b="1" i="0" u="none" strike="noStrike" cap="none" normalizeH="0" baseline="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sym typeface="Wingdings 2" pitchFamily="18" charset="2"/>
                        </a:rPr>
                        <a:t>Yes</a:t>
                      </a:r>
                    </a:p>
                    <a:p>
                      <a:pPr marL="0" marR="0" lvl="0" indent="0" algn="ctr" defTabSz="914400" rtl="0" eaLnBrk="1" fontAlgn="base" latinLnBrk="0" hangingPunct="1">
                        <a:lnSpc>
                          <a:spcPct val="100000"/>
                        </a:lnSpc>
                        <a:spcBef>
                          <a:spcPct val="0"/>
                        </a:spcBef>
                        <a:spcAft>
                          <a:spcPts val="850"/>
                        </a:spcAft>
                        <a:buClrTx/>
                        <a:buSzTx/>
                        <a:buFont typeface="Arial" charset="0"/>
                        <a:buNone/>
                        <a:tabLst/>
                      </a:pPr>
                      <a:endParaRPr kumimoji="0" lang="en-AU" sz="1600" b="1" i="0" u="none" strike="noStrike" cap="none" normalizeH="0" baseline="0" dirty="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44162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3"/>
          <p:cNvSpPr txBox="1">
            <a:spLocks noChangeArrowheads="1"/>
          </p:cNvSpPr>
          <p:nvPr/>
        </p:nvSpPr>
        <p:spPr bwMode="auto">
          <a:xfrm>
            <a:off x="-36513" y="1560513"/>
            <a:ext cx="7696201" cy="2860675"/>
          </a:xfrm>
          <a:prstGeom prst="rect">
            <a:avLst/>
          </a:prstGeom>
          <a:noFill/>
          <a:ln w="9525">
            <a:noFill/>
            <a:miter lim="800000"/>
            <a:headEnd/>
            <a:tailEnd/>
          </a:ln>
        </p:spPr>
        <p:txBody>
          <a:bodyPr>
            <a:spAutoFit/>
          </a:bodyPr>
          <a:lstStyle/>
          <a:p>
            <a:endParaRPr lang="en-AU" sz="2000" dirty="0">
              <a:solidFill>
                <a:srgbClr val="1C1C1C"/>
              </a:solidFill>
              <a:latin typeface="Arial Narrow" pitchFamily="34" charset="0"/>
            </a:endParaRPr>
          </a:p>
          <a:p>
            <a:pPr marL="742950" lvl="1" indent="-285750" eaLnBrk="0" hangingPunct="0">
              <a:lnSpc>
                <a:spcPts val="2400"/>
              </a:lnSpc>
              <a:spcAft>
                <a:spcPts val="1000"/>
              </a:spcAft>
              <a:buFont typeface="Arial" charset="0"/>
              <a:buChar char="•"/>
            </a:pPr>
            <a:r>
              <a:rPr lang="en-AU" dirty="0">
                <a:solidFill>
                  <a:srgbClr val="000000"/>
                </a:solidFill>
                <a:cs typeface="Arial" charset="0"/>
              </a:rPr>
              <a:t>Carolyn and Ian own </a:t>
            </a:r>
            <a:r>
              <a:rPr lang="en-AU" dirty="0" smtClean="0">
                <a:solidFill>
                  <a:srgbClr val="000000"/>
                </a:solidFill>
                <a:cs typeface="Arial" charset="0"/>
              </a:rPr>
              <a:t>their home</a:t>
            </a:r>
            <a:endParaRPr lang="en-AU" dirty="0">
              <a:solidFill>
                <a:srgbClr val="000000"/>
              </a:solidFill>
              <a:cs typeface="Arial" charset="0"/>
            </a:endParaRPr>
          </a:p>
          <a:p>
            <a:pPr marL="742950" lvl="1" indent="-285750" eaLnBrk="0" hangingPunct="0">
              <a:lnSpc>
                <a:spcPts val="2400"/>
              </a:lnSpc>
              <a:spcAft>
                <a:spcPts val="1000"/>
              </a:spcAft>
              <a:buFont typeface="Arial" charset="0"/>
              <a:buChar char="•"/>
            </a:pPr>
            <a:r>
              <a:rPr lang="en-AU" dirty="0">
                <a:solidFill>
                  <a:srgbClr val="000000"/>
                </a:solidFill>
                <a:cs typeface="Arial" charset="0"/>
              </a:rPr>
              <a:t>Home loan </a:t>
            </a:r>
            <a:r>
              <a:rPr lang="en-AU" dirty="0" smtClean="0">
                <a:solidFill>
                  <a:srgbClr val="000000"/>
                </a:solidFill>
                <a:cs typeface="Arial" charset="0"/>
              </a:rPr>
              <a:t>$400,000</a:t>
            </a:r>
            <a:endParaRPr lang="en-AU" dirty="0">
              <a:solidFill>
                <a:srgbClr val="000000"/>
              </a:solidFill>
              <a:cs typeface="Arial" charset="0"/>
            </a:endParaRPr>
          </a:p>
          <a:p>
            <a:pPr marL="742950" lvl="1" indent="-285750" eaLnBrk="0" hangingPunct="0">
              <a:lnSpc>
                <a:spcPts val="2400"/>
              </a:lnSpc>
              <a:spcAft>
                <a:spcPts val="1000"/>
              </a:spcAft>
              <a:buFont typeface="Arial" charset="0"/>
              <a:buChar char="•"/>
            </a:pPr>
            <a:r>
              <a:rPr lang="en-AU" dirty="0">
                <a:solidFill>
                  <a:srgbClr val="000000"/>
                </a:solidFill>
                <a:cs typeface="Arial" charset="0"/>
              </a:rPr>
              <a:t>Interest rate 7.5% pa</a:t>
            </a:r>
          </a:p>
          <a:p>
            <a:pPr marL="742950" lvl="1" indent="-285750" eaLnBrk="0" hangingPunct="0">
              <a:lnSpc>
                <a:spcPts val="2400"/>
              </a:lnSpc>
              <a:spcAft>
                <a:spcPts val="1000"/>
              </a:spcAft>
              <a:buFont typeface="Arial" charset="0"/>
              <a:buChar char="•"/>
            </a:pPr>
            <a:r>
              <a:rPr lang="en-AU" dirty="0">
                <a:solidFill>
                  <a:srgbClr val="000000"/>
                </a:solidFill>
                <a:cs typeface="Arial" charset="0"/>
              </a:rPr>
              <a:t>Carolyn received $12,000 bonus</a:t>
            </a:r>
          </a:p>
          <a:p>
            <a:pPr marL="742950" lvl="1" indent="-285750" eaLnBrk="0" hangingPunct="0">
              <a:lnSpc>
                <a:spcPts val="2400"/>
              </a:lnSpc>
              <a:spcAft>
                <a:spcPts val="1000"/>
              </a:spcAft>
              <a:buFont typeface="Arial" charset="0"/>
              <a:buChar char="•"/>
            </a:pPr>
            <a:r>
              <a:rPr lang="en-AU" dirty="0">
                <a:solidFill>
                  <a:srgbClr val="000000"/>
                </a:solidFill>
                <a:cs typeface="Arial" charset="0"/>
              </a:rPr>
              <a:t>Held in cash account earning 4% pa</a:t>
            </a:r>
          </a:p>
          <a:p>
            <a:pPr marL="742950" lvl="1" indent="-285750" eaLnBrk="0" hangingPunct="0">
              <a:lnSpc>
                <a:spcPts val="2400"/>
              </a:lnSpc>
              <a:spcAft>
                <a:spcPts val="1000"/>
              </a:spcAft>
              <a:buFont typeface="Arial" charset="0"/>
              <a:buChar char="•"/>
            </a:pPr>
            <a:r>
              <a:rPr lang="en-AU" dirty="0">
                <a:solidFill>
                  <a:srgbClr val="000000"/>
                </a:solidFill>
                <a:cs typeface="Arial" charset="0"/>
              </a:rPr>
              <a:t>After-tax return only </a:t>
            </a:r>
            <a:r>
              <a:rPr lang="en-AU" dirty="0" smtClean="0">
                <a:solidFill>
                  <a:srgbClr val="000000"/>
                </a:solidFill>
                <a:cs typeface="Arial" charset="0"/>
              </a:rPr>
              <a:t>2.44%</a:t>
            </a:r>
            <a:r>
              <a:rPr lang="en-AU" baseline="30000" dirty="0" smtClean="0">
                <a:solidFill>
                  <a:srgbClr val="000000"/>
                </a:solidFill>
                <a:cs typeface="Arial" charset="0"/>
              </a:rPr>
              <a:t>1</a:t>
            </a:r>
            <a:r>
              <a:rPr lang="en-AU" dirty="0" smtClean="0">
                <a:solidFill>
                  <a:srgbClr val="000000"/>
                </a:solidFill>
                <a:cs typeface="Arial" charset="0"/>
              </a:rPr>
              <a:t> </a:t>
            </a:r>
            <a:r>
              <a:rPr lang="en-AU" dirty="0">
                <a:solidFill>
                  <a:srgbClr val="000000"/>
                </a:solidFill>
                <a:cs typeface="Arial" charset="0"/>
              </a:rPr>
              <a:t>pa</a:t>
            </a:r>
          </a:p>
        </p:txBody>
      </p:sp>
      <p:sp>
        <p:nvSpPr>
          <p:cNvPr id="824324" name="Rectangle 3"/>
          <p:cNvSpPr>
            <a:spLocks noChangeArrowheads="1"/>
          </p:cNvSpPr>
          <p:nvPr/>
        </p:nvSpPr>
        <p:spPr bwMode="auto">
          <a:xfrm>
            <a:off x="430213" y="1292225"/>
            <a:ext cx="3622675" cy="427038"/>
          </a:xfrm>
          <a:prstGeom prst="rect">
            <a:avLst/>
          </a:prstGeom>
          <a:noFill/>
          <a:ln w="9525">
            <a:noFill/>
            <a:miter lim="800000"/>
            <a:headEnd/>
            <a:tailEnd/>
          </a:ln>
        </p:spPr>
        <p:txBody>
          <a:bodyPr wrap="none">
            <a:spAutoFit/>
          </a:bodyPr>
          <a:lstStyle/>
          <a:p>
            <a:r>
              <a:rPr lang="en-US" sz="2200" b="1">
                <a:solidFill>
                  <a:srgbClr val="D86018"/>
                </a:solidFill>
              </a:rPr>
              <a:t>Case study – Background</a:t>
            </a:r>
            <a:endParaRPr lang="en-AU" sz="2200" b="1" baseline="30000">
              <a:solidFill>
                <a:srgbClr val="D86018"/>
              </a:solidFill>
            </a:endParaRPr>
          </a:p>
        </p:txBody>
      </p:sp>
      <p:sp>
        <p:nvSpPr>
          <p:cNvPr id="824325" name="Rectangle 14"/>
          <p:cNvSpPr>
            <a:spLocks noChangeArrowheads="1"/>
          </p:cNvSpPr>
          <p:nvPr/>
        </p:nvSpPr>
        <p:spPr bwMode="auto">
          <a:xfrm>
            <a:off x="441325" y="5949950"/>
            <a:ext cx="8162925" cy="244475"/>
          </a:xfrm>
          <a:prstGeom prst="rect">
            <a:avLst/>
          </a:prstGeom>
          <a:noFill/>
          <a:ln w="9525">
            <a:noFill/>
            <a:miter lim="800000"/>
            <a:headEnd/>
            <a:tailEnd/>
          </a:ln>
        </p:spPr>
        <p:txBody>
          <a:bodyPr>
            <a:spAutoFit/>
          </a:bodyPr>
          <a:lstStyle/>
          <a:p>
            <a:r>
              <a:rPr lang="en-AU" sz="1000" b="1" dirty="0">
                <a:solidFill>
                  <a:srgbClr val="000000"/>
                </a:solidFill>
              </a:rPr>
              <a:t>1. </a:t>
            </a:r>
            <a:r>
              <a:rPr lang="en-AU" sz="1000" b="1" dirty="0" smtClean="0">
                <a:solidFill>
                  <a:srgbClr val="000000"/>
                </a:solidFill>
              </a:rPr>
              <a:t>Assumed individual taxation of 39% </a:t>
            </a:r>
            <a:r>
              <a:rPr lang="en-AU" sz="1000" b="1" dirty="0">
                <a:solidFill>
                  <a:srgbClr val="000000"/>
                </a:solidFill>
              </a:rPr>
              <a:t>(including Medicare levy).</a:t>
            </a:r>
            <a:endParaRPr lang="en-AU" sz="1000" dirty="0">
              <a:solidFill>
                <a:srgbClr val="000000"/>
              </a:solidFill>
            </a:endParaRPr>
          </a:p>
        </p:txBody>
      </p:sp>
      <p:sp>
        <p:nvSpPr>
          <p:cNvPr id="7" name="Rectangle 2"/>
          <p:cNvSpPr txBox="1">
            <a:spLocks noChangeArrowheads="1"/>
          </p:cNvSpPr>
          <p:nvPr/>
        </p:nvSpPr>
        <p:spPr bwMode="auto">
          <a:xfrm>
            <a:off x="395536" y="560388"/>
            <a:ext cx="6578500" cy="125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a:lstStyle>
          <a:p>
            <a:pPr eaLnBrk="1" hangingPunct="1"/>
            <a:r>
              <a:rPr lang="en-AU" sz="2800" b="1" smtClean="0">
                <a:solidFill>
                  <a:srgbClr val="717278"/>
                </a:solidFill>
                <a:ea typeface="ＭＳ Ｐゴシック"/>
                <a:cs typeface="Arial" charset="0"/>
              </a:rPr>
              <a:t>Use emergency cash more effectively</a:t>
            </a:r>
            <a:endParaRPr lang="en-AU" sz="2800" b="1">
              <a:solidFill>
                <a:srgbClr val="717278"/>
              </a:solidFill>
              <a:ea typeface="ＭＳ Ｐゴシック"/>
              <a:cs typeface="Arial" charset="0"/>
            </a:endParaRPr>
          </a:p>
        </p:txBody>
      </p:sp>
      <p:sp>
        <p:nvSpPr>
          <p:cNvPr id="8" name="Rectangle 4"/>
          <p:cNvSpPr>
            <a:spLocks noChangeArrowheads="1"/>
          </p:cNvSpPr>
          <p:nvPr/>
        </p:nvSpPr>
        <p:spPr bwMode="auto">
          <a:xfrm>
            <a:off x="461590" y="6280150"/>
            <a:ext cx="8070850" cy="276999"/>
          </a:xfrm>
          <a:prstGeom prst="rect">
            <a:avLst/>
          </a:prstGeom>
          <a:noFill/>
          <a:ln>
            <a:noFill/>
          </a:ln>
          <a:effectLst/>
          <a:extLst/>
        </p:spPr>
        <p:txBody>
          <a:bodyPr>
            <a:spAutoFit/>
          </a:bodyPr>
          <a:lstStyle/>
          <a:p>
            <a:pPr>
              <a:defRPr/>
            </a:pPr>
            <a:r>
              <a:rPr lang="en-AU" sz="1200" b="1" dirty="0" smtClean="0">
                <a:solidFill>
                  <a:prstClr val="black"/>
                </a:solidFill>
                <a:latin typeface="+mj-lt"/>
                <a:ea typeface="ＭＳ Ｐゴシック" pitchFamily="34" charset="-128"/>
                <a:cs typeface="+mn-cs"/>
              </a:rPr>
              <a:t>Note</a:t>
            </a:r>
            <a:r>
              <a:rPr lang="en-AU" sz="1200" b="1" dirty="0">
                <a:solidFill>
                  <a:prstClr val="black"/>
                </a:solidFill>
                <a:latin typeface="+mj-lt"/>
                <a:ea typeface="ＭＳ Ｐゴシック" pitchFamily="34" charset="-128"/>
                <a:cs typeface="+mn-cs"/>
              </a:rPr>
              <a:t>: </a:t>
            </a:r>
            <a:r>
              <a:rPr lang="en-AU" sz="1200" dirty="0">
                <a:cs typeface="Arial" charset="0"/>
              </a:rPr>
              <a:t>We have used a home loan interest rate of 7.5% as this is close to the historical </a:t>
            </a:r>
            <a:r>
              <a:rPr lang="en-AU" sz="1200" dirty="0" smtClean="0">
                <a:cs typeface="Arial" charset="0"/>
              </a:rPr>
              <a:t>average</a:t>
            </a:r>
            <a:r>
              <a:rPr lang="en-US" sz="1200" dirty="0" smtClean="0">
                <a:latin typeface="+mj-lt"/>
                <a:ea typeface="ＭＳ Ｐゴシック" pitchFamily="34" charset="-128"/>
                <a:cs typeface="+mn-cs"/>
              </a:rPr>
              <a:t>.</a:t>
            </a:r>
            <a:endParaRPr lang="en-AU" sz="1200" dirty="0">
              <a:solidFill>
                <a:prstClr val="black"/>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body" idx="4294967295"/>
          </p:nvPr>
        </p:nvSpPr>
        <p:spPr>
          <a:xfrm>
            <a:off x="414338" y="1844675"/>
            <a:ext cx="8053387" cy="3324225"/>
          </a:xfrm>
        </p:spPr>
        <p:txBody>
          <a:bodyPr lIns="91440" tIns="45720" rIns="91440" bIns="45720"/>
          <a:lstStyle/>
          <a:p>
            <a:pPr marL="0" indent="0">
              <a:buSzPct val="65000"/>
            </a:pPr>
            <a:r>
              <a:rPr b="0" dirty="0" smtClean="0">
                <a:solidFill>
                  <a:srgbClr val="000000"/>
                </a:solidFill>
                <a:ea typeface="ＭＳ Ｐゴシック"/>
              </a:rPr>
              <a:t> </a:t>
            </a:r>
            <a:r>
              <a:rPr sz="1600" dirty="0" smtClean="0">
                <a:solidFill>
                  <a:srgbClr val="000000"/>
                </a:solidFill>
                <a:ea typeface="ＭＳ Ｐゴシック"/>
                <a:cs typeface="Arial" charset="0"/>
              </a:rPr>
              <a:t>Transfers emergency cash into 100% offset account</a:t>
            </a:r>
          </a:p>
          <a:p>
            <a:pPr marL="0" indent="0"/>
            <a:r>
              <a:rPr sz="1600" dirty="0" smtClean="0">
                <a:solidFill>
                  <a:srgbClr val="000000"/>
                </a:solidFill>
                <a:ea typeface="ＭＳ Ｐゴシック"/>
                <a:cs typeface="Arial" charset="0"/>
              </a:rPr>
              <a:t> Continues to repay $3,153 per month </a:t>
            </a:r>
          </a:p>
        </p:txBody>
      </p:sp>
      <p:sp>
        <p:nvSpPr>
          <p:cNvPr id="826372" name="Rectangle 3"/>
          <p:cNvSpPr>
            <a:spLocks noChangeArrowheads="1"/>
          </p:cNvSpPr>
          <p:nvPr/>
        </p:nvSpPr>
        <p:spPr bwMode="auto">
          <a:xfrm>
            <a:off x="430213" y="1292225"/>
            <a:ext cx="5102225" cy="430213"/>
          </a:xfrm>
          <a:prstGeom prst="rect">
            <a:avLst/>
          </a:prstGeom>
          <a:noFill/>
          <a:ln w="9525">
            <a:noFill/>
            <a:miter lim="800000"/>
            <a:headEnd/>
            <a:tailEnd/>
          </a:ln>
        </p:spPr>
        <p:txBody>
          <a:bodyPr wrap="none">
            <a:spAutoFit/>
          </a:bodyPr>
          <a:lstStyle/>
          <a:p>
            <a:r>
              <a:rPr lang="en-US" sz="2200" b="1">
                <a:solidFill>
                  <a:srgbClr val="D86018"/>
                </a:solidFill>
              </a:rPr>
              <a:t>Case study – strategy and outcomes</a:t>
            </a:r>
            <a:endParaRPr lang="en-AU" sz="2200" b="1" baseline="30000">
              <a:solidFill>
                <a:srgbClr val="D86018"/>
              </a:solidFill>
            </a:endParaRPr>
          </a:p>
        </p:txBody>
      </p:sp>
      <p:graphicFrame>
        <p:nvGraphicFramePr>
          <p:cNvPr id="5" name="Group 28"/>
          <p:cNvGraphicFramePr>
            <a:graphicFrameLocks noGrp="1"/>
          </p:cNvGraphicFramePr>
          <p:nvPr>
            <p:extLst>
              <p:ext uri="{D42A27DB-BD31-4B8C-83A1-F6EECF244321}">
                <p14:modId xmlns:p14="http://schemas.microsoft.com/office/powerpoint/2010/main" val="2275144236"/>
              </p:ext>
            </p:extLst>
          </p:nvPr>
        </p:nvGraphicFramePr>
        <p:xfrm>
          <a:off x="539750" y="2997200"/>
          <a:ext cx="8064500" cy="2573039"/>
        </p:xfrm>
        <a:graphic>
          <a:graphicData uri="http://schemas.openxmlformats.org/drawingml/2006/table">
            <a:tbl>
              <a:tblPr/>
              <a:tblGrid>
                <a:gridCol w="3529013"/>
                <a:gridCol w="2184400"/>
                <a:gridCol w="2351087"/>
              </a:tblGrid>
              <a:tr h="407988">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endParaRPr kumimoji="0" lang="en-AU" sz="1600" b="1" i="0" u="none" strike="noStrike" cap="none" normalizeH="0" baseline="0" dirty="0" smtClean="0">
                        <a:ln>
                          <a:noFill/>
                        </a:ln>
                        <a:solidFill>
                          <a:srgbClr val="FF9900"/>
                        </a:solidFill>
                        <a:effectLst/>
                        <a:latin typeface="Arial" charset="0"/>
                        <a:ea typeface="ＭＳ Ｐゴシック"/>
                        <a:cs typeface="ＭＳ Ｐゴシック"/>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Before strategy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After strategy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396875">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Loan balance on which interest calculated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$400,000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$388,000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Monthly home loan repayment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$3,153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$3,153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Time taken to repay the home loan</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20 years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19 years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Total interest payments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$355,988</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$319,277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Interest saving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endParaRPr kumimoji="0" lang="en-AU" sz="1600" b="1" i="0" u="none" strike="noStrike" cap="none" normalizeH="0" baseline="0" smtClean="0">
                        <a:ln>
                          <a:noFill/>
                        </a:ln>
                        <a:solidFill>
                          <a:srgbClr val="000000"/>
                        </a:solidFill>
                        <a:effectLst/>
                        <a:latin typeface="Arial" charset="0"/>
                        <a:ea typeface="ＭＳ Ｐゴシック"/>
                        <a:cs typeface="ＭＳ Ｐゴシック"/>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$36,711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2"/>
          <p:cNvSpPr txBox="1">
            <a:spLocks noChangeArrowheads="1"/>
          </p:cNvSpPr>
          <p:nvPr/>
        </p:nvSpPr>
        <p:spPr bwMode="auto">
          <a:xfrm>
            <a:off x="395536" y="560388"/>
            <a:ext cx="6578500" cy="125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AU" sz="2200" kern="1200" dirty="0">
                <a:solidFill>
                  <a:schemeClr val="bg2"/>
                </a:solidFill>
                <a:latin typeface="+mj-lt"/>
                <a:ea typeface="ＭＳ Ｐゴシック" charset="0"/>
                <a:cs typeface="Arial" pitchFamily="34" charset="0"/>
              </a:defRPr>
            </a:lvl1pPr>
            <a:lvl2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ea typeface="ＭＳ Ｐゴシック"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a:lstStyle>
          <a:p>
            <a:pPr eaLnBrk="1" hangingPunct="1"/>
            <a:r>
              <a:rPr lang="en-AU" sz="2800" b="1" smtClean="0">
                <a:solidFill>
                  <a:srgbClr val="717278"/>
                </a:solidFill>
                <a:ea typeface="ＭＳ Ｐゴシック"/>
                <a:cs typeface="Arial" charset="0"/>
              </a:rPr>
              <a:t>Use emergency cash more effectively</a:t>
            </a:r>
            <a:endParaRPr lang="en-AU" sz="2800" b="1">
              <a:solidFill>
                <a:srgbClr val="717278"/>
              </a:solidFill>
              <a:ea typeface="ＭＳ Ｐゴシック"/>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idx="4294967295"/>
          </p:nvPr>
        </p:nvSpPr>
        <p:spPr>
          <a:xfrm>
            <a:off x="506413" y="484188"/>
            <a:ext cx="7183437" cy="366712"/>
          </a:xfrm>
        </p:spPr>
        <p:txBody>
          <a:bodyPr/>
          <a:lstStyle/>
          <a:p>
            <a:pPr eaLnBrk="1" hangingPunct="1"/>
            <a:r>
              <a:rPr sz="2800" b="1" dirty="0" smtClean="0">
                <a:solidFill>
                  <a:srgbClr val="717278"/>
                </a:solidFill>
                <a:ea typeface="ＭＳ Ｐゴシック"/>
                <a:cs typeface="Arial" charset="0"/>
              </a:rPr>
              <a:t>Use </a:t>
            </a:r>
            <a:r>
              <a:rPr sz="2800" b="1" dirty="0" err="1" smtClean="0">
                <a:solidFill>
                  <a:srgbClr val="717278"/>
                </a:solidFill>
                <a:ea typeface="ＭＳ Ｐゴシック"/>
                <a:cs typeface="Arial" charset="0"/>
              </a:rPr>
              <a:t>cashflow</a:t>
            </a:r>
            <a:r>
              <a:rPr sz="2800" b="1" dirty="0" smtClean="0">
                <a:solidFill>
                  <a:srgbClr val="717278"/>
                </a:solidFill>
                <a:ea typeface="ＭＳ Ｐゴシック"/>
                <a:cs typeface="Arial" charset="0"/>
              </a:rPr>
              <a:t> more effectively</a:t>
            </a:r>
          </a:p>
        </p:txBody>
      </p:sp>
      <p:sp>
        <p:nvSpPr>
          <p:cNvPr id="828419" name="Rectangle 3"/>
          <p:cNvSpPr>
            <a:spLocks noChangeArrowheads="1"/>
          </p:cNvSpPr>
          <p:nvPr/>
        </p:nvSpPr>
        <p:spPr bwMode="auto">
          <a:xfrm>
            <a:off x="433388" y="1292225"/>
            <a:ext cx="946150" cy="427038"/>
          </a:xfrm>
          <a:prstGeom prst="rect">
            <a:avLst/>
          </a:prstGeom>
          <a:noFill/>
          <a:ln w="9525">
            <a:noFill/>
            <a:miter lim="800000"/>
            <a:headEnd/>
            <a:tailEnd/>
          </a:ln>
        </p:spPr>
        <p:txBody>
          <a:bodyPr wrap="none">
            <a:spAutoFit/>
          </a:bodyPr>
          <a:lstStyle/>
          <a:p>
            <a:r>
              <a:rPr lang="en-US" sz="2200" b="1">
                <a:solidFill>
                  <a:srgbClr val="D86018"/>
                </a:solidFill>
              </a:rPr>
              <a:t>How?</a:t>
            </a:r>
            <a:endParaRPr lang="en-AU" sz="2200" b="1" baseline="30000">
              <a:solidFill>
                <a:srgbClr val="D86018"/>
              </a:solidFill>
            </a:endParaRPr>
          </a:p>
        </p:txBody>
      </p:sp>
      <p:graphicFrame>
        <p:nvGraphicFramePr>
          <p:cNvPr id="538652" name="Group 28"/>
          <p:cNvGraphicFramePr>
            <a:graphicFrameLocks noGrp="1"/>
          </p:cNvGraphicFramePr>
          <p:nvPr>
            <p:extLst>
              <p:ext uri="{D42A27DB-BD31-4B8C-83A1-F6EECF244321}">
                <p14:modId xmlns:p14="http://schemas.microsoft.com/office/powerpoint/2010/main" val="3418319023"/>
              </p:ext>
            </p:extLst>
          </p:nvPr>
        </p:nvGraphicFramePr>
        <p:xfrm>
          <a:off x="539750" y="2205038"/>
          <a:ext cx="8070850" cy="3736536"/>
        </p:xfrm>
        <a:graphic>
          <a:graphicData uri="http://schemas.openxmlformats.org/drawingml/2006/table">
            <a:tbl>
              <a:tblPr/>
              <a:tblGrid>
                <a:gridCol w="3600450"/>
                <a:gridCol w="4470400"/>
              </a:tblGrid>
              <a:tr h="504825">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Strategy</a:t>
                      </a: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How it could help repay debt faster</a:t>
                      </a: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D86018"/>
                    </a:solidFill>
                  </a:tcPr>
                </a:tc>
              </a:tr>
              <a:tr h="5048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  Increase repayment frequency</a:t>
                      </a: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Reduces average daily </a:t>
                      </a:r>
                      <a:r>
                        <a:rPr kumimoji="0" lang="en-AU" sz="1800" b="0" i="0" u="none" strike="noStrike" cap="none" normalizeH="0" baseline="0" dirty="0" smtClean="0">
                          <a:ln>
                            <a:noFill/>
                          </a:ln>
                          <a:solidFill>
                            <a:schemeClr val="tx1"/>
                          </a:solidFill>
                          <a:effectLst/>
                          <a:latin typeface="Arial" charset="0"/>
                          <a:ea typeface="ＭＳ Ｐゴシック"/>
                          <a:cs typeface="ＭＳ Ｐゴシック"/>
                        </a:rPr>
                        <a:t>loan balance even though annual </a:t>
                      </a: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repayments the same</a:t>
                      </a:r>
                      <a:endParaRPr kumimoji="0" lang="en-AU" sz="1800" b="0" i="0" u="none" strike="noStrike" cap="none" normalizeH="0" baseline="0" dirty="0" smtClean="0">
                        <a:ln>
                          <a:noFill/>
                        </a:ln>
                        <a:solidFill>
                          <a:srgbClr val="000000"/>
                        </a:solidFill>
                        <a:effectLst/>
                        <a:latin typeface="Arial" charset="0"/>
                        <a:ea typeface="ＭＳ Ｐゴシック"/>
                        <a:cs typeface="ＭＳ Ｐゴシック"/>
                        <a:sym typeface="Wingdings 2" pitchFamily="18" charset="2"/>
                      </a:endParaRP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FFFFFF"/>
                    </a:solidFill>
                  </a:tcPr>
                </a:tc>
              </a:tr>
              <a:tr h="5762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2.  Increase repayment amount</a:t>
                      </a: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24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Reduces </a:t>
                      </a:r>
                      <a:r>
                        <a:rPr kumimoji="0" lang="en-AU" sz="1800" b="0" i="0" u="none" strike="noStrike" cap="none" normalizeH="0" baseline="0" dirty="0" smtClean="0">
                          <a:ln>
                            <a:noFill/>
                          </a:ln>
                          <a:solidFill>
                            <a:schemeClr val="tx1"/>
                          </a:solidFill>
                          <a:effectLst/>
                          <a:latin typeface="Arial" charset="0"/>
                          <a:ea typeface="ＭＳ Ｐゴシック"/>
                          <a:cs typeface="ＭＳ Ｐゴシック"/>
                        </a:rPr>
                        <a:t>loan balance sooner</a:t>
                      </a:r>
                      <a:endParaRPr kumimoji="0" lang="en-AU" sz="1800" b="0" i="0" u="none" strike="noStrike" cap="none" normalizeH="0" baseline="0" dirty="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FFFFFF"/>
                    </a:solidFill>
                  </a:tcPr>
                </a:tc>
              </a:tr>
              <a:tr h="8032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  Salary crediting</a:t>
                      </a: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FFFFFF"/>
                    </a:solidFill>
                  </a:tcPr>
                </a:tc>
                <a:tc>
                  <a:txBody>
                    <a:bodyPr/>
                    <a:lstStyle/>
                    <a:p>
                      <a:pPr marL="271463" marR="0" lvl="0" indent="-271463" algn="l" defTabSz="914400" rtl="0" eaLnBrk="1" fontAlgn="base" latinLnBrk="0" hangingPunct="1">
                        <a:lnSpc>
                          <a:spcPct val="100000"/>
                        </a:lnSpc>
                        <a:spcBef>
                          <a:spcPct val="0"/>
                        </a:spcBef>
                        <a:spcAft>
                          <a:spcPct val="0"/>
                        </a:spcAft>
                        <a:buClrTx/>
                        <a:buSzTx/>
                        <a:buFontTx/>
                        <a:buChar char="•"/>
                        <a:tabLst/>
                      </a:pPr>
                      <a:r>
                        <a:rPr kumimoji="0" lang="en-AU" sz="1800" b="0" i="0" u="none" strike="noStrike" cap="none" normalizeH="0" baseline="0" dirty="0" smtClean="0">
                          <a:ln>
                            <a:noFill/>
                          </a:ln>
                          <a:solidFill>
                            <a:schemeClr val="tx1"/>
                          </a:solidFill>
                          <a:effectLst/>
                          <a:latin typeface="Arial" charset="0"/>
                          <a:ea typeface="ＭＳ Ｐゴシック"/>
                          <a:cs typeface="ＭＳ Ｐゴシック"/>
                        </a:rPr>
                        <a:t>Same as strategies 1 and 2, but greater effect as more money being applied against loan</a:t>
                      </a:r>
                    </a:p>
                    <a:p>
                      <a:pPr marL="271463" marR="0" lvl="0" indent="-271463" algn="l" defTabSz="914400" rtl="0" eaLnBrk="1" fontAlgn="base" latinLnBrk="0" hangingPunct="1">
                        <a:lnSpc>
                          <a:spcPct val="100000"/>
                        </a:lnSpc>
                        <a:spcBef>
                          <a:spcPct val="0"/>
                        </a:spcBef>
                        <a:spcAft>
                          <a:spcPct val="0"/>
                        </a:spcAft>
                        <a:buClrTx/>
                        <a:buSzTx/>
                        <a:buFontTx/>
                        <a:buChar char="•"/>
                        <a:tabLst/>
                      </a:pPr>
                      <a:r>
                        <a:rPr kumimoji="0" lang="en-AU" sz="1800" b="0" i="0" u="none" strike="noStrike" cap="none" normalizeH="0" baseline="0" dirty="0" smtClean="0">
                          <a:ln>
                            <a:noFill/>
                          </a:ln>
                          <a:solidFill>
                            <a:schemeClr val="tx1"/>
                          </a:solidFill>
                          <a:effectLst/>
                          <a:latin typeface="Arial" charset="0"/>
                          <a:ea typeface="ＭＳ Ｐゴシック"/>
                          <a:cs typeface="ＭＳ Ｐゴシック"/>
                        </a:rPr>
                        <a:t>May achieve higher after-tax return than if salary paid into cash account</a:t>
                      </a:r>
                    </a:p>
                    <a:p>
                      <a:pPr marL="271463" marR="0" lvl="0" indent="-271463" algn="l" defTabSz="914400" rtl="0" eaLnBrk="1" fontAlgn="base" latinLnBrk="0" hangingPunct="1">
                        <a:lnSpc>
                          <a:spcPct val="100000"/>
                        </a:lnSpc>
                        <a:spcBef>
                          <a:spcPct val="0"/>
                        </a:spcBef>
                        <a:spcAft>
                          <a:spcPct val="0"/>
                        </a:spcAft>
                        <a:buClrTx/>
                        <a:buSzTx/>
                        <a:buFontTx/>
                        <a:buChar char="•"/>
                        <a:tabLst/>
                      </a:pPr>
                      <a:r>
                        <a:rPr kumimoji="0" lang="en-AU" sz="1800" b="0" i="0" u="none" strike="noStrike" cap="none" normalizeH="0" baseline="0" dirty="0" smtClean="0">
                          <a:ln>
                            <a:noFill/>
                          </a:ln>
                          <a:solidFill>
                            <a:schemeClr val="tx1"/>
                          </a:solidFill>
                          <a:effectLst/>
                          <a:latin typeface="Arial" charset="0"/>
                          <a:ea typeface="ＭＳ Ｐゴシック"/>
                          <a:cs typeface="ＭＳ Ｐゴシック"/>
                        </a:rPr>
                        <a:t>Can access money to meet living expenses </a:t>
                      </a: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during month</a:t>
                      </a:r>
                      <a:endParaRPr kumimoji="0" lang="en-AU" sz="1800" b="0" i="0" u="none" strike="noStrike" cap="none" normalizeH="0" baseline="0" dirty="0" smtClean="0">
                        <a:ln>
                          <a:noFill/>
                        </a:ln>
                        <a:solidFill>
                          <a:srgbClr val="000000"/>
                        </a:solidFill>
                        <a:effectLst/>
                        <a:latin typeface="Arial" charset="0"/>
                        <a:ea typeface="ＭＳ Ｐゴシック"/>
                        <a:cs typeface="ＭＳ Ｐゴシック"/>
                      </a:endParaRPr>
                    </a:p>
                  </a:txBody>
                  <a:tcPr marL="91445" marR="91445" marT="46642" marB="46642"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5" name="Rectangle 18"/>
          <p:cNvSpPr>
            <a:spLocks noChangeArrowheads="1"/>
          </p:cNvSpPr>
          <p:nvPr/>
        </p:nvSpPr>
        <p:spPr bwMode="auto">
          <a:xfrm>
            <a:off x="412750" y="1890713"/>
            <a:ext cx="6911975" cy="936625"/>
          </a:xfrm>
          <a:prstGeom prst="rect">
            <a:avLst/>
          </a:prstGeom>
          <a:noFill/>
          <a:ln w="9525">
            <a:noFill/>
            <a:miter lim="800000"/>
            <a:headEnd/>
            <a:tailEnd/>
          </a:ln>
        </p:spPr>
        <p:txBody>
          <a:bodyPr/>
          <a:lstStyle/>
          <a:p>
            <a:pPr>
              <a:lnSpc>
                <a:spcPct val="90000"/>
              </a:lnSpc>
              <a:spcBef>
                <a:spcPct val="10000"/>
              </a:spcBef>
              <a:spcAft>
                <a:spcPts val="1000"/>
              </a:spcAft>
              <a:defRPr/>
            </a:pPr>
            <a:r>
              <a:rPr lang="en-AU" dirty="0">
                <a:solidFill>
                  <a:srgbClr val="000000"/>
                </a:solidFill>
                <a:cs typeface="Arial" charset="0"/>
              </a:rPr>
              <a:t>Carolyn and Ian owe </a:t>
            </a:r>
            <a:r>
              <a:rPr lang="en-AU" dirty="0" smtClean="0">
                <a:solidFill>
                  <a:srgbClr val="000000"/>
                </a:solidFill>
                <a:cs typeface="Arial" charset="0"/>
              </a:rPr>
              <a:t>$400,000 </a:t>
            </a:r>
            <a:r>
              <a:rPr lang="en-AU" dirty="0">
                <a:solidFill>
                  <a:srgbClr val="000000"/>
                </a:solidFill>
                <a:cs typeface="Arial" charset="0"/>
              </a:rPr>
              <a:t>on their home loan</a:t>
            </a:r>
          </a:p>
          <a:p>
            <a:pPr>
              <a:lnSpc>
                <a:spcPct val="90000"/>
              </a:lnSpc>
              <a:spcBef>
                <a:spcPct val="10000"/>
              </a:spcBef>
              <a:spcAft>
                <a:spcPts val="1000"/>
              </a:spcAft>
              <a:defRPr/>
            </a:pPr>
            <a:r>
              <a:rPr lang="en-AU" dirty="0">
                <a:solidFill>
                  <a:srgbClr val="000000"/>
                </a:solidFill>
                <a:cs typeface="Arial" charset="0"/>
              </a:rPr>
              <a:t> </a:t>
            </a:r>
          </a:p>
          <a:p>
            <a:pPr marL="449263" indent="-449263">
              <a:lnSpc>
                <a:spcPct val="90000"/>
              </a:lnSpc>
              <a:spcBef>
                <a:spcPct val="10000"/>
              </a:spcBef>
              <a:spcAft>
                <a:spcPts val="1000"/>
              </a:spcAft>
              <a:buFont typeface="Arial" charset="0"/>
              <a:buChar char="•"/>
              <a:defRPr/>
            </a:pPr>
            <a:endParaRPr lang="en-AU" dirty="0">
              <a:solidFill>
                <a:srgbClr val="000000"/>
              </a:solidFill>
              <a:cs typeface="Arial" charset="0"/>
            </a:endParaRPr>
          </a:p>
        </p:txBody>
      </p:sp>
      <p:sp>
        <p:nvSpPr>
          <p:cNvPr id="830467" name="Rectangle 2"/>
          <p:cNvSpPr>
            <a:spLocks noGrp="1" noChangeArrowheads="1"/>
          </p:cNvSpPr>
          <p:nvPr>
            <p:ph type="title" idx="4294967295"/>
          </p:nvPr>
        </p:nvSpPr>
        <p:spPr>
          <a:xfrm>
            <a:off x="506413" y="484188"/>
            <a:ext cx="7183437" cy="366712"/>
          </a:xfrm>
        </p:spPr>
        <p:txBody>
          <a:bodyPr/>
          <a:lstStyle/>
          <a:p>
            <a:pPr eaLnBrk="1" hangingPunct="1"/>
            <a:r>
              <a:rPr sz="2800" b="1" smtClean="0">
                <a:solidFill>
                  <a:srgbClr val="717278"/>
                </a:solidFill>
                <a:ea typeface="ＭＳ Ｐゴシック"/>
                <a:cs typeface="Arial" charset="0"/>
              </a:rPr>
              <a:t>Use cashflow more effectively</a:t>
            </a:r>
          </a:p>
        </p:txBody>
      </p:sp>
      <p:sp>
        <p:nvSpPr>
          <p:cNvPr id="830468" name="Rectangle 3"/>
          <p:cNvSpPr>
            <a:spLocks noChangeArrowheads="1"/>
          </p:cNvSpPr>
          <p:nvPr/>
        </p:nvSpPr>
        <p:spPr bwMode="auto">
          <a:xfrm>
            <a:off x="420688" y="1292225"/>
            <a:ext cx="1677987" cy="427038"/>
          </a:xfrm>
          <a:prstGeom prst="rect">
            <a:avLst/>
          </a:prstGeom>
          <a:noFill/>
          <a:ln w="9525">
            <a:noFill/>
            <a:miter lim="800000"/>
            <a:headEnd/>
            <a:tailEnd/>
          </a:ln>
        </p:spPr>
        <p:txBody>
          <a:bodyPr wrap="none">
            <a:spAutoFit/>
          </a:bodyPr>
          <a:lstStyle/>
          <a:p>
            <a:r>
              <a:rPr lang="en-US" sz="2200" b="1">
                <a:solidFill>
                  <a:srgbClr val="D86018"/>
                </a:solidFill>
              </a:rPr>
              <a:t>Case study</a:t>
            </a:r>
            <a:endParaRPr lang="en-AU" sz="2200" b="1" baseline="30000">
              <a:solidFill>
                <a:srgbClr val="D86018"/>
              </a:solidFill>
            </a:endParaRPr>
          </a:p>
        </p:txBody>
      </p:sp>
      <p:graphicFrame>
        <p:nvGraphicFramePr>
          <p:cNvPr id="10" name="Group 33"/>
          <p:cNvGraphicFramePr>
            <a:graphicFrameLocks noGrp="1"/>
          </p:cNvGraphicFramePr>
          <p:nvPr>
            <p:extLst>
              <p:ext uri="{D42A27DB-BD31-4B8C-83A1-F6EECF244321}">
                <p14:modId xmlns:p14="http://schemas.microsoft.com/office/powerpoint/2010/main" val="1502687615"/>
              </p:ext>
            </p:extLst>
          </p:nvPr>
        </p:nvGraphicFramePr>
        <p:xfrm>
          <a:off x="546100" y="2541588"/>
          <a:ext cx="7842324" cy="3638168"/>
        </p:xfrm>
        <a:graphic>
          <a:graphicData uri="http://schemas.openxmlformats.org/drawingml/2006/table">
            <a:tbl>
              <a:tblPr/>
              <a:tblGrid>
                <a:gridCol w="2945780"/>
                <a:gridCol w="2376264"/>
                <a:gridCol w="2520280"/>
              </a:tblGrid>
              <a:tr h="153988">
                <a:tc>
                  <a:txBody>
                    <a:bodyPr/>
                    <a:lstStyle/>
                    <a:p>
                      <a:pPr marL="0" marR="0" lvl="0" indent="0" algn="ctr" defTabSz="914400" rtl="0" eaLnBrk="1" fontAlgn="base" latinLnBrk="0" hangingPunct="1">
                        <a:lnSpc>
                          <a:spcPct val="130000"/>
                        </a:lnSpc>
                        <a:spcBef>
                          <a:spcPct val="30000"/>
                        </a:spcBef>
                        <a:spcAft>
                          <a:spcPct val="30000"/>
                        </a:spcAft>
                        <a:buClrTx/>
                        <a:buSzTx/>
                        <a:buFontTx/>
                        <a:buNone/>
                        <a:tabLst/>
                      </a:pPr>
                      <a:endParaRPr kumimoji="0" lang="en-AU" sz="1800" b="1" i="0" u="none" strike="noStrike" cap="none" normalizeH="0" baseline="0" dirty="0" smtClean="0">
                        <a:ln>
                          <a:noFill/>
                        </a:ln>
                        <a:solidFill>
                          <a:schemeClr val="bg1"/>
                        </a:solidFill>
                        <a:effectLst/>
                        <a:latin typeface="Arial" charset="0"/>
                        <a:ea typeface="ＭＳ Ｐゴシック"/>
                        <a:cs typeface="ＭＳ Ｐゴシック"/>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Details</a:t>
                      </a:r>
                      <a:endParaRPr kumimoji="0" lang="en-US" sz="2000" b="1" i="0" u="none" strike="noStrike" cap="none" normalizeH="0" baseline="0" dirty="0" smtClean="0">
                        <a:ln>
                          <a:noFill/>
                        </a:ln>
                        <a:solidFill>
                          <a:schemeClr val="bg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Combined</a:t>
                      </a:r>
                      <a:b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b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(per annum)</a:t>
                      </a:r>
                      <a:endParaRPr kumimoji="0" lang="en-US" sz="2000" b="1" i="0" u="none" strike="noStrike" cap="none" normalizeH="0" baseline="0" dirty="0" smtClean="0">
                        <a:ln>
                          <a:noFill/>
                        </a:ln>
                        <a:solidFill>
                          <a:schemeClr val="bg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810433">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t>After-tax salary</a:t>
                      </a:r>
                      <a:b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(per fortnight)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pitchFamily="34"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Ian: $2,700</a:t>
                      </a:r>
                    </a:p>
                    <a:p>
                      <a:pPr marL="0" marR="0" lvl="0" indent="0" algn="ctr" defTabSz="914400" rtl="0" eaLnBrk="0" fontAlgn="base" latinLnBrk="0" hangingPunct="0">
                        <a:lnSpc>
                          <a:spcPct val="100000"/>
                        </a:lnSpc>
                        <a:spcBef>
                          <a:spcPct val="0"/>
                        </a:spcBef>
                        <a:spcAft>
                          <a:spcPts val="850"/>
                        </a:spcAft>
                        <a:buClrTx/>
                        <a:buSzTx/>
                        <a:buFont typeface="Arial" pitchFamily="34"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Carolyn: $1,800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$117,000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65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t>Current living expenses </a:t>
                      </a:r>
                      <a:b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(per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200000"/>
                        </a:lnSpc>
                        <a:spcBef>
                          <a:spcPct val="0"/>
                        </a:spcBef>
                        <a:spcAft>
                          <a:spcPts val="850"/>
                        </a:spcAft>
                        <a:buClrTx/>
                        <a:buSzTx/>
                        <a:buFont typeface="Arial" charset="0"/>
                        <a:buNone/>
                        <a:tabLst/>
                      </a:pPr>
                      <a:r>
                        <a:rPr kumimoji="0" lang="en-AU" sz="1800" b="0" i="0" u="none" strike="noStrike" kern="1200" cap="none" normalizeH="0" baseline="0" dirty="0" smtClean="0">
                          <a:ln>
                            <a:noFill/>
                          </a:ln>
                          <a:solidFill>
                            <a:srgbClr val="000000"/>
                          </a:solidFill>
                          <a:effectLst/>
                          <a:latin typeface="Arial" charset="0"/>
                          <a:ea typeface="ＭＳ Ｐゴシック"/>
                          <a:cs typeface="ＭＳ Ｐゴシック"/>
                        </a:rPr>
                        <a:t>$5,000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200000"/>
                        </a:lnSpc>
                        <a:spcBef>
                          <a:spcPct val="0"/>
                        </a:spcBef>
                        <a:spcAft>
                          <a:spcPts val="850"/>
                        </a:spcAft>
                        <a:buClrTx/>
                        <a:buSzTx/>
                        <a:buFont typeface="Arial" charset="0"/>
                        <a:buNone/>
                        <a:tabLst/>
                      </a:pPr>
                      <a:r>
                        <a:rPr kumimoji="0" lang="en-AU" sz="1800" b="0" i="0" u="none" strike="noStrike" kern="1200" cap="none" normalizeH="0" baseline="0" dirty="0" smtClean="0">
                          <a:ln>
                            <a:noFill/>
                          </a:ln>
                          <a:solidFill>
                            <a:srgbClr val="000000"/>
                          </a:solidFill>
                          <a:effectLst/>
                          <a:latin typeface="Arial" charset="0"/>
                          <a:ea typeface="ＭＳ Ｐゴシック"/>
                          <a:cs typeface="ＭＳ Ｐゴシック"/>
                        </a:rPr>
                        <a:t>$60,000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60">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t>Current loan repayments</a:t>
                      </a: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(per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200000"/>
                        </a:lnSpc>
                        <a:spcBef>
                          <a:spcPct val="0"/>
                        </a:spcBef>
                        <a:spcAft>
                          <a:spcPts val="850"/>
                        </a:spcAft>
                        <a:buClrTx/>
                        <a:buSzTx/>
                        <a:buFont typeface="Arial" charset="0"/>
                        <a:buNone/>
                        <a:tabLst/>
                      </a:pPr>
                      <a:r>
                        <a:rPr kumimoji="0" lang="en-AU" sz="1800" b="0" i="0" u="none" strike="noStrike" kern="1200" cap="none" normalizeH="0" baseline="0" dirty="0" smtClean="0">
                          <a:ln>
                            <a:noFill/>
                          </a:ln>
                          <a:solidFill>
                            <a:srgbClr val="000000"/>
                          </a:solidFill>
                          <a:effectLst/>
                          <a:latin typeface="Arial" charset="0"/>
                          <a:ea typeface="ＭＳ Ｐゴシック"/>
                          <a:cs typeface="ＭＳ Ｐゴシック"/>
                        </a:rPr>
                        <a:t>$3,153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200000"/>
                        </a:lnSpc>
                        <a:spcBef>
                          <a:spcPct val="0"/>
                        </a:spcBef>
                        <a:spcAft>
                          <a:spcPts val="850"/>
                        </a:spcAft>
                        <a:buClrTx/>
                        <a:buSzTx/>
                        <a:buFont typeface="Arial" charset="0"/>
                        <a:buNone/>
                        <a:tabLst/>
                      </a:pPr>
                      <a:r>
                        <a:rPr kumimoji="0" lang="en-AU" sz="1800" b="0" i="0" u="none" strike="noStrike" kern="1200" cap="none" normalizeH="0" baseline="0" dirty="0" smtClean="0">
                          <a:ln>
                            <a:noFill/>
                          </a:ln>
                          <a:solidFill>
                            <a:srgbClr val="000000"/>
                          </a:solidFill>
                          <a:effectLst/>
                          <a:latin typeface="Arial" charset="0"/>
                          <a:ea typeface="ＭＳ Ｐゴシック"/>
                          <a:cs typeface="ＭＳ Ｐゴシック"/>
                        </a:rPr>
                        <a:t>$37,836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200">
                <a:tc>
                  <a:txBody>
                    <a:bodyPr/>
                    <a:lstStyle/>
                    <a:p>
                      <a:pPr marL="0" marR="0" lvl="0" indent="0" algn="l" defTabSz="914400" rtl="0" eaLnBrk="0" fontAlgn="base" latinLnBrk="0" hangingPunct="0">
                        <a:lnSpc>
                          <a:spcPct val="200000"/>
                        </a:lnSpc>
                        <a:spcBef>
                          <a:spcPct val="0"/>
                        </a:spcBef>
                        <a:spcAft>
                          <a:spcPts val="850"/>
                        </a:spcAft>
                        <a:buClrTx/>
                        <a:buSzTx/>
                        <a:buFont typeface="Arial" charset="0"/>
                        <a:buNone/>
                        <a:tabLst/>
                      </a:pPr>
                      <a:r>
                        <a:rPr kumimoji="0" lang="en-AU" sz="1800" b="1" i="0" u="none" strike="noStrike" cap="none" normalizeH="0" baseline="0" dirty="0" smtClean="0">
                          <a:ln>
                            <a:noFill/>
                          </a:ln>
                          <a:solidFill>
                            <a:srgbClr val="000000"/>
                          </a:solidFill>
                          <a:effectLst/>
                          <a:latin typeface="Arial" charset="0"/>
                          <a:ea typeface="ＭＳ Ｐゴシック"/>
                          <a:cs typeface="ＭＳ Ｐゴシック"/>
                        </a:rPr>
                        <a:t>Surplus cashflow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200000"/>
                        </a:lnSpc>
                        <a:spcBef>
                          <a:spcPct val="0"/>
                        </a:spcBef>
                        <a:spcAft>
                          <a:spcPts val="850"/>
                        </a:spcAft>
                        <a:buClrTx/>
                        <a:buSzTx/>
                        <a:buFont typeface="Arial" charset="0"/>
                        <a:buNone/>
                        <a:tabLst/>
                      </a:pPr>
                      <a:endParaRPr kumimoji="0" lang="en-AU" sz="1800" b="0" i="0" u="none" strike="noStrike" kern="1200"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200000"/>
                        </a:lnSpc>
                        <a:spcBef>
                          <a:spcPct val="0"/>
                        </a:spcBef>
                        <a:spcAft>
                          <a:spcPts val="850"/>
                        </a:spcAft>
                        <a:buClrTx/>
                        <a:buSzTx/>
                        <a:buFont typeface="Arial" charset="0"/>
                        <a:buNone/>
                        <a:tabLst/>
                      </a:pPr>
                      <a:r>
                        <a:rPr kumimoji="0" lang="en-AU" sz="1800" b="0" i="0" u="none" strike="noStrike" kern="1200" cap="none" normalizeH="0" baseline="0" dirty="0" smtClean="0">
                          <a:ln>
                            <a:noFill/>
                          </a:ln>
                          <a:solidFill>
                            <a:srgbClr val="000000"/>
                          </a:solidFill>
                          <a:effectLst/>
                          <a:latin typeface="Arial" charset="0"/>
                          <a:ea typeface="ＭＳ Ｐゴシック"/>
                          <a:cs typeface="ＭＳ Ｐゴシック"/>
                        </a:rPr>
                        <a:t>$19,164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3"/>
          <p:cNvSpPr>
            <a:spLocks noChangeArrowheads="1"/>
          </p:cNvSpPr>
          <p:nvPr/>
        </p:nvSpPr>
        <p:spPr bwMode="auto">
          <a:xfrm>
            <a:off x="509588" y="1196975"/>
            <a:ext cx="8512175" cy="4248150"/>
          </a:xfrm>
          <a:prstGeom prst="rect">
            <a:avLst/>
          </a:prstGeom>
          <a:noFill/>
          <a:ln w="9525">
            <a:noFill/>
            <a:miter lim="800000"/>
            <a:headEnd/>
            <a:tailEnd/>
          </a:ln>
        </p:spPr>
        <p:txBody>
          <a:bodyPr lIns="18000" tIns="18000" rIns="18000" bIns="18000"/>
          <a:lstStyle/>
          <a:p>
            <a:pPr eaLnBrk="0" hangingPunct="0">
              <a:lnSpc>
                <a:spcPct val="80000"/>
              </a:lnSpc>
              <a:spcAft>
                <a:spcPts val="850"/>
              </a:spcAft>
              <a:buFont typeface="Arial" charset="0"/>
              <a:buNone/>
            </a:pPr>
            <a:r>
              <a:rPr lang="en-AU" sz="1400" b="1" dirty="0">
                <a:solidFill>
                  <a:schemeClr val="bg2"/>
                </a:solidFill>
              </a:rPr>
              <a:t>This presentation has been prepared by </a:t>
            </a:r>
            <a:r>
              <a:rPr lang="en-AU" sz="1400" b="1" dirty="0">
                <a:solidFill>
                  <a:srgbClr val="FF0000"/>
                </a:solidFill>
              </a:rPr>
              <a:t>&lt;include appropriate adviser and licensee details from template table&gt;</a:t>
            </a:r>
            <a:endParaRPr lang="en-AU" sz="1400" b="1" dirty="0">
              <a:solidFill>
                <a:schemeClr val="bg2"/>
              </a:solidFill>
            </a:endParaRPr>
          </a:p>
          <a:p>
            <a:pPr eaLnBrk="0" hangingPunct="0">
              <a:lnSpc>
                <a:spcPct val="80000"/>
              </a:lnSpc>
              <a:spcAft>
                <a:spcPts val="850"/>
              </a:spcAft>
              <a:buFont typeface="Arial" charset="0"/>
              <a:buNone/>
            </a:pPr>
            <a:r>
              <a:rPr lang="en-AU" sz="1400" b="1" dirty="0">
                <a:solidFill>
                  <a:schemeClr val="bg2"/>
                </a:solidFill>
              </a:rPr>
              <a:t>This advice may not be suitable to you because it contains general advice that has not been tailored to your personal circumstances. Please seek personal financial and tax and/or legal advice prior to acting on this information. </a:t>
            </a:r>
          </a:p>
          <a:p>
            <a:pPr eaLnBrk="0" hangingPunct="0">
              <a:lnSpc>
                <a:spcPct val="80000"/>
              </a:lnSpc>
              <a:spcAft>
                <a:spcPts val="850"/>
              </a:spcAft>
              <a:buFont typeface="Arial" charset="0"/>
              <a:buNone/>
            </a:pPr>
            <a:r>
              <a:rPr lang="en-AU" sz="1400" b="1" dirty="0">
                <a:solidFill>
                  <a:srgbClr val="FF0000"/>
                </a:solidFill>
              </a:rPr>
              <a:t/>
            </a:r>
            <a:br>
              <a:rPr lang="en-AU" sz="1400" b="1" dirty="0">
                <a:solidFill>
                  <a:srgbClr val="FF0000"/>
                </a:solidFill>
              </a:rPr>
            </a:br>
            <a:r>
              <a:rPr lang="en-AU" sz="1400" b="1" dirty="0">
                <a:solidFill>
                  <a:schemeClr val="bg2"/>
                </a:solidFill>
              </a:rPr>
              <a:t>Information in this presentation is accurate as at </a:t>
            </a:r>
            <a:r>
              <a:rPr lang="en-AU" sz="1400" b="1" dirty="0">
                <a:solidFill>
                  <a:srgbClr val="FF0000"/>
                </a:solidFill>
              </a:rPr>
              <a:t>1 July </a:t>
            </a:r>
            <a:r>
              <a:rPr lang="en-AU" sz="1400" b="1" dirty="0" smtClean="0">
                <a:solidFill>
                  <a:srgbClr val="FF0000"/>
                </a:solidFill>
              </a:rPr>
              <a:t>2017. </a:t>
            </a:r>
            <a:r>
              <a:rPr lang="en-AU" sz="1400" b="1" dirty="0">
                <a:solidFill>
                  <a:schemeClr val="bg2"/>
                </a:solidFill>
              </a:rPr>
              <a:t>In some cases the information has been provided to us by third parties.  While it is believed the information is accurate and reliable, the accuracy of that information is not guaranteed in any way.</a:t>
            </a:r>
          </a:p>
          <a:p>
            <a:pPr eaLnBrk="0" hangingPunct="0">
              <a:lnSpc>
                <a:spcPct val="80000"/>
              </a:lnSpc>
              <a:spcAft>
                <a:spcPts val="850"/>
              </a:spcAft>
              <a:buFont typeface="Arial" charset="0"/>
              <a:buNone/>
            </a:pPr>
            <a:r>
              <a:rPr lang="en-AU" sz="1400" dirty="0">
                <a:solidFill>
                  <a:srgbClr val="FF0000"/>
                </a:solidFill>
              </a:rPr>
              <a:t/>
            </a:r>
            <a:br>
              <a:rPr lang="en-AU" sz="1400" dirty="0">
                <a:solidFill>
                  <a:srgbClr val="FF0000"/>
                </a:solidFill>
              </a:rPr>
            </a:br>
            <a:r>
              <a:rPr lang="en-AU" sz="1400" b="1" dirty="0">
                <a:solidFill>
                  <a:schemeClr val="bg2"/>
                </a:solidFill>
              </a:rPr>
              <a:t>Opinions constitute our judgement at the time of issue and are subject to change. Neither, the Licensee or any member of the NAB Group, nor their employees or directors give any warranty of accuracy, nor accept any responsibility for errors or omissions in this document.</a:t>
            </a:r>
          </a:p>
          <a:p>
            <a:pPr eaLnBrk="0" hangingPunct="0">
              <a:lnSpc>
                <a:spcPct val="80000"/>
              </a:lnSpc>
              <a:spcAft>
                <a:spcPts val="850"/>
              </a:spcAft>
            </a:pPr>
            <a:r>
              <a:rPr lang="en-AU" sz="1400" b="1" dirty="0">
                <a:solidFill>
                  <a:srgbClr val="FF0000"/>
                </a:solidFill>
              </a:rPr>
              <a:t/>
            </a:r>
            <a:br>
              <a:rPr lang="en-AU" sz="1400" b="1" dirty="0">
                <a:solidFill>
                  <a:srgbClr val="FF0000"/>
                </a:solidFill>
              </a:rPr>
            </a:br>
            <a:r>
              <a:rPr lang="en-AU" sz="1400" b="1" dirty="0">
                <a:solidFill>
                  <a:schemeClr val="bg2"/>
                </a:solidFill>
              </a:rPr>
              <a:t>Any case studies in this presentation are for illustration purposes only. The investment returns shown in any case studies in this presentation are hypothetical examples only and do not reflect the historical or future returns of any specific financial products.  Past performance is not a reliable guide to future returns as future returns may differ from and be more or less volatile than past returns.</a:t>
            </a:r>
            <a:r>
              <a:rPr lang="en-AU" sz="1400" dirty="0"/>
              <a:t> </a:t>
            </a:r>
          </a:p>
          <a:p>
            <a:pPr eaLnBrk="0" hangingPunct="0">
              <a:lnSpc>
                <a:spcPct val="80000"/>
              </a:lnSpc>
              <a:spcAft>
                <a:spcPts val="850"/>
              </a:spcAft>
            </a:pPr>
            <a:r>
              <a:rPr lang="en-AU" sz="1400" b="1" dirty="0" smtClean="0">
                <a:solidFill>
                  <a:schemeClr val="bg2"/>
                </a:solidFill>
              </a:rPr>
              <a:t>Any </a:t>
            </a:r>
            <a:r>
              <a:rPr lang="en-AU" sz="1400" b="1" dirty="0">
                <a:solidFill>
                  <a:schemeClr val="bg2"/>
                </a:solidFill>
              </a:rPr>
              <a:t>tax information provided in this presentation is intended as a guide only and is based on our general understanding of taxation laws. It is not intended to be a substitute for specialised taxation advice or a complete assessment of your liabilities, obligations or claim entitlements that arise, or could arise, under taxation law, and we recommend you consult with a registered tax agent.</a:t>
            </a:r>
            <a:endParaRPr lang="en-AU" sz="1600" b="1" dirty="0">
              <a:solidFill>
                <a:srgbClr val="D86018"/>
              </a:solidFill>
            </a:endParaRPr>
          </a:p>
          <a:p>
            <a:pPr>
              <a:lnSpc>
                <a:spcPct val="80000"/>
              </a:lnSpc>
              <a:spcAft>
                <a:spcPts val="850"/>
              </a:spcAft>
              <a:buFont typeface="Arial" charset="0"/>
              <a:buNone/>
            </a:pPr>
            <a:endParaRPr lang="en-AU" sz="1400" b="1" dirty="0">
              <a:solidFill>
                <a:schemeClr val="bg2"/>
              </a:solidFill>
            </a:endParaRPr>
          </a:p>
          <a:p>
            <a:pPr>
              <a:lnSpc>
                <a:spcPct val="80000"/>
              </a:lnSpc>
              <a:spcAft>
                <a:spcPts val="850"/>
              </a:spcAft>
              <a:buFont typeface="Arial" charset="0"/>
              <a:buNone/>
            </a:pPr>
            <a:endParaRPr lang="en-AU" sz="1400" b="1" dirty="0">
              <a:solidFill>
                <a:srgbClr val="D86018"/>
              </a:solidFill>
            </a:endParaRPr>
          </a:p>
        </p:txBody>
      </p:sp>
      <p:sp>
        <p:nvSpPr>
          <p:cNvPr id="168962"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fld id="{5482E08B-1F42-4BD5-AF8D-E1C5959C9814}" type="slidenum">
              <a:rPr lang="en-AU" sz="800">
                <a:solidFill>
                  <a:srgbClr val="898989"/>
                </a:solidFill>
              </a:rPr>
              <a:pPr algn="r"/>
              <a:t>2</a:t>
            </a:fld>
            <a:endParaRPr lang="en-AU" sz="800">
              <a:solidFill>
                <a:srgbClr val="898989"/>
              </a:solidFill>
            </a:endParaRPr>
          </a:p>
        </p:txBody>
      </p:sp>
      <p:sp>
        <p:nvSpPr>
          <p:cNvPr id="168963" name="Text Placeholder 4"/>
          <p:cNvSpPr>
            <a:spLocks noGrp="1"/>
          </p:cNvSpPr>
          <p:nvPr>
            <p:ph type="body" sz="quarter" idx="4294967295"/>
          </p:nvPr>
        </p:nvSpPr>
        <p:spPr>
          <a:xfrm>
            <a:off x="506413" y="614363"/>
            <a:ext cx="6580187" cy="447675"/>
          </a:xfrm>
        </p:spPr>
        <p:txBody>
          <a:bodyPr/>
          <a:lstStyle/>
          <a:p>
            <a:pPr marL="0" indent="0" eaLnBrk="1" hangingPunct="1">
              <a:lnSpc>
                <a:spcPct val="90000"/>
              </a:lnSpc>
              <a:spcAft>
                <a:spcPct val="0"/>
              </a:spcAft>
            </a:pPr>
            <a:r>
              <a:rPr sz="2000" smtClean="0">
                <a:ea typeface="ＭＳ Ｐゴシック"/>
              </a:rPr>
              <a:t>Important information and disclaimer</a:t>
            </a:r>
          </a:p>
          <a:p>
            <a:pPr marL="0" indent="0" eaLnBrk="1" hangingPunct="1">
              <a:lnSpc>
                <a:spcPct val="90000"/>
              </a:lnSpc>
              <a:spcAft>
                <a:spcPct val="0"/>
              </a:spcAft>
            </a:pPr>
            <a:endParaRPr sz="2000" b="0" smtClean="0">
              <a:solidFill>
                <a:schemeClr val="bg2"/>
              </a:solidFill>
              <a:ea typeface="ＭＳ Ｐゴシック"/>
              <a:cs typeface="Arial" charset="0"/>
            </a:endParaRPr>
          </a:p>
        </p:txBody>
      </p:sp>
      <p:sp>
        <p:nvSpPr>
          <p:cNvPr id="19461" name="Text Placeholder 2"/>
          <p:cNvSpPr>
            <a:spLocks/>
          </p:cNvSpPr>
          <p:nvPr/>
        </p:nvSpPr>
        <p:spPr bwMode="auto">
          <a:xfrm>
            <a:off x="557213" y="1619250"/>
            <a:ext cx="8380412" cy="4537075"/>
          </a:xfrm>
          <a:prstGeom prst="rect">
            <a:avLst/>
          </a:prstGeom>
          <a:noFill/>
          <a:ln>
            <a:noFill/>
          </a:ln>
          <a:extLst/>
        </p:spPr>
        <p:txBody>
          <a:bodyPr lIns="0" tIns="0" rIns="0" bIns="0"/>
          <a:lstStyle/>
          <a:p>
            <a:pPr marL="360363" indent="-360363">
              <a:spcBef>
                <a:spcPct val="20000"/>
              </a:spcBef>
              <a:buClr>
                <a:srgbClr val="CE0058"/>
              </a:buClr>
              <a:buFont typeface="Arial" pitchFamily="34" charset="0"/>
              <a:buChar char="•"/>
              <a:defRPr/>
            </a:pPr>
            <a:endParaRPr lang="en-AU" sz="1600" b="1" dirty="0">
              <a:solidFill>
                <a:srgbClr val="D86018"/>
              </a:solidFill>
            </a:endParaRPr>
          </a:p>
          <a:p>
            <a:pPr>
              <a:spcBef>
                <a:spcPct val="50000"/>
              </a:spcBef>
              <a:spcAft>
                <a:spcPts val="850"/>
              </a:spcAft>
              <a:buFont typeface="Arial" charset="0"/>
              <a:buNone/>
              <a:defRPr/>
            </a:pPr>
            <a:endParaRPr lang="en-AU" dirty="0">
              <a:solidFill>
                <a:schemeClr val="bg2"/>
              </a:solidFill>
              <a:ea typeface="+mn-ea"/>
              <a:cs typeface="+mn-cs"/>
            </a:endParaRPr>
          </a:p>
          <a:p>
            <a:pPr>
              <a:spcBef>
                <a:spcPct val="50000"/>
              </a:spcBef>
              <a:spcAft>
                <a:spcPts val="850"/>
              </a:spcAft>
              <a:buFont typeface="Arial" charset="0"/>
              <a:buNone/>
              <a:defRPr/>
            </a:pPr>
            <a:endParaRPr lang="en-AU" dirty="0">
              <a:solidFill>
                <a:schemeClr val="bg2"/>
              </a:solidFill>
              <a:ea typeface="+mn-ea"/>
              <a:cs typeface="+mn-cs"/>
            </a:endParaRPr>
          </a:p>
          <a:p>
            <a:pPr>
              <a:spcBef>
                <a:spcPct val="50000"/>
              </a:spcBef>
              <a:spcAft>
                <a:spcPts val="850"/>
              </a:spcAft>
              <a:buFont typeface="Arial" charset="0"/>
              <a:buNone/>
              <a:defRPr/>
            </a:pPr>
            <a:endParaRPr lang="en-AU" dirty="0">
              <a:solidFill>
                <a:schemeClr val="bg2"/>
              </a:solidFill>
              <a:ea typeface="+mn-ea"/>
              <a:cs typeface="+mn-cs"/>
            </a:endParaRPr>
          </a:p>
          <a:p>
            <a:pPr>
              <a:spcBef>
                <a:spcPct val="50000"/>
              </a:spcBef>
              <a:spcAft>
                <a:spcPts val="850"/>
              </a:spcAft>
              <a:buFont typeface="Arial" charset="0"/>
              <a:buNone/>
              <a:defRPr/>
            </a:pPr>
            <a:endParaRPr lang="en-AU" dirty="0">
              <a:solidFill>
                <a:schemeClr val="bg2"/>
              </a:solidFill>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7" name="Rectangle 15"/>
          <p:cNvSpPr>
            <a:spLocks noChangeArrowheads="1"/>
          </p:cNvSpPr>
          <p:nvPr/>
        </p:nvSpPr>
        <p:spPr bwMode="auto">
          <a:xfrm>
            <a:off x="2949575" y="2852738"/>
            <a:ext cx="5976938" cy="1008062"/>
          </a:xfrm>
          <a:prstGeom prst="rect">
            <a:avLst/>
          </a:prstGeom>
          <a:noFill/>
          <a:ln w="9525">
            <a:noFill/>
            <a:miter lim="800000"/>
            <a:headEnd/>
            <a:tailEnd/>
          </a:ln>
        </p:spPr>
        <p:txBody>
          <a:bodyPr/>
          <a:lstStyle/>
          <a:p>
            <a:pPr>
              <a:lnSpc>
                <a:spcPts val="2400"/>
              </a:lnSpc>
              <a:spcAft>
                <a:spcPts val="1000"/>
              </a:spcAft>
            </a:pPr>
            <a:endParaRPr lang="en-AU" sz="2100">
              <a:solidFill>
                <a:srgbClr val="000000"/>
              </a:solidFill>
              <a:latin typeface="HelveticaNeue LightCond" pitchFamily="34" charset="0"/>
            </a:endParaRPr>
          </a:p>
        </p:txBody>
      </p:sp>
      <p:sp>
        <p:nvSpPr>
          <p:cNvPr id="832515" name="Rectangle 2"/>
          <p:cNvSpPr>
            <a:spLocks noGrp="1" noChangeArrowheads="1"/>
          </p:cNvSpPr>
          <p:nvPr>
            <p:ph type="title" idx="4294967295"/>
          </p:nvPr>
        </p:nvSpPr>
        <p:spPr>
          <a:xfrm>
            <a:off x="506413" y="484188"/>
            <a:ext cx="7183437" cy="366712"/>
          </a:xfrm>
        </p:spPr>
        <p:txBody>
          <a:bodyPr/>
          <a:lstStyle/>
          <a:p>
            <a:pPr eaLnBrk="1" hangingPunct="1"/>
            <a:r>
              <a:rPr sz="2800" b="1" smtClean="0">
                <a:solidFill>
                  <a:srgbClr val="717278"/>
                </a:solidFill>
                <a:ea typeface="ＭＳ Ｐゴシック"/>
                <a:cs typeface="Arial" charset="0"/>
              </a:rPr>
              <a:t>Use cashflow more effectively</a:t>
            </a:r>
          </a:p>
        </p:txBody>
      </p:sp>
      <p:sp>
        <p:nvSpPr>
          <p:cNvPr id="832516" name="Rectangle 3"/>
          <p:cNvSpPr>
            <a:spLocks noChangeArrowheads="1"/>
          </p:cNvSpPr>
          <p:nvPr/>
        </p:nvSpPr>
        <p:spPr bwMode="auto">
          <a:xfrm>
            <a:off x="420688" y="1292225"/>
            <a:ext cx="1677987" cy="427038"/>
          </a:xfrm>
          <a:prstGeom prst="rect">
            <a:avLst/>
          </a:prstGeom>
          <a:noFill/>
          <a:ln w="9525">
            <a:noFill/>
            <a:miter lim="800000"/>
            <a:headEnd/>
            <a:tailEnd/>
          </a:ln>
        </p:spPr>
        <p:txBody>
          <a:bodyPr wrap="none">
            <a:spAutoFit/>
          </a:bodyPr>
          <a:lstStyle/>
          <a:p>
            <a:r>
              <a:rPr lang="en-US" sz="2200" b="1">
                <a:solidFill>
                  <a:srgbClr val="D86018"/>
                </a:solidFill>
              </a:rPr>
              <a:t>Case study</a:t>
            </a:r>
            <a:endParaRPr lang="en-AU" sz="2200" b="1" baseline="30000">
              <a:solidFill>
                <a:srgbClr val="D86018"/>
              </a:solidFill>
            </a:endParaRPr>
          </a:p>
        </p:txBody>
      </p:sp>
      <p:graphicFrame>
        <p:nvGraphicFramePr>
          <p:cNvPr id="832517" name="Group 5"/>
          <p:cNvGraphicFramePr>
            <a:graphicFrameLocks noGrp="1"/>
          </p:cNvGraphicFramePr>
          <p:nvPr>
            <p:extLst>
              <p:ext uri="{D42A27DB-BD31-4B8C-83A1-F6EECF244321}">
                <p14:modId xmlns:p14="http://schemas.microsoft.com/office/powerpoint/2010/main" val="834718084"/>
              </p:ext>
            </p:extLst>
          </p:nvPr>
        </p:nvGraphicFramePr>
        <p:xfrm>
          <a:off x="546100" y="2133600"/>
          <a:ext cx="8064500" cy="3658236"/>
        </p:xfrm>
        <a:graphic>
          <a:graphicData uri="http://schemas.openxmlformats.org/drawingml/2006/table">
            <a:tbl>
              <a:tblPr/>
              <a:tblGrid>
                <a:gridCol w="3521075"/>
                <a:gridCol w="1728788"/>
                <a:gridCol w="1296987"/>
                <a:gridCol w="1517650"/>
              </a:tblGrid>
              <a:tr h="153988">
                <a:tc>
                  <a:txBody>
                    <a:bodyPr/>
                    <a:lstStyle/>
                    <a:p>
                      <a:pPr marL="0" marR="0" lvl="0" indent="0" algn="l" defTabSz="914400" rtl="0" eaLnBrk="1" fontAlgn="base" latinLnBrk="0" hangingPunct="1">
                        <a:lnSpc>
                          <a:spcPct val="130000"/>
                        </a:lnSpc>
                        <a:spcBef>
                          <a:spcPct val="30000"/>
                        </a:spcBef>
                        <a:spcAft>
                          <a:spcPct val="30000"/>
                        </a:spcAft>
                        <a:buClrTx/>
                        <a:buSzTx/>
                        <a:buFontTx/>
                        <a:buNone/>
                        <a:tabLst/>
                      </a:pPr>
                      <a:r>
                        <a:rPr kumimoji="0" lang="en-AU" sz="2000" b="1" i="0" u="none" strike="noStrike" cap="none" normalizeH="0" baseline="0" dirty="0" smtClean="0">
                          <a:ln>
                            <a:noFill/>
                          </a:ln>
                          <a:solidFill>
                            <a:schemeClr val="bg1"/>
                          </a:solidFill>
                          <a:effectLst/>
                          <a:latin typeface="Arial" charset="0"/>
                          <a:ea typeface="ＭＳ Ｐゴシック"/>
                          <a:cs typeface="ＭＳ Ｐゴシック"/>
                        </a:rPr>
                        <a:t>Strategy</a:t>
                      </a:r>
                      <a:endParaRPr kumimoji="0" lang="en-AU" sz="1800" b="1" i="0" u="none" strike="noStrike" cap="none" normalizeH="0" baseline="0" dirty="0" smtClean="0">
                        <a:ln>
                          <a:noFill/>
                        </a:ln>
                        <a:solidFill>
                          <a:schemeClr val="bg1"/>
                        </a:solidFill>
                        <a:effectLst/>
                        <a:latin typeface="Arial" charset="0"/>
                        <a:ea typeface="ＭＳ Ｐゴシック"/>
                        <a:cs typeface="ＭＳ Ｐゴシック"/>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smtClean="0">
                          <a:ln>
                            <a:noFill/>
                          </a:ln>
                          <a:solidFill>
                            <a:schemeClr val="bg1"/>
                          </a:solidFill>
                          <a:effectLst/>
                          <a:latin typeface="Arial" charset="0"/>
                          <a:ea typeface="ＭＳ Ｐゴシック"/>
                          <a:cs typeface="ＭＳ Ｐゴシック"/>
                        </a:rPr>
                        <a:t>Annual repayments</a:t>
                      </a:r>
                      <a:endParaRPr kumimoji="0" lang="en-US" sz="2000" b="1" i="0" u="none" strike="noStrike" cap="none" normalizeH="0" baseline="0" smtClean="0">
                        <a:ln>
                          <a:noFill/>
                        </a:ln>
                        <a:solidFill>
                          <a:schemeClr val="bg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smtClean="0">
                          <a:ln>
                            <a:noFill/>
                          </a:ln>
                          <a:solidFill>
                            <a:schemeClr val="bg1"/>
                          </a:solidFill>
                          <a:effectLst/>
                          <a:latin typeface="Arial" charset="0"/>
                          <a:ea typeface="ＭＳ Ｐゴシック"/>
                          <a:cs typeface="ＭＳ Ｐゴシック"/>
                        </a:rPr>
                        <a:t>Loan </a:t>
                      </a:r>
                      <a:br>
                        <a:rPr kumimoji="0" lang="en-AU" sz="2000" b="1" i="0" u="none" strike="noStrike" cap="none" normalizeH="0" baseline="0" smtClean="0">
                          <a:ln>
                            <a:noFill/>
                          </a:ln>
                          <a:solidFill>
                            <a:schemeClr val="bg1"/>
                          </a:solidFill>
                          <a:effectLst/>
                          <a:latin typeface="Arial" charset="0"/>
                          <a:ea typeface="ＭＳ Ｐゴシック"/>
                          <a:cs typeface="ＭＳ Ｐゴシック"/>
                        </a:rPr>
                      </a:br>
                      <a:r>
                        <a:rPr kumimoji="0" lang="en-AU" sz="2000" b="1" i="0" u="none" strike="noStrike" cap="none" normalizeH="0" baseline="0" smtClean="0">
                          <a:ln>
                            <a:noFill/>
                          </a:ln>
                          <a:solidFill>
                            <a:schemeClr val="bg1"/>
                          </a:solidFill>
                          <a:effectLst/>
                          <a:latin typeface="Arial" charset="0"/>
                          <a:ea typeface="ＭＳ Ｐゴシック"/>
                          <a:cs typeface="ＭＳ Ｐゴシック"/>
                        </a:rPr>
                        <a:t>term</a:t>
                      </a:r>
                      <a:endParaRPr kumimoji="0" lang="en-US" sz="2000" b="1" i="0" u="none" strike="noStrike" cap="none" normalizeH="0" baseline="0" smtClean="0">
                        <a:ln>
                          <a:noFill/>
                        </a:ln>
                        <a:solidFill>
                          <a:schemeClr val="bg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1" fontAlgn="base" latinLnBrk="0" hangingPunct="1">
                        <a:lnSpc>
                          <a:spcPts val="2400"/>
                        </a:lnSpc>
                        <a:spcBef>
                          <a:spcPct val="0"/>
                        </a:spcBef>
                        <a:spcAft>
                          <a:spcPts val="1000"/>
                        </a:spcAft>
                        <a:buClrTx/>
                        <a:buSzTx/>
                        <a:buFontTx/>
                        <a:buNone/>
                        <a:tabLst/>
                      </a:pPr>
                      <a:r>
                        <a:rPr kumimoji="0" lang="en-AU" sz="2000" b="1" i="0" u="none" strike="noStrike" cap="none" normalizeH="0" baseline="0" smtClean="0">
                          <a:ln>
                            <a:noFill/>
                          </a:ln>
                          <a:solidFill>
                            <a:schemeClr val="bg1"/>
                          </a:solidFill>
                          <a:effectLst/>
                          <a:latin typeface="Arial" charset="0"/>
                          <a:ea typeface="ＭＳ Ｐゴシック"/>
                          <a:cs typeface="ＭＳ Ｐゴシック"/>
                        </a:rPr>
                        <a:t>Total interest payments</a:t>
                      </a:r>
                      <a:endParaRPr kumimoji="0" lang="en-US" sz="2000" b="1" i="0" u="none" strike="noStrike" cap="none" normalizeH="0" baseline="0" smtClean="0">
                        <a:ln>
                          <a:noFill/>
                        </a:ln>
                        <a:solidFill>
                          <a:schemeClr val="bg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477838">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Continue paying $3,153 a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$37,836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20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$355,988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Repay $1,455 a fortnight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$37,830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10000"/>
                        </a:spcBef>
                        <a:spcAft>
                          <a:spcPct val="10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19 years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2 months</a:t>
                      </a:r>
                      <a:endParaRPr kumimoji="0" lang="en-AU" sz="1600" b="1" i="0" u="none" strike="noStrike" cap="none" normalizeH="0" baseline="0" dirty="0" smtClean="0">
                        <a:ln>
                          <a:noFill/>
                        </a:ln>
                        <a:solidFill>
                          <a:srgbClr val="D86018"/>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$327,721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Increase fortnightly payments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to $1,475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$38,350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10000"/>
                        </a:spcBef>
                        <a:spcAft>
                          <a:spcPct val="10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18 years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8 months</a:t>
                      </a:r>
                      <a:endParaRPr kumimoji="0" lang="en-AU" sz="1600" b="1" i="0" u="none" strike="noStrike" cap="none" normalizeH="0" baseline="0" dirty="0" smtClean="0">
                        <a:ln>
                          <a:noFill/>
                        </a:ln>
                        <a:solidFill>
                          <a:srgbClr val="D86018"/>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10000"/>
                        </a:spcBef>
                        <a:spcAft>
                          <a:spcPct val="10000"/>
                        </a:spcAft>
                        <a:buClrTx/>
                        <a:buSzTx/>
                        <a:buFontTx/>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$317,021</a:t>
                      </a:r>
                    </a:p>
                    <a:p>
                      <a:pPr marL="0" marR="0" lvl="0" indent="0" algn="ctr" defTabSz="914400" rtl="0" eaLnBrk="0" fontAlgn="base" latinLnBrk="0" hangingPunct="0">
                        <a:lnSpc>
                          <a:spcPct val="100000"/>
                        </a:lnSpc>
                        <a:spcBef>
                          <a:spcPct val="0"/>
                        </a:spcBef>
                        <a:spcAft>
                          <a:spcPts val="850"/>
                        </a:spcAft>
                        <a:buClrTx/>
                        <a:buSzTx/>
                        <a:buFont typeface="Arial" charset="0"/>
                        <a:buNone/>
                        <a:tabLst/>
                      </a:pPr>
                      <a:endParaRPr kumimoji="0" lang="en-AU" sz="1600" b="1" i="0" u="none" strike="noStrike" cap="none" normalizeH="0" baseline="0" dirty="0" smtClean="0">
                        <a:ln>
                          <a:noFill/>
                        </a:ln>
                        <a:solidFill>
                          <a:srgbClr val="D86018"/>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285750" marR="0" lvl="0" indent="-285750" algn="l" defTabSz="914400" rtl="0" eaLnBrk="0" fontAlgn="base" latinLnBrk="0" hangingPunct="0">
                        <a:lnSpc>
                          <a:spcPct val="100000"/>
                        </a:lnSpc>
                        <a:spcBef>
                          <a:spcPct val="0"/>
                        </a:spcBef>
                        <a:spcAft>
                          <a:spcPts val="850"/>
                        </a:spcAft>
                        <a:buClrTx/>
                        <a:buSzTx/>
                        <a:buFont typeface="Arial" charset="0"/>
                        <a:buChar char="•"/>
                        <a:tabLst/>
                      </a:pPr>
                      <a:r>
                        <a:rPr kumimoji="0" lang="en-AU" sz="1800" b="0" i="0" u="none" strike="noStrike" cap="none" normalizeH="0" baseline="0" smtClean="0">
                          <a:ln>
                            <a:noFill/>
                          </a:ln>
                          <a:solidFill>
                            <a:srgbClr val="000000"/>
                          </a:solidFill>
                          <a:effectLst/>
                          <a:latin typeface="Arial" charset="0"/>
                          <a:ea typeface="ＭＳ Ｐゴシック"/>
                          <a:cs typeface="ＭＳ Ｐゴシック"/>
                        </a:rPr>
                        <a:t>Pay 100% of salary into loan</a:t>
                      </a:r>
                      <a:r>
                        <a:rPr kumimoji="0" lang="en-AU" sz="1800" b="0" i="0" u="none" strike="noStrike" cap="none" normalizeH="0" baseline="30000" smtClean="0">
                          <a:ln>
                            <a:noFill/>
                          </a:ln>
                          <a:solidFill>
                            <a:srgbClr val="000000"/>
                          </a:solidFill>
                          <a:effectLst/>
                          <a:latin typeface="Arial" charset="0"/>
                          <a:ea typeface="ＭＳ Ｐゴシック"/>
                          <a:cs typeface="ＭＳ Ｐゴシック"/>
                        </a:rPr>
                        <a:t>1</a:t>
                      </a:r>
                      <a:r>
                        <a:rPr kumimoji="0" lang="en-AU" sz="1800" b="0" i="0" u="none" strike="noStrike" cap="none" normalizeH="0" baseline="0" smtClean="0">
                          <a:ln>
                            <a:noFill/>
                          </a:ln>
                          <a:solidFill>
                            <a:srgbClr val="000000"/>
                          </a:solidFill>
                          <a:effectLst/>
                          <a:latin typeface="Arial" charset="0"/>
                          <a:ea typeface="ＭＳ Ｐゴシック"/>
                          <a:cs typeface="ＭＳ Ｐゴシック"/>
                        </a:rPr>
                        <a:t> </a:t>
                      </a:r>
                    </a:p>
                    <a:p>
                      <a:pPr marL="285750" marR="0" lvl="0" indent="-285750" algn="l" defTabSz="914400" rtl="0" eaLnBrk="0" fontAlgn="base" latinLnBrk="0" hangingPunct="0">
                        <a:lnSpc>
                          <a:spcPct val="100000"/>
                        </a:lnSpc>
                        <a:spcBef>
                          <a:spcPct val="0"/>
                        </a:spcBef>
                        <a:spcAft>
                          <a:spcPts val="850"/>
                        </a:spcAft>
                        <a:buClrTx/>
                        <a:buSzTx/>
                        <a:buFont typeface="Arial" charset="0"/>
                        <a:buChar char="•"/>
                        <a:tabLst/>
                      </a:pPr>
                      <a:r>
                        <a:rPr kumimoji="0" lang="en-AU" sz="1800" b="0" i="0" u="none" strike="noStrike" cap="none" normalizeH="0" baseline="0" smtClean="0">
                          <a:ln>
                            <a:noFill/>
                          </a:ln>
                          <a:solidFill>
                            <a:srgbClr val="000000"/>
                          </a:solidFill>
                          <a:effectLst/>
                          <a:latin typeface="Arial" charset="0"/>
                          <a:ea typeface="ＭＳ Ｐゴシック"/>
                          <a:cs typeface="ＭＳ Ｐゴシック"/>
                        </a:rPr>
                        <a:t>Draw to pay living expenses</a:t>
                      </a:r>
                      <a:r>
                        <a:rPr kumimoji="0" lang="en-AU" sz="1800" b="0" i="0" u="none" strike="noStrike" cap="none" normalizeH="0" baseline="30000" smtClean="0">
                          <a:ln>
                            <a:noFill/>
                          </a:ln>
                          <a:solidFill>
                            <a:srgbClr val="000000"/>
                          </a:solidFill>
                          <a:effectLst/>
                          <a:latin typeface="Arial" charset="0"/>
                          <a:ea typeface="ＭＳ Ｐゴシック"/>
                          <a:cs typeface="ＭＳ Ｐゴシック"/>
                        </a:rPr>
                        <a:t>2</a:t>
                      </a:r>
                      <a:endParaRPr kumimoji="0" lang="en-AU" sz="1800" b="0" i="0" u="none" strike="noStrike" cap="none" normalizeH="0" baseline="0" smtClean="0">
                        <a:ln>
                          <a:noFill/>
                        </a:ln>
                        <a:solidFill>
                          <a:srgbClr val="000000"/>
                        </a:solidFill>
                        <a:effectLst/>
                        <a:latin typeface="Arial" charset="0"/>
                        <a:ea typeface="ＭＳ Ｐゴシック"/>
                        <a:cs typeface="ＭＳ Ｐゴシック"/>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$57,000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9 years </a:t>
                      </a:r>
                      <a:b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b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10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rgbClr val="000000"/>
                          </a:solidFill>
                          <a:effectLst/>
                          <a:latin typeface="Arial" charset="0"/>
                          <a:ea typeface="ＭＳ Ｐゴシック"/>
                          <a:cs typeface="ＭＳ Ｐゴシック"/>
                        </a:rPr>
                        <a:t>$157,113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2549" name="Rectangle 14"/>
          <p:cNvSpPr>
            <a:spLocks noChangeArrowheads="1"/>
          </p:cNvSpPr>
          <p:nvPr/>
        </p:nvSpPr>
        <p:spPr bwMode="auto">
          <a:xfrm>
            <a:off x="441325" y="6137275"/>
            <a:ext cx="8162925" cy="244475"/>
          </a:xfrm>
          <a:prstGeom prst="rect">
            <a:avLst/>
          </a:prstGeom>
          <a:noFill/>
          <a:ln w="9525">
            <a:noFill/>
            <a:miter lim="800000"/>
            <a:headEnd/>
            <a:tailEnd/>
          </a:ln>
        </p:spPr>
        <p:txBody>
          <a:bodyPr>
            <a:spAutoFit/>
          </a:bodyPr>
          <a:lstStyle/>
          <a:p>
            <a:r>
              <a:rPr lang="en-AU" sz="1000" b="1" dirty="0">
                <a:solidFill>
                  <a:srgbClr val="000000"/>
                </a:solidFill>
              </a:rPr>
              <a:t>1. $</a:t>
            </a:r>
            <a:r>
              <a:rPr lang="en-AU" sz="1000" b="1" dirty="0" smtClean="0">
                <a:solidFill>
                  <a:srgbClr val="000000"/>
                </a:solidFill>
              </a:rPr>
              <a:t>4,500 </a:t>
            </a:r>
            <a:r>
              <a:rPr lang="en-AU" sz="1000" b="1" dirty="0">
                <a:solidFill>
                  <a:srgbClr val="000000"/>
                </a:solidFill>
              </a:rPr>
              <a:t>per </a:t>
            </a:r>
            <a:r>
              <a:rPr lang="en-AU" sz="1000" b="1" dirty="0" smtClean="0">
                <a:solidFill>
                  <a:srgbClr val="000000"/>
                </a:solidFill>
              </a:rPr>
              <a:t>fortnight.  </a:t>
            </a:r>
            <a:r>
              <a:rPr lang="en-AU" sz="1000" b="1" dirty="0">
                <a:solidFill>
                  <a:srgbClr val="000000"/>
                </a:solidFill>
              </a:rPr>
              <a:t>2. </a:t>
            </a:r>
            <a:r>
              <a:rPr lang="en-AU" sz="1000" b="1" dirty="0" smtClean="0">
                <a:solidFill>
                  <a:srgbClr val="000000"/>
                </a:solidFill>
              </a:rPr>
              <a:t>$5,000 </a:t>
            </a:r>
            <a:r>
              <a:rPr lang="en-AU" sz="1000" b="1" dirty="0">
                <a:solidFill>
                  <a:srgbClr val="000000"/>
                </a:solidFill>
              </a:rPr>
              <a:t>per </a:t>
            </a:r>
            <a:r>
              <a:rPr lang="en-AU" sz="1000" b="1" dirty="0" smtClean="0">
                <a:solidFill>
                  <a:srgbClr val="000000"/>
                </a:solidFill>
              </a:rPr>
              <a:t>month</a:t>
            </a:r>
            <a:endParaRPr lang="en-AU" sz="1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6927"/>
                                        </p:tgtEl>
                                        <p:attrNameLst>
                                          <p:attrName>style.visibility</p:attrName>
                                        </p:attrNameLst>
                                      </p:cBhvr>
                                      <p:to>
                                        <p:strVal val="visible"/>
                                      </p:to>
                                    </p:set>
                                    <p:animEffect transition="in" filter="fade">
                                      <p:cBhvr>
                                        <p:cTn id="7" dur="2000"/>
                                        <p:tgtEl>
                                          <p:spTgt spid="166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842755"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842756" name="Text Placeholder 8"/>
          <p:cNvSpPr>
            <a:spLocks noGrp="1"/>
          </p:cNvSpPr>
          <p:nvPr>
            <p:ph type="body" sz="quarter" idx="4294967295"/>
          </p:nvPr>
        </p:nvSpPr>
        <p:spPr>
          <a:xfrm>
            <a:off x="485933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Borrowing to build wealth</a:t>
            </a:r>
            <a:endParaRPr sz="1600" smtClean="0">
              <a:solidFill>
                <a:schemeClr val="bg2"/>
              </a:solidFill>
              <a:ea typeface="ＭＳ Ｐゴシック"/>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r>
              <a:rPr lang="en-AU" sz="1000"/>
              <a:t>Slide </a:t>
            </a:r>
            <a:fld id="{017B2DF2-15FB-4F6E-A045-1C87E3AF9163}" type="slidenum">
              <a:rPr lang="en-AU" sz="1000"/>
              <a:pPr algn="r"/>
              <a:t>22</a:t>
            </a:fld>
            <a:endParaRPr lang="en-AU" sz="1000"/>
          </a:p>
        </p:txBody>
      </p:sp>
      <p:sp>
        <p:nvSpPr>
          <p:cNvPr id="844803" name="Rectangle 2"/>
          <p:cNvSpPr>
            <a:spLocks noGrp="1" noChangeArrowheads="1"/>
          </p:cNvSpPr>
          <p:nvPr>
            <p:ph type="title" idx="4294967295"/>
          </p:nvPr>
        </p:nvSpPr>
        <p:spPr>
          <a:xfrm>
            <a:off x="506413" y="496888"/>
            <a:ext cx="7183437" cy="366712"/>
          </a:xfrm>
        </p:spPr>
        <p:txBody>
          <a:bodyPr/>
          <a:lstStyle/>
          <a:p>
            <a:pPr eaLnBrk="1" hangingPunct="1"/>
            <a:r>
              <a:rPr sz="2800" b="1" smtClean="0">
                <a:solidFill>
                  <a:srgbClr val="717278"/>
                </a:solidFill>
                <a:ea typeface="ＭＳ Ｐゴシック"/>
                <a:cs typeface="Arial" charset="0"/>
              </a:rPr>
              <a:t>Borrowing to build wealth</a:t>
            </a:r>
          </a:p>
        </p:txBody>
      </p:sp>
      <p:sp>
        <p:nvSpPr>
          <p:cNvPr id="844804" name="Rectangle 3"/>
          <p:cNvSpPr txBox="1">
            <a:spLocks noChangeArrowheads="1"/>
          </p:cNvSpPr>
          <p:nvPr/>
        </p:nvSpPr>
        <p:spPr bwMode="auto">
          <a:xfrm>
            <a:off x="539750" y="1952625"/>
            <a:ext cx="7981950" cy="1620838"/>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a:solidFill>
                  <a:srgbClr val="000000"/>
                </a:solidFill>
                <a:cs typeface="Arial" charset="0"/>
              </a:rPr>
              <a:t>Non-deductible debt under control </a:t>
            </a:r>
          </a:p>
          <a:p>
            <a:pPr marL="342900" indent="-342900" eaLnBrk="0" hangingPunct="0">
              <a:spcAft>
                <a:spcPts val="850"/>
              </a:spcAft>
              <a:buFont typeface="Arial" charset="0"/>
              <a:buChar char="•"/>
            </a:pPr>
            <a:r>
              <a:rPr lang="en-AU">
                <a:solidFill>
                  <a:srgbClr val="000000"/>
                </a:solidFill>
                <a:cs typeface="Arial" charset="0"/>
              </a:rPr>
              <a:t>Regular and secure surplus cashflow</a:t>
            </a:r>
          </a:p>
          <a:p>
            <a:pPr marL="342900" indent="-342900" eaLnBrk="0" hangingPunct="0">
              <a:spcAft>
                <a:spcPts val="850"/>
              </a:spcAft>
              <a:buFont typeface="Arial" charset="0"/>
              <a:buChar char="•"/>
            </a:pPr>
            <a:r>
              <a:rPr lang="en-AU">
                <a:solidFill>
                  <a:srgbClr val="000000"/>
                </a:solidFill>
                <a:cs typeface="Arial" charset="0"/>
              </a:rPr>
              <a:t>Want to achieve wealth goals sooner</a:t>
            </a:r>
          </a:p>
          <a:p>
            <a:pPr marL="342900" indent="-342900" eaLnBrk="0" hangingPunct="0">
              <a:spcAft>
                <a:spcPts val="850"/>
              </a:spcAft>
              <a:buFont typeface="Arial" charset="0"/>
              <a:buChar char="•"/>
            </a:pPr>
            <a:r>
              <a:rPr lang="en-AU">
                <a:solidFill>
                  <a:srgbClr val="000000"/>
                </a:solidFill>
                <a:cs typeface="Arial" charset="0"/>
              </a:rPr>
              <a:t>Prepared to take additional risks</a:t>
            </a:r>
          </a:p>
          <a:p>
            <a:pPr marL="342900" indent="-342900" eaLnBrk="0" hangingPunct="0">
              <a:spcAft>
                <a:spcPts val="850"/>
              </a:spcAft>
              <a:buFont typeface="Arial" charset="0"/>
              <a:buChar char="•"/>
            </a:pPr>
            <a:r>
              <a:rPr lang="en-AU">
                <a:solidFill>
                  <a:srgbClr val="000000"/>
                </a:solidFill>
                <a:cs typeface="Arial" charset="0"/>
              </a:rPr>
              <a:t>Sufficient timeframe to ride out market fluctuations</a:t>
            </a:r>
          </a:p>
          <a:p>
            <a:pPr marL="342900" indent="-342900" eaLnBrk="0" hangingPunct="0">
              <a:spcAft>
                <a:spcPts val="850"/>
              </a:spcAft>
              <a:buFont typeface="Arial" charset="0"/>
              <a:buChar char="•"/>
            </a:pPr>
            <a:r>
              <a:rPr lang="en-AU">
                <a:solidFill>
                  <a:srgbClr val="000000"/>
                </a:solidFill>
                <a:cs typeface="Arial" charset="0"/>
              </a:rPr>
              <a:t>Suitable insurances in place</a:t>
            </a:r>
          </a:p>
          <a:p>
            <a:pPr marL="342900" indent="-342900" eaLnBrk="0" hangingPunct="0">
              <a:spcAft>
                <a:spcPts val="850"/>
              </a:spcAft>
              <a:buFont typeface="Arial" charset="0"/>
              <a:buChar char="•"/>
            </a:pPr>
            <a:endParaRPr lang="en-AU" b="1">
              <a:solidFill>
                <a:srgbClr val="000000"/>
              </a:solidFill>
              <a:cs typeface="Arial" charset="0"/>
            </a:endParaRPr>
          </a:p>
          <a:p>
            <a:pPr marL="342900" indent="-342900" eaLnBrk="0" hangingPunct="0">
              <a:spcAft>
                <a:spcPts val="850"/>
              </a:spcAft>
              <a:buFont typeface="Arial" charset="0"/>
              <a:buNone/>
            </a:pPr>
            <a:endParaRPr lang="en-AU" b="1">
              <a:solidFill>
                <a:srgbClr val="000000"/>
              </a:solidFill>
              <a:cs typeface="Arial" charset="0"/>
            </a:endParaRPr>
          </a:p>
          <a:p>
            <a:pPr marL="342900" indent="-342900" eaLnBrk="0" hangingPunct="0">
              <a:spcAft>
                <a:spcPts val="850"/>
              </a:spcAft>
              <a:buFont typeface="Arial" charset="0"/>
              <a:buNone/>
            </a:pPr>
            <a:endParaRPr lang="en-AU" b="1">
              <a:solidFill>
                <a:srgbClr val="D86018"/>
              </a:solidFill>
            </a:endParaRPr>
          </a:p>
          <a:p>
            <a:pPr marL="342900" indent="-342900" eaLnBrk="0" hangingPunct="0">
              <a:spcAft>
                <a:spcPts val="850"/>
              </a:spcAft>
              <a:buFont typeface="Arial" charset="0"/>
              <a:buNone/>
            </a:pPr>
            <a:endParaRPr lang="en-AU" sz="2800" b="1">
              <a:solidFill>
                <a:srgbClr val="D86018"/>
              </a:solidFill>
            </a:endParaRPr>
          </a:p>
          <a:p>
            <a:pPr marL="342900" indent="-342900" eaLnBrk="0" hangingPunct="0">
              <a:spcAft>
                <a:spcPts val="850"/>
              </a:spcAft>
              <a:buFont typeface="Arial" charset="0"/>
              <a:buNone/>
            </a:pPr>
            <a:endParaRPr lang="en-AU" sz="2800" b="1">
              <a:solidFill>
                <a:srgbClr val="D86018"/>
              </a:solidFill>
            </a:endParaRPr>
          </a:p>
          <a:p>
            <a:pPr marL="342900" indent="-342900" eaLnBrk="0" hangingPunct="0">
              <a:spcAft>
                <a:spcPts val="850"/>
              </a:spcAft>
              <a:buFont typeface="Arial" charset="0"/>
              <a:buNone/>
            </a:pPr>
            <a:endParaRPr lang="en-AU" sz="2800" b="1">
              <a:solidFill>
                <a:srgbClr val="D86018"/>
              </a:solidFill>
            </a:endParaRPr>
          </a:p>
        </p:txBody>
      </p:sp>
      <p:sp>
        <p:nvSpPr>
          <p:cNvPr id="844805" name="Rectangle 3"/>
          <p:cNvSpPr>
            <a:spLocks noChangeArrowheads="1"/>
          </p:cNvSpPr>
          <p:nvPr/>
        </p:nvSpPr>
        <p:spPr bwMode="auto">
          <a:xfrm>
            <a:off x="428625" y="1292225"/>
            <a:ext cx="1117600" cy="427038"/>
          </a:xfrm>
          <a:prstGeom prst="rect">
            <a:avLst/>
          </a:prstGeom>
          <a:noFill/>
          <a:ln w="9525">
            <a:noFill/>
            <a:miter lim="800000"/>
            <a:headEnd/>
            <a:tailEnd/>
          </a:ln>
        </p:spPr>
        <p:txBody>
          <a:bodyPr wrap="none">
            <a:spAutoFit/>
          </a:bodyPr>
          <a:lstStyle/>
          <a:p>
            <a:r>
              <a:rPr lang="en-US" sz="2200" b="1">
                <a:solidFill>
                  <a:srgbClr val="D86018"/>
                </a:solidFill>
              </a:rPr>
              <a:t>When?</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r>
              <a:rPr lang="en-AU" sz="1000">
                <a:solidFill>
                  <a:srgbClr val="000000"/>
                </a:solidFill>
              </a:rPr>
              <a:t>Slide </a:t>
            </a:r>
            <a:fld id="{FABE5A5D-7F6D-4D77-8A1E-C003863FEBAA}" type="slidenum">
              <a:rPr lang="en-AU" sz="1000">
                <a:solidFill>
                  <a:srgbClr val="000000"/>
                </a:solidFill>
              </a:rPr>
              <a:pPr algn="r"/>
              <a:t>23</a:t>
            </a:fld>
            <a:endParaRPr lang="en-AU" sz="1000">
              <a:solidFill>
                <a:srgbClr val="000000"/>
              </a:solidFill>
            </a:endParaRPr>
          </a:p>
        </p:txBody>
      </p:sp>
      <p:sp>
        <p:nvSpPr>
          <p:cNvPr id="846851" name="Rectangle 2"/>
          <p:cNvSpPr>
            <a:spLocks noGrp="1" noChangeArrowheads="1"/>
          </p:cNvSpPr>
          <p:nvPr>
            <p:ph type="title" idx="4294967295"/>
          </p:nvPr>
        </p:nvSpPr>
        <p:spPr>
          <a:xfrm>
            <a:off x="506413" y="496888"/>
            <a:ext cx="7183437" cy="366712"/>
          </a:xfrm>
        </p:spPr>
        <p:txBody>
          <a:bodyPr/>
          <a:lstStyle/>
          <a:p>
            <a:pPr eaLnBrk="1" hangingPunct="1"/>
            <a:r>
              <a:rPr sz="2800" b="1" smtClean="0">
                <a:solidFill>
                  <a:srgbClr val="717278"/>
                </a:solidFill>
                <a:ea typeface="ＭＳ Ｐゴシック"/>
                <a:cs typeface="Arial" charset="0"/>
              </a:rPr>
              <a:t>Borrowing to build wealth</a:t>
            </a:r>
          </a:p>
        </p:txBody>
      </p:sp>
      <p:sp>
        <p:nvSpPr>
          <p:cNvPr id="846852" name="Rectangle 3"/>
          <p:cNvSpPr>
            <a:spLocks noChangeArrowheads="1"/>
          </p:cNvSpPr>
          <p:nvPr/>
        </p:nvSpPr>
        <p:spPr bwMode="auto">
          <a:xfrm>
            <a:off x="433388" y="1292225"/>
            <a:ext cx="954087" cy="430213"/>
          </a:xfrm>
          <a:prstGeom prst="rect">
            <a:avLst/>
          </a:prstGeom>
          <a:noFill/>
          <a:ln w="9525">
            <a:noFill/>
            <a:miter lim="800000"/>
            <a:headEnd/>
            <a:tailEnd/>
          </a:ln>
        </p:spPr>
        <p:txBody>
          <a:bodyPr wrap="none">
            <a:spAutoFit/>
          </a:bodyPr>
          <a:lstStyle/>
          <a:p>
            <a:r>
              <a:rPr lang="en-US" sz="2200" b="1">
                <a:solidFill>
                  <a:srgbClr val="D86018"/>
                </a:solidFill>
              </a:rPr>
              <a:t>Why?</a:t>
            </a:r>
            <a:endParaRPr lang="en-AU" sz="2200" b="1" baseline="30000">
              <a:solidFill>
                <a:srgbClr val="D86018"/>
              </a:solidFill>
            </a:endParaRPr>
          </a:p>
        </p:txBody>
      </p:sp>
      <p:sp>
        <p:nvSpPr>
          <p:cNvPr id="846853" name="Rectangle 3"/>
          <p:cNvSpPr txBox="1">
            <a:spLocks noChangeArrowheads="1"/>
          </p:cNvSpPr>
          <p:nvPr/>
        </p:nvSpPr>
        <p:spPr bwMode="auto">
          <a:xfrm>
            <a:off x="539750" y="1952625"/>
            <a:ext cx="8496300" cy="1620838"/>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dirty="0">
                <a:solidFill>
                  <a:srgbClr val="000000"/>
                </a:solidFill>
                <a:cs typeface="Arial" charset="0"/>
              </a:rPr>
              <a:t>Make larger investment</a:t>
            </a:r>
          </a:p>
          <a:p>
            <a:pPr marL="342900" indent="-342900" eaLnBrk="0" hangingPunct="0">
              <a:spcAft>
                <a:spcPts val="850"/>
              </a:spcAft>
              <a:buFont typeface="Arial" charset="0"/>
              <a:buChar char="•"/>
            </a:pPr>
            <a:r>
              <a:rPr lang="en-AU" dirty="0">
                <a:solidFill>
                  <a:srgbClr val="000000"/>
                </a:solidFill>
                <a:cs typeface="Arial" charset="0"/>
              </a:rPr>
              <a:t>Build wealth faster than if </a:t>
            </a:r>
            <a:r>
              <a:rPr lang="en-AU" dirty="0" smtClean="0">
                <a:solidFill>
                  <a:srgbClr val="000000"/>
                </a:solidFill>
                <a:cs typeface="Arial" charset="0"/>
              </a:rPr>
              <a:t>relying </a:t>
            </a:r>
            <a:r>
              <a:rPr lang="en-AU" dirty="0">
                <a:solidFill>
                  <a:srgbClr val="000000"/>
                </a:solidFill>
                <a:cs typeface="Arial" charset="0"/>
              </a:rPr>
              <a:t>on own capital</a:t>
            </a:r>
          </a:p>
          <a:p>
            <a:pPr marL="742950" lvl="1" indent="-285750"/>
            <a:endParaRPr lang="en-AU" dirty="0">
              <a:solidFill>
                <a:srgbClr val="000000"/>
              </a:solidFill>
              <a:cs typeface="Arial" charset="0"/>
            </a:endParaRPr>
          </a:p>
          <a:p>
            <a:pPr marL="342900" indent="-342900" eaLnBrk="0" hangingPunct="0">
              <a:spcAft>
                <a:spcPts val="850"/>
              </a:spcAft>
              <a:buFont typeface="Arial" charset="0"/>
              <a:buChar char="•"/>
            </a:pPr>
            <a:endParaRPr lang="en-AU" sz="2800" b="1" dirty="0">
              <a:solidFill>
                <a:srgbClr val="D86018"/>
              </a:solidFill>
            </a:endParaRPr>
          </a:p>
          <a:p>
            <a:pPr marL="342900" indent="-342900" eaLnBrk="0" hangingPunct="0">
              <a:spcAft>
                <a:spcPts val="850"/>
              </a:spcAft>
              <a:buFont typeface="Arial" charset="0"/>
              <a:buNone/>
            </a:pPr>
            <a:endParaRPr lang="en-AU" sz="2800" b="1" dirty="0">
              <a:solidFill>
                <a:srgbClr val="D86018"/>
              </a:solidFill>
            </a:endParaRPr>
          </a:p>
          <a:p>
            <a:pPr marL="342900" indent="-342900" eaLnBrk="0" hangingPunct="0">
              <a:spcAft>
                <a:spcPts val="850"/>
              </a:spcAft>
              <a:buFont typeface="Arial" charset="0"/>
              <a:buNone/>
            </a:pPr>
            <a:endParaRPr lang="en-AU" sz="2800" b="1" dirty="0">
              <a:solidFill>
                <a:srgbClr val="D86018"/>
              </a:solidFill>
            </a:endParaRPr>
          </a:p>
        </p:txBody>
      </p:sp>
      <p:sp>
        <p:nvSpPr>
          <p:cNvPr id="846854" name="Rectangle 3"/>
          <p:cNvSpPr>
            <a:spLocks noChangeArrowheads="1"/>
          </p:cNvSpPr>
          <p:nvPr/>
        </p:nvSpPr>
        <p:spPr bwMode="auto">
          <a:xfrm>
            <a:off x="433388" y="2780928"/>
            <a:ext cx="2546350" cy="427038"/>
          </a:xfrm>
          <a:prstGeom prst="rect">
            <a:avLst/>
          </a:prstGeom>
          <a:noFill/>
          <a:ln w="9525">
            <a:noFill/>
            <a:miter lim="800000"/>
            <a:headEnd/>
            <a:tailEnd/>
          </a:ln>
        </p:spPr>
        <p:txBody>
          <a:bodyPr wrap="none">
            <a:spAutoFit/>
          </a:bodyPr>
          <a:lstStyle/>
          <a:p>
            <a:r>
              <a:rPr lang="en-US" sz="2200" b="1" dirty="0">
                <a:solidFill>
                  <a:srgbClr val="D86018"/>
                </a:solidFill>
              </a:rPr>
              <a:t>Key requirements</a:t>
            </a:r>
            <a:endParaRPr lang="en-AU" sz="2200" b="1" baseline="30000" dirty="0">
              <a:solidFill>
                <a:srgbClr val="D86018"/>
              </a:solidFill>
            </a:endParaRPr>
          </a:p>
        </p:txBody>
      </p:sp>
      <p:sp>
        <p:nvSpPr>
          <p:cNvPr id="846855" name="Rectangle 3"/>
          <p:cNvSpPr txBox="1">
            <a:spLocks noChangeArrowheads="1"/>
          </p:cNvSpPr>
          <p:nvPr/>
        </p:nvSpPr>
        <p:spPr bwMode="auto">
          <a:xfrm>
            <a:off x="539750" y="3441328"/>
            <a:ext cx="8496300" cy="8509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a:solidFill>
                  <a:srgbClr val="000000"/>
                </a:solidFill>
                <a:cs typeface="Arial" charset="0"/>
              </a:rPr>
              <a:t>Total return (income and growth) from investments acquired with borrowed money must exceed after-tax cost of financing investments (incl. loan interest)</a:t>
            </a:r>
            <a:endParaRPr lang="en-AU"/>
          </a:p>
          <a:p>
            <a:pPr marL="742950" lvl="1" indent="-285750"/>
            <a:r>
              <a:rPr lang="en-AU"/>
              <a:t> </a:t>
            </a:r>
            <a:endParaRPr lang="en-AU">
              <a:solidFill>
                <a:srgbClr val="000000"/>
              </a:solidFill>
              <a:cs typeface="Arial" charset="0"/>
            </a:endParaRPr>
          </a:p>
          <a:p>
            <a:pPr marL="342900" indent="-342900" eaLnBrk="0" hangingPunct="0">
              <a:spcAft>
                <a:spcPts val="850"/>
              </a:spcAft>
              <a:buFont typeface="Arial" charset="0"/>
              <a:buChar char="•"/>
            </a:pPr>
            <a:endParaRPr lang="en-AU" sz="2800" b="1">
              <a:solidFill>
                <a:srgbClr val="D86018"/>
              </a:solidFill>
            </a:endParaRPr>
          </a:p>
          <a:p>
            <a:pPr marL="342900" indent="-342900" eaLnBrk="0" hangingPunct="0">
              <a:spcAft>
                <a:spcPts val="850"/>
              </a:spcAft>
              <a:buFont typeface="Arial" charset="0"/>
              <a:buNone/>
            </a:pPr>
            <a:endParaRPr lang="en-AU" sz="2800" b="1">
              <a:solidFill>
                <a:srgbClr val="D86018"/>
              </a:solidFill>
            </a:endParaRPr>
          </a:p>
          <a:p>
            <a:pPr marL="342900" indent="-342900" eaLnBrk="0" hangingPunct="0">
              <a:spcAft>
                <a:spcPts val="850"/>
              </a:spcAft>
              <a:buFont typeface="Arial" charset="0"/>
              <a:buNone/>
            </a:pPr>
            <a:endParaRPr lang="en-AU" sz="2800" b="1">
              <a:solidFill>
                <a:srgbClr val="D86018"/>
              </a:solidFill>
            </a:endParaRPr>
          </a:p>
        </p:txBody>
      </p:sp>
      <p:sp>
        <p:nvSpPr>
          <p:cNvPr id="846856" name="Rectangle 3"/>
          <p:cNvSpPr>
            <a:spLocks noChangeArrowheads="1"/>
          </p:cNvSpPr>
          <p:nvPr/>
        </p:nvSpPr>
        <p:spPr bwMode="auto">
          <a:xfrm>
            <a:off x="433388" y="4220791"/>
            <a:ext cx="7340600" cy="427037"/>
          </a:xfrm>
          <a:prstGeom prst="rect">
            <a:avLst/>
          </a:prstGeom>
          <a:noFill/>
          <a:ln w="9525">
            <a:noFill/>
            <a:miter lim="800000"/>
            <a:headEnd/>
            <a:tailEnd/>
          </a:ln>
        </p:spPr>
        <p:txBody>
          <a:bodyPr wrap="none">
            <a:spAutoFit/>
          </a:bodyPr>
          <a:lstStyle/>
          <a:p>
            <a:r>
              <a:rPr lang="en-US" sz="2200" b="1" dirty="0">
                <a:solidFill>
                  <a:srgbClr val="D86018"/>
                </a:solidFill>
              </a:rPr>
              <a:t>Quality share and property investments most suitable</a:t>
            </a:r>
            <a:endParaRPr lang="en-AU" sz="2200" b="1" baseline="30000" dirty="0">
              <a:solidFill>
                <a:srgbClr val="D86018"/>
              </a:solidFill>
            </a:endParaRPr>
          </a:p>
        </p:txBody>
      </p:sp>
      <p:sp>
        <p:nvSpPr>
          <p:cNvPr id="846857" name="Rectangle 3"/>
          <p:cNvSpPr txBox="1">
            <a:spLocks noChangeArrowheads="1"/>
          </p:cNvSpPr>
          <p:nvPr/>
        </p:nvSpPr>
        <p:spPr bwMode="auto">
          <a:xfrm>
            <a:off x="539750" y="4881191"/>
            <a:ext cx="8496300" cy="8509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dirty="0">
                <a:solidFill>
                  <a:srgbClr val="000000"/>
                </a:solidFill>
                <a:cs typeface="Arial" charset="0"/>
              </a:rPr>
              <a:t>Have potential to grow </a:t>
            </a:r>
            <a:r>
              <a:rPr lang="en-AU" dirty="0" smtClean="0">
                <a:solidFill>
                  <a:srgbClr val="000000"/>
                </a:solidFill>
                <a:cs typeface="Arial" charset="0"/>
              </a:rPr>
              <a:t>the most in </a:t>
            </a:r>
            <a:r>
              <a:rPr lang="en-AU" dirty="0">
                <a:solidFill>
                  <a:srgbClr val="000000"/>
                </a:solidFill>
                <a:cs typeface="Arial" charset="0"/>
              </a:rPr>
              <a:t>value over longer term</a:t>
            </a:r>
          </a:p>
          <a:p>
            <a:pPr marL="342900" indent="-342900" eaLnBrk="0" hangingPunct="0">
              <a:spcAft>
                <a:spcPts val="850"/>
              </a:spcAft>
              <a:buFont typeface="Arial" charset="0"/>
              <a:buChar char="•"/>
            </a:pPr>
            <a:r>
              <a:rPr lang="en-AU" dirty="0">
                <a:solidFill>
                  <a:srgbClr val="000000"/>
                </a:solidFill>
                <a:cs typeface="Arial" charset="0"/>
              </a:rPr>
              <a:t>Typically produce assessable income, so loan interest is </a:t>
            </a:r>
            <a:r>
              <a:rPr lang="en-AU" dirty="0" smtClean="0">
                <a:solidFill>
                  <a:srgbClr val="000000"/>
                </a:solidFill>
                <a:cs typeface="Arial" charset="0"/>
              </a:rPr>
              <a:t>tax deductible</a:t>
            </a:r>
            <a:endParaRPr lang="en-AU" sz="2800" b="1" dirty="0">
              <a:solidFill>
                <a:srgbClr val="D86018"/>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ChangeArrowheads="1"/>
          </p:cNvSpPr>
          <p:nvPr/>
        </p:nvSpPr>
        <p:spPr bwMode="auto">
          <a:xfrm>
            <a:off x="458788" y="1820863"/>
            <a:ext cx="4168775" cy="2655887"/>
          </a:xfrm>
          <a:prstGeom prst="rect">
            <a:avLst/>
          </a:prstGeom>
          <a:noFill/>
          <a:ln w="9525">
            <a:noFill/>
            <a:miter lim="800000"/>
            <a:headEnd/>
            <a:tailEnd/>
          </a:ln>
        </p:spPr>
        <p:txBody>
          <a:bodyPr>
            <a:spAutoFit/>
          </a:bodyPr>
          <a:lstStyle/>
          <a:p>
            <a:pPr marL="274638" indent="-274638" eaLnBrk="0" hangingPunct="0">
              <a:spcAft>
                <a:spcPct val="50000"/>
              </a:spcAft>
              <a:buClr>
                <a:schemeClr val="tx2"/>
              </a:buClr>
              <a:buSzPct val="80000"/>
              <a:buFont typeface="Wingdings" pitchFamily="2" charset="2"/>
              <a:buNone/>
            </a:pPr>
            <a:r>
              <a:rPr lang="en-AU" b="1" u="sng">
                <a:solidFill>
                  <a:srgbClr val="000000"/>
                </a:solidFill>
                <a:cs typeface="Arial" charset="0"/>
              </a:rPr>
              <a:t>Margin loan</a:t>
            </a:r>
            <a:r>
              <a:rPr lang="en-AU" sz="2400">
                <a:latin typeface="Arial Narrow" pitchFamily="34" charset="0"/>
                <a:cs typeface="Arial" charset="0"/>
              </a:rPr>
              <a:t> </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No stamp duty</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Simple instalment gearing</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Third party security</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No home equity required</a:t>
            </a:r>
          </a:p>
          <a:p>
            <a:pPr marL="274638" indent="-274638" eaLnBrk="0" hangingPunct="0">
              <a:spcAft>
                <a:spcPct val="50000"/>
              </a:spcAft>
              <a:buClr>
                <a:schemeClr val="tx2"/>
              </a:buClr>
              <a:buSzPct val="80000"/>
              <a:buFont typeface="Wingdings" pitchFamily="2" charset="2"/>
              <a:buNone/>
            </a:pPr>
            <a:r>
              <a:rPr lang="en-AU" sz="2400">
                <a:latin typeface="Arial Narrow" pitchFamily="34" charset="0"/>
                <a:cs typeface="Arial" charset="0"/>
              </a:rPr>
              <a:t> </a:t>
            </a:r>
          </a:p>
        </p:txBody>
      </p:sp>
      <p:sp>
        <p:nvSpPr>
          <p:cNvPr id="848899" name="Rectangle 4"/>
          <p:cNvSpPr>
            <a:spLocks noChangeArrowheads="1"/>
          </p:cNvSpPr>
          <p:nvPr/>
        </p:nvSpPr>
        <p:spPr bwMode="auto">
          <a:xfrm>
            <a:off x="4637088" y="1770063"/>
            <a:ext cx="3163887" cy="2246312"/>
          </a:xfrm>
          <a:prstGeom prst="rect">
            <a:avLst/>
          </a:prstGeom>
          <a:noFill/>
          <a:ln w="9525">
            <a:noFill/>
            <a:miter lim="800000"/>
            <a:headEnd/>
            <a:tailEnd/>
          </a:ln>
        </p:spPr>
        <p:txBody>
          <a:bodyPr wrap="none">
            <a:spAutoFit/>
          </a:bodyPr>
          <a:lstStyle/>
          <a:p>
            <a:pPr marL="274638" indent="-274638" eaLnBrk="0" hangingPunct="0">
              <a:spcAft>
                <a:spcPct val="50000"/>
              </a:spcAft>
              <a:buClr>
                <a:schemeClr val="tx2"/>
              </a:buClr>
              <a:buSzPct val="80000"/>
              <a:buFont typeface="Wingdings" pitchFamily="2" charset="2"/>
              <a:buNone/>
            </a:pPr>
            <a:r>
              <a:rPr lang="en-AU" b="1" u="sng">
                <a:solidFill>
                  <a:srgbClr val="000000"/>
                </a:solidFill>
                <a:cs typeface="Arial" charset="0"/>
              </a:rPr>
              <a:t>Home equity</a:t>
            </a:r>
            <a:r>
              <a:rPr lang="en-AU" sz="2800" b="1">
                <a:latin typeface="Arial Narrow" pitchFamily="34" charset="0"/>
                <a:cs typeface="Arial" charset="0"/>
              </a:rPr>
              <a:t> </a:t>
            </a:r>
            <a:endParaRPr lang="en-AU" sz="2400">
              <a:latin typeface="Arial Narrow" pitchFamily="34" charset="0"/>
              <a:cs typeface="Arial" charset="0"/>
            </a:endParaRP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Cheaper interest rate</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No maximum LVR</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No margin call</a:t>
            </a:r>
          </a:p>
          <a:p>
            <a:pPr marL="274638" indent="-274638" eaLnBrk="0" hangingPunct="0">
              <a:spcAft>
                <a:spcPct val="50000"/>
              </a:spcAft>
              <a:buClr>
                <a:schemeClr val="tx1"/>
              </a:buClr>
              <a:buSzPct val="80000"/>
              <a:buFont typeface="Wingdings" pitchFamily="2" charset="2"/>
              <a:buChar char=""/>
            </a:pPr>
            <a:r>
              <a:rPr lang="en-AU">
                <a:solidFill>
                  <a:srgbClr val="000000"/>
                </a:solidFill>
                <a:cs typeface="Arial" charset="0"/>
              </a:rPr>
              <a:t>Broader investment choice</a:t>
            </a:r>
          </a:p>
        </p:txBody>
      </p:sp>
      <p:sp>
        <p:nvSpPr>
          <p:cNvPr id="848900" name="Rectangle 2"/>
          <p:cNvSpPr>
            <a:spLocks noChangeArrowheads="1"/>
          </p:cNvSpPr>
          <p:nvPr/>
        </p:nvSpPr>
        <p:spPr bwMode="auto">
          <a:xfrm>
            <a:off x="506413" y="496888"/>
            <a:ext cx="7183437" cy="366712"/>
          </a:xfrm>
          <a:prstGeom prst="rect">
            <a:avLst/>
          </a:prstGeom>
          <a:noFill/>
          <a:ln w="9525">
            <a:noFill/>
            <a:miter lim="800000"/>
            <a:headEnd/>
            <a:tailEnd/>
          </a:ln>
        </p:spPr>
        <p:txBody>
          <a:bodyPr lIns="0" tIns="0" rIns="0" bIns="0"/>
          <a:lstStyle/>
          <a:p>
            <a:r>
              <a:rPr lang="en-AU" sz="2800" b="1">
                <a:solidFill>
                  <a:srgbClr val="717278"/>
                </a:solidFill>
                <a:cs typeface="Arial" charset="0"/>
              </a:rPr>
              <a:t>Borrowing to build wealth</a:t>
            </a:r>
          </a:p>
        </p:txBody>
      </p:sp>
      <p:sp>
        <p:nvSpPr>
          <p:cNvPr id="848901" name="Rectangle 3"/>
          <p:cNvSpPr>
            <a:spLocks noChangeArrowheads="1"/>
          </p:cNvSpPr>
          <p:nvPr/>
        </p:nvSpPr>
        <p:spPr bwMode="auto">
          <a:xfrm>
            <a:off x="433388" y="1292225"/>
            <a:ext cx="946150" cy="427038"/>
          </a:xfrm>
          <a:prstGeom prst="rect">
            <a:avLst/>
          </a:prstGeom>
          <a:noFill/>
          <a:ln w="9525">
            <a:noFill/>
            <a:miter lim="800000"/>
            <a:headEnd/>
            <a:tailEnd/>
          </a:ln>
        </p:spPr>
        <p:txBody>
          <a:bodyPr wrap="none">
            <a:spAutoFit/>
          </a:bodyPr>
          <a:lstStyle/>
          <a:p>
            <a:r>
              <a:rPr lang="en-US" sz="2200" b="1">
                <a:solidFill>
                  <a:srgbClr val="D86018"/>
                </a:solidFill>
              </a:rPr>
              <a:t>How?</a:t>
            </a:r>
            <a:endParaRPr lang="en-AU" sz="2200" b="1" baseline="30000">
              <a:solidFill>
                <a:srgbClr val="D86018"/>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r>
              <a:rPr lang="en-AU" sz="1000"/>
              <a:t>Slide </a:t>
            </a:r>
            <a:fld id="{8F19714E-D9DE-494D-AADF-24314D625CA7}" type="slidenum">
              <a:rPr lang="en-AU" sz="1000"/>
              <a:pPr algn="r"/>
              <a:t>25</a:t>
            </a:fld>
            <a:endParaRPr lang="en-AU" sz="1000"/>
          </a:p>
        </p:txBody>
      </p:sp>
      <p:sp>
        <p:nvSpPr>
          <p:cNvPr id="850947" name="Rectangle 5"/>
          <p:cNvSpPr>
            <a:spLocks noChangeArrowheads="1"/>
          </p:cNvSpPr>
          <p:nvPr/>
        </p:nvSpPr>
        <p:spPr bwMode="auto">
          <a:xfrm>
            <a:off x="539750" y="1052513"/>
            <a:ext cx="4805363" cy="552450"/>
          </a:xfrm>
          <a:prstGeom prst="rect">
            <a:avLst/>
          </a:prstGeom>
          <a:noFill/>
          <a:ln w="9525">
            <a:noFill/>
            <a:miter lim="800000"/>
            <a:headEnd/>
            <a:tailEnd/>
          </a:ln>
        </p:spPr>
        <p:txBody>
          <a:bodyPr anchor="b"/>
          <a:lstStyle/>
          <a:p>
            <a:endParaRPr lang="en-AU">
              <a:solidFill>
                <a:srgbClr val="717278"/>
              </a:solidFill>
              <a:latin typeface="MLCHeadline" pitchFamily="2" charset="0"/>
            </a:endParaRPr>
          </a:p>
        </p:txBody>
      </p:sp>
      <p:sp>
        <p:nvSpPr>
          <p:cNvPr id="850948" name="Rectangle 6"/>
          <p:cNvSpPr>
            <a:spLocks noChangeArrowheads="1"/>
          </p:cNvSpPr>
          <p:nvPr/>
        </p:nvSpPr>
        <p:spPr bwMode="auto">
          <a:xfrm>
            <a:off x="468313" y="1989138"/>
            <a:ext cx="8064127" cy="3527425"/>
          </a:xfrm>
          <a:prstGeom prst="rect">
            <a:avLst/>
          </a:prstGeom>
          <a:noFill/>
          <a:ln w="9525">
            <a:noFill/>
            <a:miter lim="800000"/>
            <a:headEnd/>
            <a:tailEnd/>
          </a:ln>
        </p:spPr>
        <p:txBody>
          <a:bodyPr/>
          <a:lstStyle/>
          <a:p>
            <a:pPr marL="285750" indent="-285750">
              <a:lnSpc>
                <a:spcPct val="90000"/>
              </a:lnSpc>
              <a:spcAft>
                <a:spcPct val="20000"/>
              </a:spcAft>
              <a:buFont typeface="Arial" charset="0"/>
              <a:buChar char="•"/>
            </a:pPr>
            <a:r>
              <a:rPr lang="en-AU" dirty="0">
                <a:solidFill>
                  <a:srgbClr val="000000"/>
                </a:solidFill>
                <a:cs typeface="Arial" charset="0"/>
              </a:rPr>
              <a:t>Jenny has $100,000 invested in </a:t>
            </a:r>
            <a:r>
              <a:rPr lang="en-AU" dirty="0" smtClean="0">
                <a:solidFill>
                  <a:srgbClr val="000000"/>
                </a:solidFill>
                <a:cs typeface="Arial" charset="0"/>
              </a:rPr>
              <a:t>shares</a:t>
            </a:r>
          </a:p>
          <a:p>
            <a:pPr marL="285750" indent="-285750">
              <a:lnSpc>
                <a:spcPct val="90000"/>
              </a:lnSpc>
              <a:spcAft>
                <a:spcPct val="20000"/>
              </a:spcAft>
              <a:buFont typeface="Arial" charset="0"/>
              <a:buChar char="•"/>
            </a:pPr>
            <a:r>
              <a:rPr lang="en-AU" dirty="0" smtClean="0">
                <a:solidFill>
                  <a:srgbClr val="000000"/>
                </a:solidFill>
                <a:cs typeface="Arial" charset="0"/>
              </a:rPr>
              <a:t>Earns pre-tax salary of $90,000 pa</a:t>
            </a:r>
          </a:p>
          <a:p>
            <a:pPr marL="285750" indent="-285750">
              <a:lnSpc>
                <a:spcPct val="90000"/>
              </a:lnSpc>
              <a:spcAft>
                <a:spcPct val="20000"/>
              </a:spcAft>
              <a:buFont typeface="Arial" charset="0"/>
              <a:buChar char="•"/>
            </a:pPr>
            <a:r>
              <a:rPr lang="en-AU" dirty="0" smtClean="0">
                <a:solidFill>
                  <a:srgbClr val="000000"/>
                </a:solidFill>
                <a:cs typeface="Arial" charset="0"/>
              </a:rPr>
              <a:t>Paid off most of her home loan</a:t>
            </a:r>
          </a:p>
          <a:p>
            <a:pPr marL="285750" indent="-285750">
              <a:lnSpc>
                <a:spcPct val="90000"/>
              </a:lnSpc>
              <a:spcAft>
                <a:spcPct val="20000"/>
              </a:spcAft>
              <a:buFont typeface="Arial" charset="0"/>
              <a:buChar char="•"/>
            </a:pPr>
            <a:r>
              <a:rPr lang="en-AU" dirty="0" smtClean="0">
                <a:solidFill>
                  <a:srgbClr val="000000"/>
                </a:solidFill>
                <a:cs typeface="Arial" charset="0"/>
              </a:rPr>
              <a:t>Wants to build wealth faster over next 10 years</a:t>
            </a:r>
            <a:endParaRPr lang="en-AU" dirty="0">
              <a:solidFill>
                <a:srgbClr val="000000"/>
              </a:solidFill>
              <a:cs typeface="Arial" charset="0"/>
            </a:endParaRPr>
          </a:p>
          <a:p>
            <a:pPr marL="285750" indent="-285750">
              <a:lnSpc>
                <a:spcPct val="90000"/>
              </a:lnSpc>
              <a:spcAft>
                <a:spcPct val="25000"/>
              </a:spcAft>
              <a:buClr>
                <a:srgbClr val="000066"/>
              </a:buClr>
              <a:buFont typeface="Arial" charset="0"/>
              <a:buChar char="•"/>
            </a:pPr>
            <a:r>
              <a:rPr lang="en-AU" dirty="0">
                <a:solidFill>
                  <a:srgbClr val="000000"/>
                </a:solidFill>
                <a:cs typeface="Arial" charset="0"/>
              </a:rPr>
              <a:t>Considering 3 options:</a:t>
            </a:r>
          </a:p>
          <a:p>
            <a:pPr marL="876300" lvl="1" indent="-419100">
              <a:lnSpc>
                <a:spcPts val="2400"/>
              </a:lnSpc>
              <a:spcAft>
                <a:spcPts val="1000"/>
              </a:spcAft>
              <a:buClr>
                <a:srgbClr val="D86018"/>
              </a:buClr>
              <a:buFont typeface="Arial" charset="0"/>
              <a:buChar char="–"/>
            </a:pPr>
            <a:r>
              <a:rPr lang="en-AU" dirty="0">
                <a:solidFill>
                  <a:srgbClr val="000000"/>
                </a:solidFill>
                <a:cs typeface="Arial" charset="0"/>
              </a:rPr>
              <a:t>Maintain $100,000  investment  (no gearing)</a:t>
            </a:r>
          </a:p>
          <a:p>
            <a:pPr marL="876300" lvl="1" indent="-419100">
              <a:lnSpc>
                <a:spcPts val="2400"/>
              </a:lnSpc>
              <a:spcAft>
                <a:spcPts val="1000"/>
              </a:spcAft>
              <a:buClr>
                <a:srgbClr val="D86018"/>
              </a:buClr>
              <a:buFont typeface="Arial" charset="0"/>
              <a:buChar char="–"/>
            </a:pPr>
            <a:r>
              <a:rPr lang="en-AU" dirty="0">
                <a:solidFill>
                  <a:srgbClr val="000000"/>
                </a:solidFill>
                <a:cs typeface="Arial" charset="0"/>
              </a:rPr>
              <a:t>Borrow $100,000 </a:t>
            </a:r>
            <a:r>
              <a:rPr lang="en-AU" dirty="0" smtClean="0">
                <a:solidFill>
                  <a:srgbClr val="000000"/>
                </a:solidFill>
                <a:cs typeface="Arial" charset="0"/>
              </a:rPr>
              <a:t>and double her existing investment </a:t>
            </a:r>
            <a:r>
              <a:rPr lang="en-AU" dirty="0">
                <a:solidFill>
                  <a:srgbClr val="000000"/>
                </a:solidFill>
                <a:cs typeface="Arial" charset="0"/>
              </a:rPr>
              <a:t>(50% gearing)</a:t>
            </a:r>
          </a:p>
          <a:p>
            <a:pPr marL="876300" lvl="1" indent="-419100">
              <a:lnSpc>
                <a:spcPts val="2400"/>
              </a:lnSpc>
              <a:spcAft>
                <a:spcPts val="1000"/>
              </a:spcAft>
              <a:buClr>
                <a:srgbClr val="D86018"/>
              </a:buClr>
              <a:buFont typeface="Arial" charset="0"/>
              <a:buChar char="–"/>
            </a:pPr>
            <a:r>
              <a:rPr lang="en-AU" dirty="0">
                <a:solidFill>
                  <a:srgbClr val="000000"/>
                </a:solidFill>
                <a:cs typeface="Arial" charset="0"/>
              </a:rPr>
              <a:t>Borrow $200,000 and </a:t>
            </a:r>
            <a:r>
              <a:rPr lang="en-AU" dirty="0" smtClean="0">
                <a:solidFill>
                  <a:srgbClr val="000000"/>
                </a:solidFill>
                <a:cs typeface="Arial" charset="0"/>
              </a:rPr>
              <a:t>triple her </a:t>
            </a:r>
            <a:r>
              <a:rPr lang="en-AU" dirty="0">
                <a:solidFill>
                  <a:srgbClr val="000000"/>
                </a:solidFill>
                <a:cs typeface="Arial" charset="0"/>
              </a:rPr>
              <a:t>existing investment (67% gearing)</a:t>
            </a:r>
          </a:p>
          <a:p>
            <a:pPr marL="285750" indent="-285750">
              <a:lnSpc>
                <a:spcPct val="90000"/>
              </a:lnSpc>
              <a:spcAft>
                <a:spcPct val="20000"/>
              </a:spcAft>
              <a:buClr>
                <a:schemeClr val="tx2"/>
              </a:buClr>
            </a:pPr>
            <a:endParaRPr lang="en-AU" dirty="0">
              <a:solidFill>
                <a:srgbClr val="000000"/>
              </a:solidFill>
              <a:cs typeface="Arial" charset="0"/>
            </a:endParaRPr>
          </a:p>
        </p:txBody>
      </p:sp>
      <p:sp>
        <p:nvSpPr>
          <p:cNvPr id="850949" name="Rectangle 2"/>
          <p:cNvSpPr>
            <a:spLocks noGrp="1" noChangeArrowheads="1"/>
          </p:cNvSpPr>
          <p:nvPr>
            <p:ph type="title" idx="4294967295"/>
          </p:nvPr>
        </p:nvSpPr>
        <p:spPr>
          <a:xfrm>
            <a:off x="506413" y="496888"/>
            <a:ext cx="7183437" cy="366712"/>
          </a:xfrm>
        </p:spPr>
        <p:txBody>
          <a:bodyPr/>
          <a:lstStyle/>
          <a:p>
            <a:pPr eaLnBrk="1" hangingPunct="1"/>
            <a:r>
              <a:rPr sz="2800" b="1" smtClean="0">
                <a:solidFill>
                  <a:srgbClr val="717278"/>
                </a:solidFill>
                <a:ea typeface="ＭＳ Ｐゴシック"/>
                <a:cs typeface="Arial" charset="0"/>
              </a:rPr>
              <a:t>Borrowing to build wealth</a:t>
            </a:r>
          </a:p>
        </p:txBody>
      </p:sp>
      <p:sp>
        <p:nvSpPr>
          <p:cNvPr id="850950" name="Rectangle 3"/>
          <p:cNvSpPr>
            <a:spLocks noChangeArrowheads="1"/>
          </p:cNvSpPr>
          <p:nvPr/>
        </p:nvSpPr>
        <p:spPr bwMode="auto">
          <a:xfrm>
            <a:off x="420688" y="1292225"/>
            <a:ext cx="4619625" cy="427038"/>
          </a:xfrm>
          <a:prstGeom prst="rect">
            <a:avLst/>
          </a:prstGeom>
          <a:noFill/>
          <a:ln w="9525">
            <a:noFill/>
            <a:miter lim="800000"/>
            <a:headEnd/>
            <a:tailEnd/>
          </a:ln>
        </p:spPr>
        <p:txBody>
          <a:bodyPr wrap="none">
            <a:spAutoFit/>
          </a:bodyPr>
          <a:lstStyle/>
          <a:p>
            <a:r>
              <a:rPr lang="en-US" sz="2200" b="1">
                <a:solidFill>
                  <a:srgbClr val="D86018"/>
                </a:solidFill>
              </a:rPr>
              <a:t>Gearing case study - background</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r>
              <a:rPr lang="en-AU" sz="1000"/>
              <a:t>Slide </a:t>
            </a:r>
            <a:fld id="{253045E4-4C84-47A9-90C0-418765DE0DAF}" type="slidenum">
              <a:rPr lang="en-AU" sz="1000"/>
              <a:pPr algn="r"/>
              <a:t>26</a:t>
            </a:fld>
            <a:endParaRPr lang="en-AU" sz="1000"/>
          </a:p>
        </p:txBody>
      </p:sp>
      <p:sp>
        <p:nvSpPr>
          <p:cNvPr id="852995" name="Text Box 50"/>
          <p:cNvSpPr txBox="1">
            <a:spLocks noChangeArrowheads="1"/>
          </p:cNvSpPr>
          <p:nvPr/>
        </p:nvSpPr>
        <p:spPr bwMode="auto">
          <a:xfrm>
            <a:off x="447675" y="5635625"/>
            <a:ext cx="7415213" cy="618631"/>
          </a:xfrm>
          <a:prstGeom prst="rect">
            <a:avLst/>
          </a:prstGeom>
          <a:noFill/>
          <a:ln w="9525">
            <a:noFill/>
            <a:miter lim="800000"/>
            <a:headEnd/>
            <a:tailEnd/>
          </a:ln>
        </p:spPr>
        <p:txBody>
          <a:bodyPr>
            <a:spAutoFit/>
          </a:bodyPr>
          <a:lstStyle/>
          <a:p>
            <a:pPr>
              <a:lnSpc>
                <a:spcPct val="95000"/>
              </a:lnSpc>
            </a:pPr>
            <a:r>
              <a:rPr lang="en-AU" sz="1200" b="1" dirty="0" smtClean="0">
                <a:solidFill>
                  <a:srgbClr val="000000"/>
                </a:solidFill>
              </a:rPr>
              <a:t>Assumptions</a:t>
            </a:r>
            <a:r>
              <a:rPr lang="en-AU" sz="1200" dirty="0">
                <a:solidFill>
                  <a:srgbClr val="000000"/>
                </a:solidFill>
              </a:rPr>
              <a:t>: Investment return is </a:t>
            </a:r>
            <a:r>
              <a:rPr lang="en-AU" sz="1200" dirty="0" smtClean="0">
                <a:solidFill>
                  <a:srgbClr val="000000"/>
                </a:solidFill>
              </a:rPr>
              <a:t>9.4%pa </a:t>
            </a:r>
            <a:r>
              <a:rPr lang="en-AU" sz="1200" dirty="0">
                <a:solidFill>
                  <a:srgbClr val="000000"/>
                </a:solidFill>
              </a:rPr>
              <a:t>(split </a:t>
            </a:r>
            <a:r>
              <a:rPr lang="en-AU" sz="1200" dirty="0" smtClean="0">
                <a:solidFill>
                  <a:srgbClr val="000000"/>
                </a:solidFill>
              </a:rPr>
              <a:t>4.3%pa </a:t>
            </a:r>
            <a:r>
              <a:rPr lang="en-AU" sz="1200" dirty="0">
                <a:solidFill>
                  <a:srgbClr val="000000"/>
                </a:solidFill>
              </a:rPr>
              <a:t>income 5.1%pa growth franking 77%).</a:t>
            </a:r>
          </a:p>
          <a:p>
            <a:pPr>
              <a:lnSpc>
                <a:spcPct val="95000"/>
              </a:lnSpc>
            </a:pPr>
            <a:r>
              <a:rPr lang="en-AU" sz="1200" dirty="0">
                <a:solidFill>
                  <a:srgbClr val="000000"/>
                </a:solidFill>
              </a:rPr>
              <a:t>Interest on the loan is 7.5% pa. These rates are assumed to remain constant over the investment</a:t>
            </a:r>
          </a:p>
          <a:p>
            <a:pPr>
              <a:lnSpc>
                <a:spcPct val="95000"/>
              </a:lnSpc>
            </a:pPr>
            <a:r>
              <a:rPr lang="en-AU" sz="1200" dirty="0">
                <a:solidFill>
                  <a:srgbClr val="000000"/>
                </a:solidFill>
              </a:rPr>
              <a:t>period. </a:t>
            </a:r>
            <a:endParaRPr lang="en-US" sz="1200" dirty="0">
              <a:solidFill>
                <a:srgbClr val="000000"/>
              </a:solidFill>
            </a:endParaRPr>
          </a:p>
        </p:txBody>
      </p:sp>
      <p:sp>
        <p:nvSpPr>
          <p:cNvPr id="852996" name="Rectangle 51"/>
          <p:cNvSpPr>
            <a:spLocks noChangeArrowheads="1"/>
          </p:cNvSpPr>
          <p:nvPr/>
        </p:nvSpPr>
        <p:spPr bwMode="auto">
          <a:xfrm>
            <a:off x="468313" y="1125538"/>
            <a:ext cx="4752975" cy="431800"/>
          </a:xfrm>
          <a:prstGeom prst="rect">
            <a:avLst/>
          </a:prstGeom>
          <a:noFill/>
          <a:ln w="9525">
            <a:noFill/>
            <a:miter lim="800000"/>
            <a:headEnd/>
            <a:tailEnd/>
          </a:ln>
        </p:spPr>
        <p:txBody>
          <a:bodyPr anchor="b"/>
          <a:lstStyle/>
          <a:p>
            <a:pPr>
              <a:lnSpc>
                <a:spcPts val="2400"/>
              </a:lnSpc>
            </a:pPr>
            <a:endParaRPr lang="en-AU">
              <a:latin typeface="MLCHeadline" pitchFamily="2" charset="0"/>
            </a:endParaRPr>
          </a:p>
        </p:txBody>
      </p:sp>
      <p:sp>
        <p:nvSpPr>
          <p:cNvPr id="852997" name="Rectangle 54"/>
          <p:cNvSpPr>
            <a:spLocks noChangeArrowheads="1"/>
          </p:cNvSpPr>
          <p:nvPr/>
        </p:nvSpPr>
        <p:spPr bwMode="auto">
          <a:xfrm>
            <a:off x="3298825" y="4630738"/>
            <a:ext cx="1087438" cy="484187"/>
          </a:xfrm>
          <a:prstGeom prst="rect">
            <a:avLst/>
          </a:prstGeom>
          <a:solidFill>
            <a:schemeClr val="accent1"/>
          </a:solidFill>
          <a:ln w="9525">
            <a:solidFill>
              <a:schemeClr val="tx1"/>
            </a:solidFill>
            <a:miter lim="800000"/>
            <a:headEnd/>
            <a:tailEnd/>
          </a:ln>
        </p:spPr>
        <p:txBody>
          <a:bodyPr/>
          <a:lstStyle/>
          <a:p>
            <a:endParaRPr lang="en-AU"/>
          </a:p>
        </p:txBody>
      </p:sp>
      <p:sp>
        <p:nvSpPr>
          <p:cNvPr id="852998" name="Rectangle 55"/>
          <p:cNvSpPr>
            <a:spLocks noChangeArrowheads="1"/>
          </p:cNvSpPr>
          <p:nvPr/>
        </p:nvSpPr>
        <p:spPr bwMode="auto">
          <a:xfrm>
            <a:off x="4786313" y="4141788"/>
            <a:ext cx="1087437" cy="973137"/>
          </a:xfrm>
          <a:prstGeom prst="rect">
            <a:avLst/>
          </a:prstGeom>
          <a:solidFill>
            <a:schemeClr val="accent1"/>
          </a:solidFill>
          <a:ln w="9525">
            <a:solidFill>
              <a:schemeClr val="tx1"/>
            </a:solidFill>
            <a:miter lim="800000"/>
            <a:headEnd/>
            <a:tailEnd/>
          </a:ln>
        </p:spPr>
        <p:txBody>
          <a:bodyPr/>
          <a:lstStyle/>
          <a:p>
            <a:endParaRPr lang="en-AU"/>
          </a:p>
        </p:txBody>
      </p:sp>
      <p:sp>
        <p:nvSpPr>
          <p:cNvPr id="852999" name="Rectangle 56"/>
          <p:cNvSpPr>
            <a:spLocks noChangeArrowheads="1"/>
          </p:cNvSpPr>
          <p:nvPr/>
        </p:nvSpPr>
        <p:spPr bwMode="auto">
          <a:xfrm>
            <a:off x="1811338" y="4029869"/>
            <a:ext cx="1090612" cy="1085056"/>
          </a:xfrm>
          <a:prstGeom prst="rect">
            <a:avLst/>
          </a:prstGeom>
          <a:solidFill>
            <a:schemeClr val="accent2"/>
          </a:solidFill>
          <a:ln w="9525">
            <a:solidFill>
              <a:schemeClr val="tx1"/>
            </a:solidFill>
            <a:miter lim="800000"/>
            <a:headEnd/>
            <a:tailEnd/>
          </a:ln>
        </p:spPr>
        <p:txBody>
          <a:bodyPr/>
          <a:lstStyle/>
          <a:p>
            <a:endParaRPr lang="en-AU"/>
          </a:p>
        </p:txBody>
      </p:sp>
      <p:sp>
        <p:nvSpPr>
          <p:cNvPr id="853000" name="Rectangle 57"/>
          <p:cNvSpPr>
            <a:spLocks noChangeArrowheads="1"/>
          </p:cNvSpPr>
          <p:nvPr/>
        </p:nvSpPr>
        <p:spPr bwMode="auto">
          <a:xfrm>
            <a:off x="3298825" y="3180635"/>
            <a:ext cx="1087438" cy="1450103"/>
          </a:xfrm>
          <a:prstGeom prst="rect">
            <a:avLst/>
          </a:prstGeom>
          <a:solidFill>
            <a:schemeClr val="accent2"/>
          </a:solidFill>
          <a:ln w="9525">
            <a:solidFill>
              <a:schemeClr val="tx1"/>
            </a:solidFill>
            <a:miter lim="800000"/>
            <a:headEnd/>
            <a:tailEnd/>
          </a:ln>
        </p:spPr>
        <p:txBody>
          <a:bodyPr/>
          <a:lstStyle/>
          <a:p>
            <a:endParaRPr lang="en-AU"/>
          </a:p>
        </p:txBody>
      </p:sp>
      <p:sp>
        <p:nvSpPr>
          <p:cNvPr id="853001" name="Rectangle 58"/>
          <p:cNvSpPr>
            <a:spLocks noChangeArrowheads="1"/>
          </p:cNvSpPr>
          <p:nvPr/>
        </p:nvSpPr>
        <p:spPr bwMode="auto">
          <a:xfrm>
            <a:off x="4786313" y="2395606"/>
            <a:ext cx="1087437" cy="1746181"/>
          </a:xfrm>
          <a:prstGeom prst="rect">
            <a:avLst/>
          </a:prstGeom>
          <a:solidFill>
            <a:schemeClr val="accent2"/>
          </a:solidFill>
          <a:ln w="9525">
            <a:solidFill>
              <a:schemeClr val="tx1"/>
            </a:solidFill>
            <a:miter lim="800000"/>
            <a:headEnd/>
            <a:tailEnd/>
          </a:ln>
        </p:spPr>
        <p:txBody>
          <a:bodyPr/>
          <a:lstStyle/>
          <a:p>
            <a:endParaRPr lang="en-AU"/>
          </a:p>
        </p:txBody>
      </p:sp>
      <p:sp>
        <p:nvSpPr>
          <p:cNvPr id="853002" name="Line 59"/>
          <p:cNvSpPr>
            <a:spLocks noChangeShapeType="1"/>
          </p:cNvSpPr>
          <p:nvPr/>
        </p:nvSpPr>
        <p:spPr bwMode="auto">
          <a:xfrm>
            <a:off x="1506538" y="2192338"/>
            <a:ext cx="1587" cy="2922587"/>
          </a:xfrm>
          <a:prstGeom prst="line">
            <a:avLst/>
          </a:prstGeom>
          <a:noFill/>
          <a:ln w="28575">
            <a:solidFill>
              <a:schemeClr val="tx1"/>
            </a:solidFill>
            <a:round/>
            <a:headEnd/>
            <a:tailEnd/>
          </a:ln>
        </p:spPr>
        <p:txBody>
          <a:bodyPr/>
          <a:lstStyle/>
          <a:p>
            <a:endParaRPr lang="en-US"/>
          </a:p>
        </p:txBody>
      </p:sp>
      <p:sp>
        <p:nvSpPr>
          <p:cNvPr id="853003" name="Line 60"/>
          <p:cNvSpPr>
            <a:spLocks noChangeShapeType="1"/>
          </p:cNvSpPr>
          <p:nvPr/>
        </p:nvSpPr>
        <p:spPr bwMode="auto">
          <a:xfrm>
            <a:off x="1443038" y="5114925"/>
            <a:ext cx="80962" cy="1588"/>
          </a:xfrm>
          <a:prstGeom prst="line">
            <a:avLst/>
          </a:prstGeom>
          <a:noFill/>
          <a:ln w="28575">
            <a:solidFill>
              <a:schemeClr val="tx1"/>
            </a:solidFill>
            <a:round/>
            <a:headEnd/>
            <a:tailEnd/>
          </a:ln>
        </p:spPr>
        <p:txBody>
          <a:bodyPr/>
          <a:lstStyle/>
          <a:p>
            <a:endParaRPr lang="en-US"/>
          </a:p>
        </p:txBody>
      </p:sp>
      <p:sp>
        <p:nvSpPr>
          <p:cNvPr id="853004" name="Line 61"/>
          <p:cNvSpPr>
            <a:spLocks noChangeShapeType="1"/>
          </p:cNvSpPr>
          <p:nvPr/>
        </p:nvSpPr>
        <p:spPr bwMode="auto">
          <a:xfrm>
            <a:off x="1443038" y="4625975"/>
            <a:ext cx="80962" cy="1588"/>
          </a:xfrm>
          <a:prstGeom prst="line">
            <a:avLst/>
          </a:prstGeom>
          <a:noFill/>
          <a:ln w="28575">
            <a:solidFill>
              <a:schemeClr val="tx1"/>
            </a:solidFill>
            <a:round/>
            <a:headEnd/>
            <a:tailEnd/>
          </a:ln>
        </p:spPr>
        <p:txBody>
          <a:bodyPr/>
          <a:lstStyle/>
          <a:p>
            <a:endParaRPr lang="en-US"/>
          </a:p>
        </p:txBody>
      </p:sp>
      <p:sp>
        <p:nvSpPr>
          <p:cNvPr id="853005" name="Line 62"/>
          <p:cNvSpPr>
            <a:spLocks noChangeShapeType="1"/>
          </p:cNvSpPr>
          <p:nvPr/>
        </p:nvSpPr>
        <p:spPr bwMode="auto">
          <a:xfrm>
            <a:off x="1443038" y="4141788"/>
            <a:ext cx="80962" cy="1587"/>
          </a:xfrm>
          <a:prstGeom prst="line">
            <a:avLst/>
          </a:prstGeom>
          <a:noFill/>
          <a:ln w="28575">
            <a:solidFill>
              <a:schemeClr val="tx1"/>
            </a:solidFill>
            <a:round/>
            <a:headEnd/>
            <a:tailEnd/>
          </a:ln>
        </p:spPr>
        <p:txBody>
          <a:bodyPr/>
          <a:lstStyle/>
          <a:p>
            <a:endParaRPr lang="en-US"/>
          </a:p>
        </p:txBody>
      </p:sp>
      <p:sp>
        <p:nvSpPr>
          <p:cNvPr id="853006" name="Line 63"/>
          <p:cNvSpPr>
            <a:spLocks noChangeShapeType="1"/>
          </p:cNvSpPr>
          <p:nvPr/>
        </p:nvSpPr>
        <p:spPr bwMode="auto">
          <a:xfrm>
            <a:off x="1443038" y="3657600"/>
            <a:ext cx="80962" cy="3175"/>
          </a:xfrm>
          <a:prstGeom prst="line">
            <a:avLst/>
          </a:prstGeom>
          <a:noFill/>
          <a:ln w="28575">
            <a:solidFill>
              <a:schemeClr val="tx1"/>
            </a:solidFill>
            <a:round/>
            <a:headEnd/>
            <a:tailEnd/>
          </a:ln>
        </p:spPr>
        <p:txBody>
          <a:bodyPr/>
          <a:lstStyle/>
          <a:p>
            <a:endParaRPr lang="en-US"/>
          </a:p>
        </p:txBody>
      </p:sp>
      <p:sp>
        <p:nvSpPr>
          <p:cNvPr id="853007" name="Line 64"/>
          <p:cNvSpPr>
            <a:spLocks noChangeShapeType="1"/>
          </p:cNvSpPr>
          <p:nvPr/>
        </p:nvSpPr>
        <p:spPr bwMode="auto">
          <a:xfrm>
            <a:off x="1443038" y="3165475"/>
            <a:ext cx="80962" cy="1588"/>
          </a:xfrm>
          <a:prstGeom prst="line">
            <a:avLst/>
          </a:prstGeom>
          <a:noFill/>
          <a:ln w="28575">
            <a:solidFill>
              <a:schemeClr val="tx1"/>
            </a:solidFill>
            <a:round/>
            <a:headEnd/>
            <a:tailEnd/>
          </a:ln>
        </p:spPr>
        <p:txBody>
          <a:bodyPr/>
          <a:lstStyle/>
          <a:p>
            <a:endParaRPr lang="en-US"/>
          </a:p>
        </p:txBody>
      </p:sp>
      <p:sp>
        <p:nvSpPr>
          <p:cNvPr id="853008" name="Line 65"/>
          <p:cNvSpPr>
            <a:spLocks noChangeShapeType="1"/>
          </p:cNvSpPr>
          <p:nvPr/>
        </p:nvSpPr>
        <p:spPr bwMode="auto">
          <a:xfrm>
            <a:off x="1443038" y="2678113"/>
            <a:ext cx="80962" cy="1587"/>
          </a:xfrm>
          <a:prstGeom prst="line">
            <a:avLst/>
          </a:prstGeom>
          <a:noFill/>
          <a:ln w="28575">
            <a:solidFill>
              <a:schemeClr val="tx1"/>
            </a:solidFill>
            <a:round/>
            <a:headEnd/>
            <a:tailEnd/>
          </a:ln>
        </p:spPr>
        <p:txBody>
          <a:bodyPr/>
          <a:lstStyle/>
          <a:p>
            <a:endParaRPr lang="en-US"/>
          </a:p>
        </p:txBody>
      </p:sp>
      <p:sp>
        <p:nvSpPr>
          <p:cNvPr id="853009" name="Line 66"/>
          <p:cNvSpPr>
            <a:spLocks noChangeShapeType="1"/>
          </p:cNvSpPr>
          <p:nvPr/>
        </p:nvSpPr>
        <p:spPr bwMode="auto">
          <a:xfrm>
            <a:off x="1443038" y="2192338"/>
            <a:ext cx="80962" cy="1587"/>
          </a:xfrm>
          <a:prstGeom prst="line">
            <a:avLst/>
          </a:prstGeom>
          <a:noFill/>
          <a:ln w="28575">
            <a:solidFill>
              <a:schemeClr val="tx1"/>
            </a:solidFill>
            <a:round/>
            <a:headEnd/>
            <a:tailEnd/>
          </a:ln>
        </p:spPr>
        <p:txBody>
          <a:bodyPr/>
          <a:lstStyle/>
          <a:p>
            <a:endParaRPr lang="en-US"/>
          </a:p>
        </p:txBody>
      </p:sp>
      <p:sp>
        <p:nvSpPr>
          <p:cNvPr id="853010" name="Line 67"/>
          <p:cNvSpPr>
            <a:spLocks noChangeShapeType="1"/>
          </p:cNvSpPr>
          <p:nvPr/>
        </p:nvSpPr>
        <p:spPr bwMode="auto">
          <a:xfrm>
            <a:off x="1506538" y="5114925"/>
            <a:ext cx="5549900" cy="1588"/>
          </a:xfrm>
          <a:prstGeom prst="line">
            <a:avLst/>
          </a:prstGeom>
          <a:noFill/>
          <a:ln w="28575">
            <a:solidFill>
              <a:schemeClr val="tx1"/>
            </a:solidFill>
            <a:round/>
            <a:headEnd/>
            <a:tailEnd/>
          </a:ln>
        </p:spPr>
        <p:txBody>
          <a:bodyPr/>
          <a:lstStyle/>
          <a:p>
            <a:endParaRPr lang="en-US"/>
          </a:p>
        </p:txBody>
      </p:sp>
      <p:sp>
        <p:nvSpPr>
          <p:cNvPr id="853011" name="Line 68"/>
          <p:cNvSpPr>
            <a:spLocks noChangeShapeType="1"/>
          </p:cNvSpPr>
          <p:nvPr/>
        </p:nvSpPr>
        <p:spPr bwMode="auto">
          <a:xfrm flipV="1">
            <a:off x="1506538" y="5114925"/>
            <a:ext cx="1587" cy="57150"/>
          </a:xfrm>
          <a:prstGeom prst="line">
            <a:avLst/>
          </a:prstGeom>
          <a:noFill/>
          <a:ln w="28575">
            <a:solidFill>
              <a:schemeClr val="tx1"/>
            </a:solidFill>
            <a:round/>
            <a:headEnd/>
            <a:tailEnd/>
          </a:ln>
        </p:spPr>
        <p:txBody>
          <a:bodyPr/>
          <a:lstStyle/>
          <a:p>
            <a:endParaRPr lang="en-US"/>
          </a:p>
        </p:txBody>
      </p:sp>
      <p:sp>
        <p:nvSpPr>
          <p:cNvPr id="853012" name="Line 69"/>
          <p:cNvSpPr>
            <a:spLocks noChangeShapeType="1"/>
          </p:cNvSpPr>
          <p:nvPr/>
        </p:nvSpPr>
        <p:spPr bwMode="auto">
          <a:xfrm flipV="1">
            <a:off x="3016250" y="5114925"/>
            <a:ext cx="1588" cy="57150"/>
          </a:xfrm>
          <a:prstGeom prst="line">
            <a:avLst/>
          </a:prstGeom>
          <a:noFill/>
          <a:ln w="28575">
            <a:solidFill>
              <a:schemeClr val="tx1"/>
            </a:solidFill>
            <a:round/>
            <a:headEnd/>
            <a:tailEnd/>
          </a:ln>
        </p:spPr>
        <p:txBody>
          <a:bodyPr/>
          <a:lstStyle/>
          <a:p>
            <a:endParaRPr lang="en-US"/>
          </a:p>
        </p:txBody>
      </p:sp>
      <p:sp>
        <p:nvSpPr>
          <p:cNvPr id="853013" name="Line 70"/>
          <p:cNvSpPr>
            <a:spLocks noChangeShapeType="1"/>
          </p:cNvSpPr>
          <p:nvPr/>
        </p:nvSpPr>
        <p:spPr bwMode="auto">
          <a:xfrm flipV="1">
            <a:off x="4479925" y="5114925"/>
            <a:ext cx="1588" cy="57150"/>
          </a:xfrm>
          <a:prstGeom prst="line">
            <a:avLst/>
          </a:prstGeom>
          <a:noFill/>
          <a:ln w="28575">
            <a:solidFill>
              <a:schemeClr val="tx1"/>
            </a:solidFill>
            <a:round/>
            <a:headEnd/>
            <a:tailEnd/>
          </a:ln>
        </p:spPr>
        <p:txBody>
          <a:bodyPr/>
          <a:lstStyle/>
          <a:p>
            <a:endParaRPr lang="en-US"/>
          </a:p>
        </p:txBody>
      </p:sp>
      <p:sp>
        <p:nvSpPr>
          <p:cNvPr id="853014" name="Line 71"/>
          <p:cNvSpPr>
            <a:spLocks noChangeShapeType="1"/>
          </p:cNvSpPr>
          <p:nvPr/>
        </p:nvSpPr>
        <p:spPr bwMode="auto">
          <a:xfrm flipV="1">
            <a:off x="5967413" y="5114925"/>
            <a:ext cx="1587" cy="57150"/>
          </a:xfrm>
          <a:prstGeom prst="line">
            <a:avLst/>
          </a:prstGeom>
          <a:noFill/>
          <a:ln w="28575">
            <a:solidFill>
              <a:schemeClr val="tx1"/>
            </a:solidFill>
            <a:round/>
            <a:headEnd/>
            <a:tailEnd/>
          </a:ln>
        </p:spPr>
        <p:txBody>
          <a:bodyPr/>
          <a:lstStyle/>
          <a:p>
            <a:endParaRPr lang="en-US"/>
          </a:p>
        </p:txBody>
      </p:sp>
      <p:sp>
        <p:nvSpPr>
          <p:cNvPr id="853015" name="Rectangle 72"/>
          <p:cNvSpPr>
            <a:spLocks noChangeArrowheads="1"/>
          </p:cNvSpPr>
          <p:nvPr/>
        </p:nvSpPr>
        <p:spPr bwMode="auto">
          <a:xfrm>
            <a:off x="4849130" y="2118607"/>
            <a:ext cx="961802" cy="276999"/>
          </a:xfrm>
          <a:prstGeom prst="rect">
            <a:avLst/>
          </a:prstGeom>
          <a:noFill/>
          <a:ln w="9525">
            <a:noFill/>
            <a:miter lim="800000"/>
            <a:headEnd/>
            <a:tailEnd/>
          </a:ln>
        </p:spPr>
        <p:txBody>
          <a:bodyPr wrap="none" lIns="0" tIns="0" rIns="0" bIns="0">
            <a:spAutoFit/>
          </a:bodyPr>
          <a:lstStyle/>
          <a:p>
            <a:r>
              <a:rPr lang="en-AU" b="1" dirty="0" smtClean="0"/>
              <a:t>$559,189</a:t>
            </a:r>
            <a:endParaRPr lang="en-AU" dirty="0"/>
          </a:p>
        </p:txBody>
      </p:sp>
      <p:sp>
        <p:nvSpPr>
          <p:cNvPr id="853016" name="Rectangle 73"/>
          <p:cNvSpPr>
            <a:spLocks noChangeArrowheads="1"/>
          </p:cNvSpPr>
          <p:nvPr/>
        </p:nvSpPr>
        <p:spPr bwMode="auto">
          <a:xfrm>
            <a:off x="3361643" y="2890064"/>
            <a:ext cx="961802" cy="276999"/>
          </a:xfrm>
          <a:prstGeom prst="rect">
            <a:avLst/>
          </a:prstGeom>
          <a:noFill/>
          <a:ln w="9525">
            <a:noFill/>
            <a:miter lim="800000"/>
            <a:headEnd/>
            <a:tailEnd/>
          </a:ln>
        </p:spPr>
        <p:txBody>
          <a:bodyPr wrap="none" lIns="0" tIns="0" rIns="0" bIns="0">
            <a:spAutoFit/>
          </a:bodyPr>
          <a:lstStyle/>
          <a:p>
            <a:r>
              <a:rPr lang="en-AU" b="1" dirty="0" smtClean="0"/>
              <a:t>$398,320</a:t>
            </a:r>
            <a:endParaRPr lang="en-AU" dirty="0"/>
          </a:p>
        </p:txBody>
      </p:sp>
      <p:sp>
        <p:nvSpPr>
          <p:cNvPr id="853017" name="Rectangle 74"/>
          <p:cNvSpPr>
            <a:spLocks noChangeArrowheads="1"/>
          </p:cNvSpPr>
          <p:nvPr/>
        </p:nvSpPr>
        <p:spPr bwMode="auto">
          <a:xfrm>
            <a:off x="1858280" y="3675062"/>
            <a:ext cx="961802" cy="276999"/>
          </a:xfrm>
          <a:prstGeom prst="rect">
            <a:avLst/>
          </a:prstGeom>
          <a:noFill/>
          <a:ln w="9525">
            <a:noFill/>
            <a:miter lim="800000"/>
            <a:headEnd/>
            <a:tailEnd/>
          </a:ln>
        </p:spPr>
        <p:txBody>
          <a:bodyPr wrap="none" lIns="0" tIns="0" rIns="0" bIns="0">
            <a:spAutoFit/>
          </a:bodyPr>
          <a:lstStyle/>
          <a:p>
            <a:r>
              <a:rPr lang="en-AU" b="1" dirty="0" smtClean="0"/>
              <a:t>$247,823</a:t>
            </a:r>
            <a:endParaRPr lang="en-AU" dirty="0"/>
          </a:p>
        </p:txBody>
      </p:sp>
      <p:sp>
        <p:nvSpPr>
          <p:cNvPr id="853018" name="Rectangle 75"/>
          <p:cNvSpPr>
            <a:spLocks noChangeArrowheads="1"/>
          </p:cNvSpPr>
          <p:nvPr/>
        </p:nvSpPr>
        <p:spPr bwMode="auto">
          <a:xfrm>
            <a:off x="1135063" y="5010150"/>
            <a:ext cx="225425" cy="244475"/>
          </a:xfrm>
          <a:prstGeom prst="rect">
            <a:avLst/>
          </a:prstGeom>
          <a:noFill/>
          <a:ln w="9525">
            <a:noFill/>
            <a:miter lim="800000"/>
            <a:headEnd/>
            <a:tailEnd/>
          </a:ln>
        </p:spPr>
        <p:txBody>
          <a:bodyPr wrap="none" lIns="0" tIns="0" rIns="0" bIns="0">
            <a:spAutoFit/>
          </a:bodyPr>
          <a:lstStyle/>
          <a:p>
            <a:r>
              <a:rPr lang="en-AU" sz="1600"/>
              <a:t>$0</a:t>
            </a:r>
          </a:p>
        </p:txBody>
      </p:sp>
      <p:sp>
        <p:nvSpPr>
          <p:cNvPr id="853019" name="Rectangle 76"/>
          <p:cNvSpPr>
            <a:spLocks noChangeArrowheads="1"/>
          </p:cNvSpPr>
          <p:nvPr/>
        </p:nvSpPr>
        <p:spPr bwMode="auto">
          <a:xfrm>
            <a:off x="539750" y="4522788"/>
            <a:ext cx="846138" cy="244475"/>
          </a:xfrm>
          <a:prstGeom prst="rect">
            <a:avLst/>
          </a:prstGeom>
          <a:noFill/>
          <a:ln w="9525">
            <a:noFill/>
            <a:miter lim="800000"/>
            <a:headEnd/>
            <a:tailEnd/>
          </a:ln>
        </p:spPr>
        <p:txBody>
          <a:bodyPr wrap="none" lIns="0" tIns="0" rIns="0" bIns="0">
            <a:spAutoFit/>
          </a:bodyPr>
          <a:lstStyle/>
          <a:p>
            <a:r>
              <a:rPr lang="en-AU" sz="1600"/>
              <a:t>$100,000</a:t>
            </a:r>
          </a:p>
        </p:txBody>
      </p:sp>
      <p:sp>
        <p:nvSpPr>
          <p:cNvPr id="853020" name="Rectangle 77"/>
          <p:cNvSpPr>
            <a:spLocks noChangeArrowheads="1"/>
          </p:cNvSpPr>
          <p:nvPr/>
        </p:nvSpPr>
        <p:spPr bwMode="auto">
          <a:xfrm>
            <a:off x="541338" y="4037013"/>
            <a:ext cx="846137" cy="244475"/>
          </a:xfrm>
          <a:prstGeom prst="rect">
            <a:avLst/>
          </a:prstGeom>
          <a:noFill/>
          <a:ln w="9525">
            <a:noFill/>
            <a:miter lim="800000"/>
            <a:headEnd/>
            <a:tailEnd/>
          </a:ln>
        </p:spPr>
        <p:txBody>
          <a:bodyPr wrap="none" lIns="0" tIns="0" rIns="0" bIns="0">
            <a:spAutoFit/>
          </a:bodyPr>
          <a:lstStyle/>
          <a:p>
            <a:r>
              <a:rPr lang="en-AU" sz="1600"/>
              <a:t>$200,000</a:t>
            </a:r>
          </a:p>
        </p:txBody>
      </p:sp>
      <p:sp>
        <p:nvSpPr>
          <p:cNvPr id="853021" name="Rectangle 78"/>
          <p:cNvSpPr>
            <a:spLocks noChangeArrowheads="1"/>
          </p:cNvSpPr>
          <p:nvPr/>
        </p:nvSpPr>
        <p:spPr bwMode="auto">
          <a:xfrm>
            <a:off x="541338" y="3552825"/>
            <a:ext cx="860425" cy="244475"/>
          </a:xfrm>
          <a:prstGeom prst="rect">
            <a:avLst/>
          </a:prstGeom>
          <a:noFill/>
          <a:ln w="9525">
            <a:noFill/>
            <a:miter lim="800000"/>
            <a:headEnd/>
            <a:tailEnd/>
          </a:ln>
        </p:spPr>
        <p:txBody>
          <a:bodyPr lIns="0" tIns="0" rIns="0" bIns="0">
            <a:spAutoFit/>
          </a:bodyPr>
          <a:lstStyle/>
          <a:p>
            <a:r>
              <a:rPr lang="en-AU" sz="1600" dirty="0"/>
              <a:t>$300,000</a:t>
            </a:r>
          </a:p>
        </p:txBody>
      </p:sp>
      <p:sp>
        <p:nvSpPr>
          <p:cNvPr id="853022" name="Rectangle 79"/>
          <p:cNvSpPr>
            <a:spLocks noChangeArrowheads="1"/>
          </p:cNvSpPr>
          <p:nvPr/>
        </p:nvSpPr>
        <p:spPr bwMode="auto">
          <a:xfrm>
            <a:off x="541338" y="3057525"/>
            <a:ext cx="854401" cy="246221"/>
          </a:xfrm>
          <a:prstGeom prst="rect">
            <a:avLst/>
          </a:prstGeom>
          <a:noFill/>
          <a:ln w="9525">
            <a:noFill/>
            <a:miter lim="800000"/>
            <a:headEnd/>
            <a:tailEnd/>
          </a:ln>
        </p:spPr>
        <p:txBody>
          <a:bodyPr wrap="none" lIns="0" tIns="0" rIns="0" bIns="0">
            <a:spAutoFit/>
          </a:bodyPr>
          <a:lstStyle/>
          <a:p>
            <a:r>
              <a:rPr lang="en-AU" sz="1600" dirty="0" smtClean="0"/>
              <a:t>$400,000</a:t>
            </a:r>
            <a:endParaRPr lang="en-AU" sz="1600" dirty="0"/>
          </a:p>
        </p:txBody>
      </p:sp>
      <p:sp>
        <p:nvSpPr>
          <p:cNvPr id="853023" name="Rectangle 80"/>
          <p:cNvSpPr>
            <a:spLocks noChangeArrowheads="1"/>
          </p:cNvSpPr>
          <p:nvPr/>
        </p:nvSpPr>
        <p:spPr bwMode="auto">
          <a:xfrm>
            <a:off x="541338" y="2574925"/>
            <a:ext cx="854401" cy="246221"/>
          </a:xfrm>
          <a:prstGeom prst="rect">
            <a:avLst/>
          </a:prstGeom>
          <a:noFill/>
          <a:ln w="9525">
            <a:noFill/>
            <a:miter lim="800000"/>
            <a:headEnd/>
            <a:tailEnd/>
          </a:ln>
        </p:spPr>
        <p:txBody>
          <a:bodyPr wrap="none" lIns="0" tIns="0" rIns="0" bIns="0">
            <a:spAutoFit/>
          </a:bodyPr>
          <a:lstStyle/>
          <a:p>
            <a:r>
              <a:rPr lang="en-AU" sz="1600" dirty="0" smtClean="0"/>
              <a:t>$500,000</a:t>
            </a:r>
            <a:endParaRPr lang="en-AU" sz="1600" dirty="0"/>
          </a:p>
        </p:txBody>
      </p:sp>
      <p:sp>
        <p:nvSpPr>
          <p:cNvPr id="853024" name="Rectangle 81"/>
          <p:cNvSpPr>
            <a:spLocks noChangeArrowheads="1"/>
          </p:cNvSpPr>
          <p:nvPr/>
        </p:nvSpPr>
        <p:spPr bwMode="auto">
          <a:xfrm>
            <a:off x="541338" y="2087563"/>
            <a:ext cx="854401" cy="246221"/>
          </a:xfrm>
          <a:prstGeom prst="rect">
            <a:avLst/>
          </a:prstGeom>
          <a:noFill/>
          <a:ln w="9525">
            <a:noFill/>
            <a:miter lim="800000"/>
            <a:headEnd/>
            <a:tailEnd/>
          </a:ln>
        </p:spPr>
        <p:txBody>
          <a:bodyPr wrap="none" lIns="0" tIns="0" rIns="0" bIns="0">
            <a:spAutoFit/>
          </a:bodyPr>
          <a:lstStyle/>
          <a:p>
            <a:r>
              <a:rPr lang="en-AU" sz="1600" dirty="0" smtClean="0"/>
              <a:t>$600,000</a:t>
            </a:r>
            <a:endParaRPr lang="en-AU" sz="1600" dirty="0"/>
          </a:p>
        </p:txBody>
      </p:sp>
      <p:sp>
        <p:nvSpPr>
          <p:cNvPr id="853025" name="Rectangle 83"/>
          <p:cNvSpPr>
            <a:spLocks noChangeArrowheads="1"/>
          </p:cNvSpPr>
          <p:nvPr/>
        </p:nvSpPr>
        <p:spPr bwMode="auto">
          <a:xfrm>
            <a:off x="1690688" y="5229225"/>
            <a:ext cx="1296987" cy="246063"/>
          </a:xfrm>
          <a:prstGeom prst="rect">
            <a:avLst/>
          </a:prstGeom>
          <a:noFill/>
          <a:ln w="9525">
            <a:noFill/>
            <a:miter lim="800000"/>
            <a:headEnd/>
            <a:tailEnd/>
          </a:ln>
        </p:spPr>
        <p:txBody>
          <a:bodyPr lIns="0" tIns="0" rIns="0" bIns="0">
            <a:spAutoFit/>
          </a:bodyPr>
          <a:lstStyle/>
          <a:p>
            <a:pPr algn="ctr"/>
            <a:r>
              <a:rPr lang="en-AU" sz="1600"/>
              <a:t>No gearing</a:t>
            </a:r>
          </a:p>
        </p:txBody>
      </p:sp>
      <p:sp>
        <p:nvSpPr>
          <p:cNvPr id="853026" name="Rectangle 85"/>
          <p:cNvSpPr>
            <a:spLocks noChangeArrowheads="1"/>
          </p:cNvSpPr>
          <p:nvPr/>
        </p:nvSpPr>
        <p:spPr bwMode="auto">
          <a:xfrm>
            <a:off x="3343275" y="5229225"/>
            <a:ext cx="1095375" cy="244475"/>
          </a:xfrm>
          <a:prstGeom prst="rect">
            <a:avLst/>
          </a:prstGeom>
          <a:noFill/>
          <a:ln w="9525">
            <a:noFill/>
            <a:miter lim="800000"/>
            <a:headEnd/>
            <a:tailEnd/>
          </a:ln>
        </p:spPr>
        <p:txBody>
          <a:bodyPr wrap="none" lIns="0" tIns="0" rIns="0" bIns="0">
            <a:spAutoFit/>
          </a:bodyPr>
          <a:lstStyle/>
          <a:p>
            <a:r>
              <a:rPr lang="en-AU" sz="1600"/>
              <a:t>50% geared</a:t>
            </a:r>
          </a:p>
        </p:txBody>
      </p:sp>
      <p:sp>
        <p:nvSpPr>
          <p:cNvPr id="853027" name="Rectangle 87"/>
          <p:cNvSpPr>
            <a:spLocks noChangeArrowheads="1"/>
          </p:cNvSpPr>
          <p:nvPr/>
        </p:nvSpPr>
        <p:spPr bwMode="auto">
          <a:xfrm>
            <a:off x="4881563" y="5259388"/>
            <a:ext cx="1095375" cy="244475"/>
          </a:xfrm>
          <a:prstGeom prst="rect">
            <a:avLst/>
          </a:prstGeom>
          <a:noFill/>
          <a:ln w="9525">
            <a:noFill/>
            <a:miter lim="800000"/>
            <a:headEnd/>
            <a:tailEnd/>
          </a:ln>
        </p:spPr>
        <p:txBody>
          <a:bodyPr wrap="none" lIns="0" tIns="0" rIns="0" bIns="0">
            <a:spAutoFit/>
          </a:bodyPr>
          <a:lstStyle/>
          <a:p>
            <a:r>
              <a:rPr lang="en-AU" sz="1600"/>
              <a:t>67% geared</a:t>
            </a:r>
          </a:p>
        </p:txBody>
      </p:sp>
      <p:sp>
        <p:nvSpPr>
          <p:cNvPr id="853028" name="Rectangle 88"/>
          <p:cNvSpPr>
            <a:spLocks noChangeArrowheads="1"/>
          </p:cNvSpPr>
          <p:nvPr/>
        </p:nvSpPr>
        <p:spPr bwMode="auto">
          <a:xfrm>
            <a:off x="6297613" y="2509838"/>
            <a:ext cx="157162" cy="114300"/>
          </a:xfrm>
          <a:prstGeom prst="rect">
            <a:avLst/>
          </a:prstGeom>
          <a:solidFill>
            <a:schemeClr val="accent2"/>
          </a:solidFill>
          <a:ln w="9525">
            <a:solidFill>
              <a:schemeClr val="tx1"/>
            </a:solidFill>
            <a:miter lim="800000"/>
            <a:headEnd/>
            <a:tailEnd/>
          </a:ln>
        </p:spPr>
        <p:txBody>
          <a:bodyPr/>
          <a:lstStyle/>
          <a:p>
            <a:endParaRPr lang="en-AU"/>
          </a:p>
        </p:txBody>
      </p:sp>
      <p:sp>
        <p:nvSpPr>
          <p:cNvPr id="853029" name="Rectangle 89"/>
          <p:cNvSpPr>
            <a:spLocks noChangeArrowheads="1"/>
          </p:cNvSpPr>
          <p:nvPr/>
        </p:nvSpPr>
        <p:spPr bwMode="auto">
          <a:xfrm>
            <a:off x="6480175" y="2444750"/>
            <a:ext cx="800100" cy="244475"/>
          </a:xfrm>
          <a:prstGeom prst="rect">
            <a:avLst/>
          </a:prstGeom>
          <a:noFill/>
          <a:ln w="9525">
            <a:noFill/>
            <a:miter lim="800000"/>
            <a:headEnd/>
            <a:tailEnd/>
          </a:ln>
        </p:spPr>
        <p:txBody>
          <a:bodyPr wrap="none" lIns="0" tIns="0" rIns="0" bIns="0">
            <a:spAutoFit/>
          </a:bodyPr>
          <a:lstStyle/>
          <a:p>
            <a:r>
              <a:rPr lang="en-AU" sz="1600"/>
              <a:t>Earnings</a:t>
            </a:r>
          </a:p>
        </p:txBody>
      </p:sp>
      <p:sp>
        <p:nvSpPr>
          <p:cNvPr id="853030" name="Rectangle 90"/>
          <p:cNvSpPr>
            <a:spLocks noChangeArrowheads="1"/>
          </p:cNvSpPr>
          <p:nvPr/>
        </p:nvSpPr>
        <p:spPr bwMode="auto">
          <a:xfrm>
            <a:off x="6297613" y="2760663"/>
            <a:ext cx="157162" cy="112712"/>
          </a:xfrm>
          <a:prstGeom prst="rect">
            <a:avLst/>
          </a:prstGeom>
          <a:solidFill>
            <a:schemeClr val="accent1"/>
          </a:solidFill>
          <a:ln w="9525">
            <a:solidFill>
              <a:schemeClr val="tx1"/>
            </a:solidFill>
            <a:miter lim="800000"/>
            <a:headEnd/>
            <a:tailEnd/>
          </a:ln>
        </p:spPr>
        <p:txBody>
          <a:bodyPr/>
          <a:lstStyle/>
          <a:p>
            <a:endParaRPr lang="en-AU"/>
          </a:p>
        </p:txBody>
      </p:sp>
      <p:sp>
        <p:nvSpPr>
          <p:cNvPr id="853031" name="Rectangle 91"/>
          <p:cNvSpPr>
            <a:spLocks noChangeArrowheads="1"/>
          </p:cNvSpPr>
          <p:nvPr/>
        </p:nvSpPr>
        <p:spPr bwMode="auto">
          <a:xfrm>
            <a:off x="6480175" y="2697163"/>
            <a:ext cx="1014413" cy="244475"/>
          </a:xfrm>
          <a:prstGeom prst="rect">
            <a:avLst/>
          </a:prstGeom>
          <a:noFill/>
          <a:ln w="9525">
            <a:noFill/>
            <a:miter lim="800000"/>
            <a:headEnd/>
            <a:tailEnd/>
          </a:ln>
        </p:spPr>
        <p:txBody>
          <a:bodyPr wrap="none" lIns="0" tIns="0" rIns="0" bIns="0">
            <a:spAutoFit/>
          </a:bodyPr>
          <a:lstStyle/>
          <a:p>
            <a:r>
              <a:rPr lang="en-AU" sz="1600"/>
              <a:t>Borrowings</a:t>
            </a:r>
          </a:p>
        </p:txBody>
      </p:sp>
      <p:sp>
        <p:nvSpPr>
          <p:cNvPr id="853032" name="Text Box 92"/>
          <p:cNvSpPr txBox="1">
            <a:spLocks noChangeArrowheads="1"/>
          </p:cNvSpPr>
          <p:nvPr/>
        </p:nvSpPr>
        <p:spPr bwMode="auto">
          <a:xfrm>
            <a:off x="6070600" y="4225925"/>
            <a:ext cx="1433513" cy="479425"/>
          </a:xfrm>
          <a:prstGeom prst="rect">
            <a:avLst/>
          </a:prstGeom>
          <a:noFill/>
          <a:ln w="9525">
            <a:noFill/>
            <a:miter lim="800000"/>
            <a:headEnd/>
            <a:tailEnd/>
          </a:ln>
        </p:spPr>
        <p:txBody>
          <a:bodyPr lIns="87886" tIns="43943" rIns="87886" bIns="43943">
            <a:spAutoFit/>
          </a:bodyPr>
          <a:lstStyle/>
          <a:p>
            <a:pPr algn="ctr" defTabSz="873125">
              <a:lnSpc>
                <a:spcPct val="80000"/>
              </a:lnSpc>
              <a:spcBef>
                <a:spcPct val="5000"/>
              </a:spcBef>
            </a:pPr>
            <a:r>
              <a:rPr lang="en-AU" sz="1600"/>
              <a:t>Borrowed $200,000</a:t>
            </a:r>
          </a:p>
        </p:txBody>
      </p:sp>
      <p:sp>
        <p:nvSpPr>
          <p:cNvPr id="853033" name="Text Box 93"/>
          <p:cNvSpPr txBox="1">
            <a:spLocks noChangeArrowheads="1"/>
          </p:cNvSpPr>
          <p:nvPr/>
        </p:nvSpPr>
        <p:spPr bwMode="auto">
          <a:xfrm>
            <a:off x="6334125" y="4679950"/>
            <a:ext cx="1622425" cy="479425"/>
          </a:xfrm>
          <a:prstGeom prst="rect">
            <a:avLst/>
          </a:prstGeom>
          <a:noFill/>
          <a:ln w="9525">
            <a:noFill/>
            <a:miter lim="800000"/>
            <a:headEnd/>
            <a:tailEnd/>
          </a:ln>
        </p:spPr>
        <p:txBody>
          <a:bodyPr lIns="87886" tIns="43943" rIns="87886" bIns="43943">
            <a:spAutoFit/>
          </a:bodyPr>
          <a:lstStyle/>
          <a:p>
            <a:pPr algn="ctr" defTabSz="873125">
              <a:lnSpc>
                <a:spcPct val="80000"/>
              </a:lnSpc>
              <a:spcBef>
                <a:spcPct val="5000"/>
              </a:spcBef>
            </a:pPr>
            <a:r>
              <a:rPr lang="en-AU" sz="1600"/>
              <a:t>Borrowings $100,000</a:t>
            </a:r>
          </a:p>
        </p:txBody>
      </p:sp>
      <p:sp>
        <p:nvSpPr>
          <p:cNvPr id="853034" name="Line 94"/>
          <p:cNvSpPr>
            <a:spLocks noChangeShapeType="1"/>
          </p:cNvSpPr>
          <p:nvPr/>
        </p:nvSpPr>
        <p:spPr bwMode="auto">
          <a:xfrm flipH="1">
            <a:off x="3713163" y="4873625"/>
            <a:ext cx="2871787" cy="1588"/>
          </a:xfrm>
          <a:prstGeom prst="line">
            <a:avLst/>
          </a:prstGeom>
          <a:noFill/>
          <a:ln w="28575">
            <a:solidFill>
              <a:schemeClr val="tx1"/>
            </a:solidFill>
            <a:prstDash val="dash"/>
            <a:round/>
            <a:headEnd/>
            <a:tailEnd type="triangle" w="med" len="med"/>
          </a:ln>
        </p:spPr>
        <p:txBody>
          <a:bodyPr/>
          <a:lstStyle/>
          <a:p>
            <a:endParaRPr lang="en-US"/>
          </a:p>
        </p:txBody>
      </p:sp>
      <p:sp>
        <p:nvSpPr>
          <p:cNvPr id="853035" name="Line 95"/>
          <p:cNvSpPr>
            <a:spLocks noChangeShapeType="1"/>
          </p:cNvSpPr>
          <p:nvPr/>
        </p:nvSpPr>
        <p:spPr bwMode="auto">
          <a:xfrm flipH="1">
            <a:off x="5227638" y="4419600"/>
            <a:ext cx="985837" cy="1588"/>
          </a:xfrm>
          <a:prstGeom prst="line">
            <a:avLst/>
          </a:prstGeom>
          <a:noFill/>
          <a:ln w="28575">
            <a:solidFill>
              <a:schemeClr val="tx1"/>
            </a:solidFill>
            <a:prstDash val="dash"/>
            <a:round/>
            <a:headEnd/>
            <a:tailEnd type="triangle" w="med" len="med"/>
          </a:ln>
        </p:spPr>
        <p:txBody>
          <a:bodyPr/>
          <a:lstStyle/>
          <a:p>
            <a:endParaRPr lang="en-US"/>
          </a:p>
        </p:txBody>
      </p:sp>
      <p:sp>
        <p:nvSpPr>
          <p:cNvPr id="853036" name="Rectangle 2"/>
          <p:cNvSpPr>
            <a:spLocks noGrp="1" noChangeArrowheads="1"/>
          </p:cNvSpPr>
          <p:nvPr>
            <p:ph type="title" idx="4294967295"/>
          </p:nvPr>
        </p:nvSpPr>
        <p:spPr>
          <a:xfrm>
            <a:off x="506413" y="496888"/>
            <a:ext cx="7183437" cy="366712"/>
          </a:xfrm>
        </p:spPr>
        <p:txBody>
          <a:bodyPr/>
          <a:lstStyle/>
          <a:p>
            <a:pPr eaLnBrk="1" hangingPunct="1"/>
            <a:r>
              <a:rPr sz="2800" b="1" smtClean="0">
                <a:solidFill>
                  <a:srgbClr val="717278"/>
                </a:solidFill>
                <a:ea typeface="ＭＳ Ｐゴシック"/>
                <a:cs typeface="Arial" charset="0"/>
              </a:rPr>
              <a:t>Borrowing to build wealth</a:t>
            </a:r>
          </a:p>
        </p:txBody>
      </p:sp>
      <p:sp>
        <p:nvSpPr>
          <p:cNvPr id="853037" name="Rectangle 3"/>
          <p:cNvSpPr>
            <a:spLocks noChangeArrowheads="1"/>
          </p:cNvSpPr>
          <p:nvPr/>
        </p:nvSpPr>
        <p:spPr bwMode="auto">
          <a:xfrm>
            <a:off x="420688" y="1292225"/>
            <a:ext cx="7386637" cy="427038"/>
          </a:xfrm>
          <a:prstGeom prst="rect">
            <a:avLst/>
          </a:prstGeom>
          <a:noFill/>
          <a:ln w="9525">
            <a:noFill/>
            <a:miter lim="800000"/>
            <a:headEnd/>
            <a:tailEnd/>
          </a:ln>
        </p:spPr>
        <p:txBody>
          <a:bodyPr wrap="none">
            <a:spAutoFit/>
          </a:bodyPr>
          <a:lstStyle/>
          <a:p>
            <a:r>
              <a:rPr lang="en-US" sz="2200" b="1">
                <a:solidFill>
                  <a:srgbClr val="D86018"/>
                </a:solidFill>
              </a:rPr>
              <a:t>Gearing case study – investment values after 10 years</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r>
              <a:rPr lang="en-AU" sz="1000">
                <a:solidFill>
                  <a:srgbClr val="000000"/>
                </a:solidFill>
              </a:rPr>
              <a:t>Slide </a:t>
            </a:r>
            <a:fld id="{C1002A84-E6D5-4DA1-B347-FFA7779D862B}" type="slidenum">
              <a:rPr lang="en-AU" sz="1000">
                <a:solidFill>
                  <a:srgbClr val="000000"/>
                </a:solidFill>
              </a:rPr>
              <a:pPr algn="r"/>
              <a:t>27</a:t>
            </a:fld>
            <a:endParaRPr lang="en-AU" sz="1000">
              <a:solidFill>
                <a:srgbClr val="000000"/>
              </a:solidFill>
            </a:endParaRPr>
          </a:p>
        </p:txBody>
      </p:sp>
      <p:sp>
        <p:nvSpPr>
          <p:cNvPr id="855043" name="Rectangle 51"/>
          <p:cNvSpPr>
            <a:spLocks noChangeArrowheads="1"/>
          </p:cNvSpPr>
          <p:nvPr/>
        </p:nvSpPr>
        <p:spPr bwMode="auto">
          <a:xfrm>
            <a:off x="468313" y="1125538"/>
            <a:ext cx="4752975" cy="431800"/>
          </a:xfrm>
          <a:prstGeom prst="rect">
            <a:avLst/>
          </a:prstGeom>
          <a:noFill/>
          <a:ln w="9525">
            <a:noFill/>
            <a:miter lim="800000"/>
            <a:headEnd/>
            <a:tailEnd/>
          </a:ln>
        </p:spPr>
        <p:txBody>
          <a:bodyPr anchor="b"/>
          <a:lstStyle/>
          <a:p>
            <a:pPr>
              <a:lnSpc>
                <a:spcPts val="2400"/>
              </a:lnSpc>
            </a:pPr>
            <a:endParaRPr lang="en-AU">
              <a:solidFill>
                <a:srgbClr val="000000"/>
              </a:solidFill>
              <a:latin typeface="MLCHeadline" pitchFamily="2" charset="0"/>
            </a:endParaRPr>
          </a:p>
        </p:txBody>
      </p:sp>
      <p:sp>
        <p:nvSpPr>
          <p:cNvPr id="855044" name="Rectangle 56"/>
          <p:cNvSpPr>
            <a:spLocks noChangeArrowheads="1"/>
          </p:cNvSpPr>
          <p:nvPr/>
        </p:nvSpPr>
        <p:spPr bwMode="auto">
          <a:xfrm>
            <a:off x="1809750" y="4005264"/>
            <a:ext cx="1092200" cy="1109662"/>
          </a:xfrm>
          <a:prstGeom prst="rect">
            <a:avLst/>
          </a:prstGeom>
          <a:solidFill>
            <a:schemeClr val="accent2"/>
          </a:solidFill>
          <a:ln w="9525">
            <a:solidFill>
              <a:schemeClr val="tx1"/>
            </a:solidFill>
            <a:miter lim="800000"/>
            <a:headEnd/>
            <a:tailEnd/>
          </a:ln>
        </p:spPr>
        <p:txBody>
          <a:bodyPr/>
          <a:lstStyle/>
          <a:p>
            <a:endParaRPr lang="en-AU">
              <a:solidFill>
                <a:srgbClr val="000000"/>
              </a:solidFill>
            </a:endParaRPr>
          </a:p>
        </p:txBody>
      </p:sp>
      <p:sp>
        <p:nvSpPr>
          <p:cNvPr id="855045" name="Rectangle 57"/>
          <p:cNvSpPr>
            <a:spLocks noChangeArrowheads="1"/>
          </p:cNvSpPr>
          <p:nvPr/>
        </p:nvSpPr>
        <p:spPr bwMode="auto">
          <a:xfrm>
            <a:off x="3298825" y="3797300"/>
            <a:ext cx="1087438" cy="1319213"/>
          </a:xfrm>
          <a:prstGeom prst="rect">
            <a:avLst/>
          </a:prstGeom>
          <a:solidFill>
            <a:schemeClr val="accent2"/>
          </a:solidFill>
          <a:ln w="9525">
            <a:solidFill>
              <a:schemeClr val="tx1"/>
            </a:solidFill>
            <a:miter lim="800000"/>
            <a:headEnd/>
            <a:tailEnd/>
          </a:ln>
        </p:spPr>
        <p:txBody>
          <a:bodyPr/>
          <a:lstStyle/>
          <a:p>
            <a:endParaRPr lang="en-AU">
              <a:solidFill>
                <a:srgbClr val="000000"/>
              </a:solidFill>
            </a:endParaRPr>
          </a:p>
        </p:txBody>
      </p:sp>
      <p:sp>
        <p:nvSpPr>
          <p:cNvPr id="855046" name="Rectangle 58"/>
          <p:cNvSpPr>
            <a:spLocks noChangeArrowheads="1"/>
          </p:cNvSpPr>
          <p:nvPr/>
        </p:nvSpPr>
        <p:spPr bwMode="auto">
          <a:xfrm>
            <a:off x="4786313" y="3421593"/>
            <a:ext cx="1087437" cy="1702858"/>
          </a:xfrm>
          <a:prstGeom prst="rect">
            <a:avLst/>
          </a:prstGeom>
          <a:solidFill>
            <a:schemeClr val="accent2"/>
          </a:solidFill>
          <a:ln w="9525">
            <a:solidFill>
              <a:schemeClr val="tx1"/>
            </a:solidFill>
            <a:miter lim="800000"/>
            <a:headEnd/>
            <a:tailEnd/>
          </a:ln>
        </p:spPr>
        <p:txBody>
          <a:bodyPr/>
          <a:lstStyle/>
          <a:p>
            <a:endParaRPr lang="en-AU">
              <a:solidFill>
                <a:srgbClr val="000000"/>
              </a:solidFill>
            </a:endParaRPr>
          </a:p>
        </p:txBody>
      </p:sp>
      <p:sp>
        <p:nvSpPr>
          <p:cNvPr id="855047" name="Line 59"/>
          <p:cNvSpPr>
            <a:spLocks noChangeShapeType="1"/>
          </p:cNvSpPr>
          <p:nvPr/>
        </p:nvSpPr>
        <p:spPr bwMode="auto">
          <a:xfrm>
            <a:off x="1506538" y="2192338"/>
            <a:ext cx="1587" cy="2922587"/>
          </a:xfrm>
          <a:prstGeom prst="line">
            <a:avLst/>
          </a:prstGeom>
          <a:noFill/>
          <a:ln w="28575">
            <a:solidFill>
              <a:schemeClr val="tx1"/>
            </a:solidFill>
            <a:round/>
            <a:headEnd/>
            <a:tailEnd/>
          </a:ln>
        </p:spPr>
        <p:txBody>
          <a:bodyPr/>
          <a:lstStyle/>
          <a:p>
            <a:endParaRPr lang="en-US"/>
          </a:p>
        </p:txBody>
      </p:sp>
      <p:sp>
        <p:nvSpPr>
          <p:cNvPr id="855048" name="Line 60"/>
          <p:cNvSpPr>
            <a:spLocks noChangeShapeType="1"/>
          </p:cNvSpPr>
          <p:nvPr/>
        </p:nvSpPr>
        <p:spPr bwMode="auto">
          <a:xfrm>
            <a:off x="1443038" y="5114925"/>
            <a:ext cx="80962" cy="1588"/>
          </a:xfrm>
          <a:prstGeom prst="line">
            <a:avLst/>
          </a:prstGeom>
          <a:noFill/>
          <a:ln w="28575">
            <a:solidFill>
              <a:schemeClr val="tx1"/>
            </a:solidFill>
            <a:round/>
            <a:headEnd/>
            <a:tailEnd/>
          </a:ln>
        </p:spPr>
        <p:txBody>
          <a:bodyPr/>
          <a:lstStyle/>
          <a:p>
            <a:endParaRPr lang="en-US"/>
          </a:p>
        </p:txBody>
      </p:sp>
      <p:sp>
        <p:nvSpPr>
          <p:cNvPr id="855049" name="Line 61"/>
          <p:cNvSpPr>
            <a:spLocks noChangeShapeType="1"/>
          </p:cNvSpPr>
          <p:nvPr/>
        </p:nvSpPr>
        <p:spPr bwMode="auto">
          <a:xfrm>
            <a:off x="1443038" y="4625975"/>
            <a:ext cx="80962" cy="1588"/>
          </a:xfrm>
          <a:prstGeom prst="line">
            <a:avLst/>
          </a:prstGeom>
          <a:noFill/>
          <a:ln w="28575">
            <a:solidFill>
              <a:schemeClr val="tx1"/>
            </a:solidFill>
            <a:round/>
            <a:headEnd/>
            <a:tailEnd/>
          </a:ln>
        </p:spPr>
        <p:txBody>
          <a:bodyPr/>
          <a:lstStyle/>
          <a:p>
            <a:endParaRPr lang="en-US"/>
          </a:p>
        </p:txBody>
      </p:sp>
      <p:sp>
        <p:nvSpPr>
          <p:cNvPr id="855050" name="Line 62"/>
          <p:cNvSpPr>
            <a:spLocks noChangeShapeType="1"/>
          </p:cNvSpPr>
          <p:nvPr/>
        </p:nvSpPr>
        <p:spPr bwMode="auto">
          <a:xfrm>
            <a:off x="1443038" y="4141788"/>
            <a:ext cx="80962" cy="1587"/>
          </a:xfrm>
          <a:prstGeom prst="line">
            <a:avLst/>
          </a:prstGeom>
          <a:noFill/>
          <a:ln w="28575">
            <a:solidFill>
              <a:schemeClr val="tx1"/>
            </a:solidFill>
            <a:round/>
            <a:headEnd/>
            <a:tailEnd/>
          </a:ln>
        </p:spPr>
        <p:txBody>
          <a:bodyPr/>
          <a:lstStyle/>
          <a:p>
            <a:endParaRPr lang="en-US"/>
          </a:p>
        </p:txBody>
      </p:sp>
      <p:sp>
        <p:nvSpPr>
          <p:cNvPr id="855051" name="Line 63"/>
          <p:cNvSpPr>
            <a:spLocks noChangeShapeType="1"/>
          </p:cNvSpPr>
          <p:nvPr/>
        </p:nvSpPr>
        <p:spPr bwMode="auto">
          <a:xfrm>
            <a:off x="1443038" y="3657600"/>
            <a:ext cx="80962" cy="3175"/>
          </a:xfrm>
          <a:prstGeom prst="line">
            <a:avLst/>
          </a:prstGeom>
          <a:noFill/>
          <a:ln w="28575">
            <a:solidFill>
              <a:schemeClr val="tx1"/>
            </a:solidFill>
            <a:round/>
            <a:headEnd/>
            <a:tailEnd/>
          </a:ln>
        </p:spPr>
        <p:txBody>
          <a:bodyPr/>
          <a:lstStyle/>
          <a:p>
            <a:endParaRPr lang="en-US"/>
          </a:p>
        </p:txBody>
      </p:sp>
      <p:sp>
        <p:nvSpPr>
          <p:cNvPr id="855052" name="Line 64"/>
          <p:cNvSpPr>
            <a:spLocks noChangeShapeType="1"/>
          </p:cNvSpPr>
          <p:nvPr/>
        </p:nvSpPr>
        <p:spPr bwMode="auto">
          <a:xfrm>
            <a:off x="1443038" y="3165475"/>
            <a:ext cx="80962" cy="1588"/>
          </a:xfrm>
          <a:prstGeom prst="line">
            <a:avLst/>
          </a:prstGeom>
          <a:noFill/>
          <a:ln w="28575">
            <a:solidFill>
              <a:schemeClr val="tx1"/>
            </a:solidFill>
            <a:round/>
            <a:headEnd/>
            <a:tailEnd/>
          </a:ln>
        </p:spPr>
        <p:txBody>
          <a:bodyPr/>
          <a:lstStyle/>
          <a:p>
            <a:endParaRPr lang="en-US"/>
          </a:p>
        </p:txBody>
      </p:sp>
      <p:sp>
        <p:nvSpPr>
          <p:cNvPr id="855053" name="Line 65"/>
          <p:cNvSpPr>
            <a:spLocks noChangeShapeType="1"/>
          </p:cNvSpPr>
          <p:nvPr/>
        </p:nvSpPr>
        <p:spPr bwMode="auto">
          <a:xfrm>
            <a:off x="1443038" y="2678113"/>
            <a:ext cx="80962" cy="1587"/>
          </a:xfrm>
          <a:prstGeom prst="line">
            <a:avLst/>
          </a:prstGeom>
          <a:noFill/>
          <a:ln w="28575">
            <a:solidFill>
              <a:schemeClr val="tx1"/>
            </a:solidFill>
            <a:round/>
            <a:headEnd/>
            <a:tailEnd/>
          </a:ln>
        </p:spPr>
        <p:txBody>
          <a:bodyPr/>
          <a:lstStyle/>
          <a:p>
            <a:endParaRPr lang="en-US"/>
          </a:p>
        </p:txBody>
      </p:sp>
      <p:sp>
        <p:nvSpPr>
          <p:cNvPr id="855054" name="Line 66"/>
          <p:cNvSpPr>
            <a:spLocks noChangeShapeType="1"/>
          </p:cNvSpPr>
          <p:nvPr/>
        </p:nvSpPr>
        <p:spPr bwMode="auto">
          <a:xfrm>
            <a:off x="1443038" y="2192338"/>
            <a:ext cx="80962" cy="1587"/>
          </a:xfrm>
          <a:prstGeom prst="line">
            <a:avLst/>
          </a:prstGeom>
          <a:noFill/>
          <a:ln w="28575">
            <a:solidFill>
              <a:schemeClr val="tx1"/>
            </a:solidFill>
            <a:round/>
            <a:headEnd/>
            <a:tailEnd/>
          </a:ln>
        </p:spPr>
        <p:txBody>
          <a:bodyPr/>
          <a:lstStyle/>
          <a:p>
            <a:endParaRPr lang="en-US"/>
          </a:p>
        </p:txBody>
      </p:sp>
      <p:sp>
        <p:nvSpPr>
          <p:cNvPr id="855055" name="Line 67"/>
          <p:cNvSpPr>
            <a:spLocks noChangeShapeType="1"/>
          </p:cNvSpPr>
          <p:nvPr/>
        </p:nvSpPr>
        <p:spPr bwMode="auto">
          <a:xfrm>
            <a:off x="1506538" y="5114925"/>
            <a:ext cx="5549900" cy="1588"/>
          </a:xfrm>
          <a:prstGeom prst="line">
            <a:avLst/>
          </a:prstGeom>
          <a:noFill/>
          <a:ln w="28575">
            <a:solidFill>
              <a:schemeClr val="tx1"/>
            </a:solidFill>
            <a:round/>
            <a:headEnd/>
            <a:tailEnd/>
          </a:ln>
        </p:spPr>
        <p:txBody>
          <a:bodyPr/>
          <a:lstStyle/>
          <a:p>
            <a:endParaRPr lang="en-US"/>
          </a:p>
        </p:txBody>
      </p:sp>
      <p:sp>
        <p:nvSpPr>
          <p:cNvPr id="855056" name="Line 68"/>
          <p:cNvSpPr>
            <a:spLocks noChangeShapeType="1"/>
          </p:cNvSpPr>
          <p:nvPr/>
        </p:nvSpPr>
        <p:spPr bwMode="auto">
          <a:xfrm flipV="1">
            <a:off x="1506538" y="5114925"/>
            <a:ext cx="1587" cy="57150"/>
          </a:xfrm>
          <a:prstGeom prst="line">
            <a:avLst/>
          </a:prstGeom>
          <a:noFill/>
          <a:ln w="28575">
            <a:solidFill>
              <a:schemeClr val="tx1"/>
            </a:solidFill>
            <a:round/>
            <a:headEnd/>
            <a:tailEnd/>
          </a:ln>
        </p:spPr>
        <p:txBody>
          <a:bodyPr/>
          <a:lstStyle/>
          <a:p>
            <a:endParaRPr lang="en-US"/>
          </a:p>
        </p:txBody>
      </p:sp>
      <p:sp>
        <p:nvSpPr>
          <p:cNvPr id="855057" name="Line 69"/>
          <p:cNvSpPr>
            <a:spLocks noChangeShapeType="1"/>
          </p:cNvSpPr>
          <p:nvPr/>
        </p:nvSpPr>
        <p:spPr bwMode="auto">
          <a:xfrm flipV="1">
            <a:off x="3016250" y="5114925"/>
            <a:ext cx="1588" cy="57150"/>
          </a:xfrm>
          <a:prstGeom prst="line">
            <a:avLst/>
          </a:prstGeom>
          <a:noFill/>
          <a:ln w="28575">
            <a:solidFill>
              <a:schemeClr val="tx1"/>
            </a:solidFill>
            <a:round/>
            <a:headEnd/>
            <a:tailEnd/>
          </a:ln>
        </p:spPr>
        <p:txBody>
          <a:bodyPr/>
          <a:lstStyle/>
          <a:p>
            <a:endParaRPr lang="en-US"/>
          </a:p>
        </p:txBody>
      </p:sp>
      <p:sp>
        <p:nvSpPr>
          <p:cNvPr id="855058" name="Line 70"/>
          <p:cNvSpPr>
            <a:spLocks noChangeShapeType="1"/>
          </p:cNvSpPr>
          <p:nvPr/>
        </p:nvSpPr>
        <p:spPr bwMode="auto">
          <a:xfrm flipV="1">
            <a:off x="4479925" y="5114925"/>
            <a:ext cx="1588" cy="57150"/>
          </a:xfrm>
          <a:prstGeom prst="line">
            <a:avLst/>
          </a:prstGeom>
          <a:noFill/>
          <a:ln w="28575">
            <a:solidFill>
              <a:schemeClr val="tx1"/>
            </a:solidFill>
            <a:round/>
            <a:headEnd/>
            <a:tailEnd/>
          </a:ln>
        </p:spPr>
        <p:txBody>
          <a:bodyPr/>
          <a:lstStyle/>
          <a:p>
            <a:endParaRPr lang="en-US"/>
          </a:p>
        </p:txBody>
      </p:sp>
      <p:sp>
        <p:nvSpPr>
          <p:cNvPr id="855059" name="Line 71"/>
          <p:cNvSpPr>
            <a:spLocks noChangeShapeType="1"/>
          </p:cNvSpPr>
          <p:nvPr/>
        </p:nvSpPr>
        <p:spPr bwMode="auto">
          <a:xfrm flipV="1">
            <a:off x="5967413" y="5114925"/>
            <a:ext cx="1587" cy="57150"/>
          </a:xfrm>
          <a:prstGeom prst="line">
            <a:avLst/>
          </a:prstGeom>
          <a:noFill/>
          <a:ln w="28575">
            <a:solidFill>
              <a:schemeClr val="tx1"/>
            </a:solidFill>
            <a:round/>
            <a:headEnd/>
            <a:tailEnd/>
          </a:ln>
        </p:spPr>
        <p:txBody>
          <a:bodyPr/>
          <a:lstStyle/>
          <a:p>
            <a:endParaRPr lang="en-US"/>
          </a:p>
        </p:txBody>
      </p:sp>
      <p:sp>
        <p:nvSpPr>
          <p:cNvPr id="855060" name="Rectangle 72"/>
          <p:cNvSpPr>
            <a:spLocks noChangeArrowheads="1"/>
          </p:cNvSpPr>
          <p:nvPr/>
        </p:nvSpPr>
        <p:spPr bwMode="auto">
          <a:xfrm>
            <a:off x="4881563" y="3043316"/>
            <a:ext cx="961802" cy="276999"/>
          </a:xfrm>
          <a:prstGeom prst="rect">
            <a:avLst/>
          </a:prstGeom>
          <a:noFill/>
          <a:ln w="9525">
            <a:noFill/>
            <a:miter lim="800000"/>
            <a:headEnd/>
            <a:tailEnd/>
          </a:ln>
        </p:spPr>
        <p:txBody>
          <a:bodyPr wrap="none" lIns="0" tIns="0" rIns="0" bIns="0">
            <a:spAutoFit/>
          </a:bodyPr>
          <a:lstStyle/>
          <a:p>
            <a:r>
              <a:rPr lang="en-AU" b="1" dirty="0" smtClean="0">
                <a:solidFill>
                  <a:srgbClr val="000000"/>
                </a:solidFill>
              </a:rPr>
              <a:t>$344,865</a:t>
            </a:r>
            <a:endParaRPr lang="en-AU" dirty="0">
              <a:solidFill>
                <a:srgbClr val="000000"/>
              </a:solidFill>
            </a:endParaRPr>
          </a:p>
        </p:txBody>
      </p:sp>
      <p:sp>
        <p:nvSpPr>
          <p:cNvPr id="855061" name="Rectangle 73"/>
          <p:cNvSpPr>
            <a:spLocks noChangeArrowheads="1"/>
          </p:cNvSpPr>
          <p:nvPr/>
        </p:nvSpPr>
        <p:spPr bwMode="auto">
          <a:xfrm>
            <a:off x="3366294" y="3421592"/>
            <a:ext cx="961802" cy="276999"/>
          </a:xfrm>
          <a:prstGeom prst="rect">
            <a:avLst/>
          </a:prstGeom>
          <a:noFill/>
          <a:ln w="9525">
            <a:noFill/>
            <a:miter lim="800000"/>
            <a:headEnd/>
            <a:tailEnd/>
          </a:ln>
        </p:spPr>
        <p:txBody>
          <a:bodyPr wrap="none" lIns="0" tIns="0" rIns="0" bIns="0">
            <a:spAutoFit/>
          </a:bodyPr>
          <a:lstStyle/>
          <a:p>
            <a:r>
              <a:rPr lang="en-AU" b="1" dirty="0" smtClean="0">
                <a:solidFill>
                  <a:srgbClr val="000000"/>
                </a:solidFill>
              </a:rPr>
              <a:t>$291,353</a:t>
            </a:r>
            <a:endParaRPr lang="en-AU" dirty="0">
              <a:solidFill>
                <a:srgbClr val="000000"/>
              </a:solidFill>
            </a:endParaRPr>
          </a:p>
        </p:txBody>
      </p:sp>
      <p:sp>
        <p:nvSpPr>
          <p:cNvPr id="855062" name="Rectangle 74"/>
          <p:cNvSpPr>
            <a:spLocks noChangeArrowheads="1"/>
          </p:cNvSpPr>
          <p:nvPr/>
        </p:nvSpPr>
        <p:spPr bwMode="auto">
          <a:xfrm>
            <a:off x="1839913" y="3582459"/>
            <a:ext cx="961802" cy="276999"/>
          </a:xfrm>
          <a:prstGeom prst="rect">
            <a:avLst/>
          </a:prstGeom>
          <a:noFill/>
          <a:ln w="9525">
            <a:noFill/>
            <a:miter lim="800000"/>
            <a:headEnd/>
            <a:tailEnd/>
          </a:ln>
        </p:spPr>
        <p:txBody>
          <a:bodyPr wrap="none" lIns="0" tIns="0" rIns="0" bIns="0">
            <a:spAutoFit/>
          </a:bodyPr>
          <a:lstStyle/>
          <a:p>
            <a:r>
              <a:rPr lang="en-AU" b="1" dirty="0" smtClean="0">
                <a:solidFill>
                  <a:srgbClr val="000000"/>
                </a:solidFill>
              </a:rPr>
              <a:t>$247,823</a:t>
            </a:r>
            <a:endParaRPr lang="en-AU" dirty="0">
              <a:solidFill>
                <a:srgbClr val="000000"/>
              </a:solidFill>
            </a:endParaRPr>
          </a:p>
        </p:txBody>
      </p:sp>
      <p:sp>
        <p:nvSpPr>
          <p:cNvPr id="855063" name="Rectangle 75"/>
          <p:cNvSpPr>
            <a:spLocks noChangeArrowheads="1"/>
          </p:cNvSpPr>
          <p:nvPr/>
        </p:nvSpPr>
        <p:spPr bwMode="auto">
          <a:xfrm>
            <a:off x="1135063" y="5010150"/>
            <a:ext cx="225425" cy="244475"/>
          </a:xfrm>
          <a:prstGeom prst="rect">
            <a:avLst/>
          </a:prstGeom>
          <a:noFill/>
          <a:ln w="9525">
            <a:noFill/>
            <a:miter lim="800000"/>
            <a:headEnd/>
            <a:tailEnd/>
          </a:ln>
        </p:spPr>
        <p:txBody>
          <a:bodyPr wrap="none" lIns="0" tIns="0" rIns="0" bIns="0">
            <a:spAutoFit/>
          </a:bodyPr>
          <a:lstStyle/>
          <a:p>
            <a:r>
              <a:rPr lang="en-AU" sz="1600">
                <a:solidFill>
                  <a:srgbClr val="000000"/>
                </a:solidFill>
              </a:rPr>
              <a:t>$0</a:t>
            </a:r>
          </a:p>
        </p:txBody>
      </p:sp>
      <p:sp>
        <p:nvSpPr>
          <p:cNvPr id="855064" name="Rectangle 76"/>
          <p:cNvSpPr>
            <a:spLocks noChangeArrowheads="1"/>
          </p:cNvSpPr>
          <p:nvPr/>
        </p:nvSpPr>
        <p:spPr bwMode="auto">
          <a:xfrm>
            <a:off x="539750" y="4521200"/>
            <a:ext cx="846138" cy="244475"/>
          </a:xfrm>
          <a:prstGeom prst="rect">
            <a:avLst/>
          </a:prstGeom>
          <a:noFill/>
          <a:ln w="9525">
            <a:noFill/>
            <a:miter lim="800000"/>
            <a:headEnd/>
            <a:tailEnd/>
          </a:ln>
        </p:spPr>
        <p:txBody>
          <a:bodyPr wrap="none" lIns="0" tIns="0" rIns="0" bIns="0">
            <a:spAutoFit/>
          </a:bodyPr>
          <a:lstStyle/>
          <a:p>
            <a:r>
              <a:rPr lang="en-AU" sz="1600">
                <a:solidFill>
                  <a:srgbClr val="000000"/>
                </a:solidFill>
              </a:rPr>
              <a:t>$100,000</a:t>
            </a:r>
          </a:p>
        </p:txBody>
      </p:sp>
      <p:sp>
        <p:nvSpPr>
          <p:cNvPr id="855065" name="Rectangle 77"/>
          <p:cNvSpPr>
            <a:spLocks noChangeArrowheads="1"/>
          </p:cNvSpPr>
          <p:nvPr/>
        </p:nvSpPr>
        <p:spPr bwMode="auto">
          <a:xfrm>
            <a:off x="541338" y="4037013"/>
            <a:ext cx="846137" cy="244475"/>
          </a:xfrm>
          <a:prstGeom prst="rect">
            <a:avLst/>
          </a:prstGeom>
          <a:noFill/>
          <a:ln w="9525">
            <a:noFill/>
            <a:miter lim="800000"/>
            <a:headEnd/>
            <a:tailEnd/>
          </a:ln>
        </p:spPr>
        <p:txBody>
          <a:bodyPr wrap="none" lIns="0" tIns="0" rIns="0" bIns="0">
            <a:spAutoFit/>
          </a:bodyPr>
          <a:lstStyle/>
          <a:p>
            <a:r>
              <a:rPr lang="en-AU" sz="1600">
                <a:solidFill>
                  <a:srgbClr val="000000"/>
                </a:solidFill>
              </a:rPr>
              <a:t>$200,000</a:t>
            </a:r>
          </a:p>
        </p:txBody>
      </p:sp>
      <p:sp>
        <p:nvSpPr>
          <p:cNvPr id="855066" name="Rectangle 78"/>
          <p:cNvSpPr>
            <a:spLocks noChangeArrowheads="1"/>
          </p:cNvSpPr>
          <p:nvPr/>
        </p:nvSpPr>
        <p:spPr bwMode="auto">
          <a:xfrm>
            <a:off x="541338" y="3552825"/>
            <a:ext cx="860425" cy="244475"/>
          </a:xfrm>
          <a:prstGeom prst="rect">
            <a:avLst/>
          </a:prstGeom>
          <a:noFill/>
          <a:ln w="9525">
            <a:noFill/>
            <a:miter lim="800000"/>
            <a:headEnd/>
            <a:tailEnd/>
          </a:ln>
        </p:spPr>
        <p:txBody>
          <a:bodyPr lIns="0" tIns="0" rIns="0" bIns="0">
            <a:spAutoFit/>
          </a:bodyPr>
          <a:lstStyle/>
          <a:p>
            <a:r>
              <a:rPr lang="en-AU" sz="1600">
                <a:solidFill>
                  <a:srgbClr val="000000"/>
                </a:solidFill>
              </a:rPr>
              <a:t>$300,000</a:t>
            </a:r>
          </a:p>
        </p:txBody>
      </p:sp>
      <p:sp>
        <p:nvSpPr>
          <p:cNvPr id="855067" name="Rectangle 79"/>
          <p:cNvSpPr>
            <a:spLocks noChangeArrowheads="1"/>
          </p:cNvSpPr>
          <p:nvPr/>
        </p:nvSpPr>
        <p:spPr bwMode="auto">
          <a:xfrm>
            <a:off x="541338" y="3057525"/>
            <a:ext cx="854401" cy="246221"/>
          </a:xfrm>
          <a:prstGeom prst="rect">
            <a:avLst/>
          </a:prstGeom>
          <a:noFill/>
          <a:ln w="9525">
            <a:noFill/>
            <a:miter lim="800000"/>
            <a:headEnd/>
            <a:tailEnd/>
          </a:ln>
        </p:spPr>
        <p:txBody>
          <a:bodyPr wrap="none" lIns="0" tIns="0" rIns="0" bIns="0">
            <a:spAutoFit/>
          </a:bodyPr>
          <a:lstStyle/>
          <a:p>
            <a:r>
              <a:rPr lang="en-AU" sz="1600" dirty="0" smtClean="0">
                <a:solidFill>
                  <a:srgbClr val="000000"/>
                </a:solidFill>
              </a:rPr>
              <a:t>$400,000</a:t>
            </a:r>
            <a:endParaRPr lang="en-AU" sz="1600" dirty="0">
              <a:solidFill>
                <a:srgbClr val="000000"/>
              </a:solidFill>
            </a:endParaRPr>
          </a:p>
        </p:txBody>
      </p:sp>
      <p:sp>
        <p:nvSpPr>
          <p:cNvPr id="855068" name="Rectangle 80"/>
          <p:cNvSpPr>
            <a:spLocks noChangeArrowheads="1"/>
          </p:cNvSpPr>
          <p:nvPr/>
        </p:nvSpPr>
        <p:spPr bwMode="auto">
          <a:xfrm>
            <a:off x="541338" y="2574925"/>
            <a:ext cx="854401" cy="246221"/>
          </a:xfrm>
          <a:prstGeom prst="rect">
            <a:avLst/>
          </a:prstGeom>
          <a:noFill/>
          <a:ln w="9525">
            <a:noFill/>
            <a:miter lim="800000"/>
            <a:headEnd/>
            <a:tailEnd/>
          </a:ln>
        </p:spPr>
        <p:txBody>
          <a:bodyPr wrap="none" lIns="0" tIns="0" rIns="0" bIns="0">
            <a:spAutoFit/>
          </a:bodyPr>
          <a:lstStyle/>
          <a:p>
            <a:r>
              <a:rPr lang="en-AU" sz="1600" dirty="0" smtClean="0">
                <a:solidFill>
                  <a:srgbClr val="000000"/>
                </a:solidFill>
              </a:rPr>
              <a:t>$500,000</a:t>
            </a:r>
            <a:endParaRPr lang="en-AU" sz="1600" dirty="0">
              <a:solidFill>
                <a:srgbClr val="000000"/>
              </a:solidFill>
            </a:endParaRPr>
          </a:p>
        </p:txBody>
      </p:sp>
      <p:sp>
        <p:nvSpPr>
          <p:cNvPr id="855069" name="Rectangle 81"/>
          <p:cNvSpPr>
            <a:spLocks noChangeArrowheads="1"/>
          </p:cNvSpPr>
          <p:nvPr/>
        </p:nvSpPr>
        <p:spPr bwMode="auto">
          <a:xfrm>
            <a:off x="541338" y="2087563"/>
            <a:ext cx="854401" cy="246221"/>
          </a:xfrm>
          <a:prstGeom prst="rect">
            <a:avLst/>
          </a:prstGeom>
          <a:noFill/>
          <a:ln w="9525">
            <a:noFill/>
            <a:miter lim="800000"/>
            <a:headEnd/>
            <a:tailEnd/>
          </a:ln>
        </p:spPr>
        <p:txBody>
          <a:bodyPr wrap="none" lIns="0" tIns="0" rIns="0" bIns="0">
            <a:spAutoFit/>
          </a:bodyPr>
          <a:lstStyle/>
          <a:p>
            <a:r>
              <a:rPr lang="en-AU" sz="1600" dirty="0" smtClean="0">
                <a:solidFill>
                  <a:srgbClr val="000000"/>
                </a:solidFill>
              </a:rPr>
              <a:t>$600,000</a:t>
            </a:r>
            <a:endParaRPr lang="en-AU" sz="1600" dirty="0">
              <a:solidFill>
                <a:srgbClr val="000000"/>
              </a:solidFill>
            </a:endParaRPr>
          </a:p>
        </p:txBody>
      </p:sp>
      <p:sp>
        <p:nvSpPr>
          <p:cNvPr id="855070" name="Rectangle 83"/>
          <p:cNvSpPr>
            <a:spLocks noChangeArrowheads="1"/>
          </p:cNvSpPr>
          <p:nvPr/>
        </p:nvSpPr>
        <p:spPr bwMode="auto">
          <a:xfrm>
            <a:off x="1690688" y="5229225"/>
            <a:ext cx="1296987" cy="246063"/>
          </a:xfrm>
          <a:prstGeom prst="rect">
            <a:avLst/>
          </a:prstGeom>
          <a:noFill/>
          <a:ln w="9525">
            <a:noFill/>
            <a:miter lim="800000"/>
            <a:headEnd/>
            <a:tailEnd/>
          </a:ln>
        </p:spPr>
        <p:txBody>
          <a:bodyPr lIns="0" tIns="0" rIns="0" bIns="0">
            <a:spAutoFit/>
          </a:bodyPr>
          <a:lstStyle/>
          <a:p>
            <a:pPr algn="ctr"/>
            <a:r>
              <a:rPr lang="en-AU" sz="1600">
                <a:solidFill>
                  <a:srgbClr val="000000"/>
                </a:solidFill>
              </a:rPr>
              <a:t>No gearing</a:t>
            </a:r>
          </a:p>
        </p:txBody>
      </p:sp>
      <p:sp>
        <p:nvSpPr>
          <p:cNvPr id="855071" name="Rectangle 85"/>
          <p:cNvSpPr>
            <a:spLocks noChangeArrowheads="1"/>
          </p:cNvSpPr>
          <p:nvPr/>
        </p:nvSpPr>
        <p:spPr bwMode="auto">
          <a:xfrm>
            <a:off x="3343275" y="5229225"/>
            <a:ext cx="1095375" cy="244475"/>
          </a:xfrm>
          <a:prstGeom prst="rect">
            <a:avLst/>
          </a:prstGeom>
          <a:noFill/>
          <a:ln w="9525">
            <a:noFill/>
            <a:miter lim="800000"/>
            <a:headEnd/>
            <a:tailEnd/>
          </a:ln>
        </p:spPr>
        <p:txBody>
          <a:bodyPr wrap="none" lIns="0" tIns="0" rIns="0" bIns="0">
            <a:spAutoFit/>
          </a:bodyPr>
          <a:lstStyle/>
          <a:p>
            <a:r>
              <a:rPr lang="en-AU" sz="1600">
                <a:solidFill>
                  <a:srgbClr val="000000"/>
                </a:solidFill>
              </a:rPr>
              <a:t>50% geared</a:t>
            </a:r>
          </a:p>
        </p:txBody>
      </p:sp>
      <p:sp>
        <p:nvSpPr>
          <p:cNvPr id="855072" name="Rectangle 87"/>
          <p:cNvSpPr>
            <a:spLocks noChangeArrowheads="1"/>
          </p:cNvSpPr>
          <p:nvPr/>
        </p:nvSpPr>
        <p:spPr bwMode="auto">
          <a:xfrm>
            <a:off x="4881563" y="5259388"/>
            <a:ext cx="1095375" cy="244475"/>
          </a:xfrm>
          <a:prstGeom prst="rect">
            <a:avLst/>
          </a:prstGeom>
          <a:noFill/>
          <a:ln w="9525">
            <a:noFill/>
            <a:miter lim="800000"/>
            <a:headEnd/>
            <a:tailEnd/>
          </a:ln>
        </p:spPr>
        <p:txBody>
          <a:bodyPr wrap="none" lIns="0" tIns="0" rIns="0" bIns="0">
            <a:spAutoFit/>
          </a:bodyPr>
          <a:lstStyle/>
          <a:p>
            <a:r>
              <a:rPr lang="en-AU" sz="1600">
                <a:solidFill>
                  <a:srgbClr val="000000"/>
                </a:solidFill>
              </a:rPr>
              <a:t>67% geared</a:t>
            </a:r>
          </a:p>
        </p:txBody>
      </p:sp>
      <p:sp>
        <p:nvSpPr>
          <p:cNvPr id="855073" name="Rectangle 2"/>
          <p:cNvSpPr>
            <a:spLocks noGrp="1" noChangeArrowheads="1"/>
          </p:cNvSpPr>
          <p:nvPr>
            <p:ph type="title" idx="4294967295"/>
          </p:nvPr>
        </p:nvSpPr>
        <p:spPr>
          <a:xfrm>
            <a:off x="506413" y="496888"/>
            <a:ext cx="7183437" cy="366712"/>
          </a:xfrm>
        </p:spPr>
        <p:txBody>
          <a:bodyPr/>
          <a:lstStyle/>
          <a:p>
            <a:pPr eaLnBrk="1" hangingPunct="1"/>
            <a:r>
              <a:rPr sz="2800" b="1" smtClean="0">
                <a:solidFill>
                  <a:srgbClr val="717278"/>
                </a:solidFill>
                <a:ea typeface="ＭＳ Ｐゴシック"/>
                <a:cs typeface="Arial" charset="0"/>
              </a:rPr>
              <a:t>Borrowing to build wealth</a:t>
            </a:r>
          </a:p>
        </p:txBody>
      </p:sp>
      <p:sp>
        <p:nvSpPr>
          <p:cNvPr id="855074" name="Rectangle 3"/>
          <p:cNvSpPr>
            <a:spLocks noChangeArrowheads="1"/>
          </p:cNvSpPr>
          <p:nvPr/>
        </p:nvSpPr>
        <p:spPr bwMode="auto">
          <a:xfrm>
            <a:off x="420688" y="1292225"/>
            <a:ext cx="8335962" cy="427038"/>
          </a:xfrm>
          <a:prstGeom prst="rect">
            <a:avLst/>
          </a:prstGeom>
          <a:noFill/>
          <a:ln w="9525">
            <a:noFill/>
            <a:miter lim="800000"/>
            <a:headEnd/>
            <a:tailEnd/>
          </a:ln>
        </p:spPr>
        <p:txBody>
          <a:bodyPr wrap="none">
            <a:spAutoFit/>
          </a:bodyPr>
          <a:lstStyle/>
          <a:p>
            <a:r>
              <a:rPr lang="en-US" sz="2200" b="1">
                <a:solidFill>
                  <a:srgbClr val="D86018"/>
                </a:solidFill>
              </a:rPr>
              <a:t>Gearing case study – investment values after loan repayment</a:t>
            </a:r>
            <a:endParaRPr lang="en-AU" sz="2200" b="1" baseline="30000">
              <a:solidFill>
                <a:srgbClr val="D86018"/>
              </a:solidFill>
            </a:endParaRPr>
          </a:p>
        </p:txBody>
      </p:sp>
      <p:sp>
        <p:nvSpPr>
          <p:cNvPr id="855075" name="Text Box 50"/>
          <p:cNvSpPr txBox="1">
            <a:spLocks noChangeArrowheads="1"/>
          </p:cNvSpPr>
          <p:nvPr/>
        </p:nvSpPr>
        <p:spPr bwMode="auto">
          <a:xfrm>
            <a:off x="447675" y="5635625"/>
            <a:ext cx="7415213" cy="618631"/>
          </a:xfrm>
          <a:prstGeom prst="rect">
            <a:avLst/>
          </a:prstGeom>
          <a:noFill/>
          <a:ln w="9525">
            <a:noFill/>
            <a:miter lim="800000"/>
            <a:headEnd/>
            <a:tailEnd/>
          </a:ln>
        </p:spPr>
        <p:txBody>
          <a:bodyPr>
            <a:spAutoFit/>
          </a:bodyPr>
          <a:lstStyle/>
          <a:p>
            <a:pPr>
              <a:lnSpc>
                <a:spcPct val="95000"/>
              </a:lnSpc>
            </a:pPr>
            <a:r>
              <a:rPr lang="en-AU" sz="1200" b="1" dirty="0" smtClean="0">
                <a:solidFill>
                  <a:srgbClr val="000000"/>
                </a:solidFill>
              </a:rPr>
              <a:t>Assumptions</a:t>
            </a:r>
            <a:r>
              <a:rPr lang="en-AU" sz="1200" dirty="0">
                <a:solidFill>
                  <a:srgbClr val="000000"/>
                </a:solidFill>
              </a:rPr>
              <a:t>: Investment return is </a:t>
            </a:r>
            <a:r>
              <a:rPr lang="en-AU" sz="1200" dirty="0" smtClean="0">
                <a:solidFill>
                  <a:srgbClr val="000000"/>
                </a:solidFill>
              </a:rPr>
              <a:t>9.4%pa </a:t>
            </a:r>
            <a:r>
              <a:rPr lang="en-AU" sz="1200" dirty="0">
                <a:solidFill>
                  <a:srgbClr val="000000"/>
                </a:solidFill>
              </a:rPr>
              <a:t>(split </a:t>
            </a:r>
            <a:r>
              <a:rPr lang="en-AU" sz="1200" dirty="0" smtClean="0">
                <a:solidFill>
                  <a:srgbClr val="000000"/>
                </a:solidFill>
              </a:rPr>
              <a:t>4.3%pa </a:t>
            </a:r>
            <a:r>
              <a:rPr lang="en-AU" sz="1200" dirty="0">
                <a:solidFill>
                  <a:srgbClr val="000000"/>
                </a:solidFill>
              </a:rPr>
              <a:t>income 5.1%pa growth franking 77%).</a:t>
            </a:r>
          </a:p>
          <a:p>
            <a:pPr>
              <a:lnSpc>
                <a:spcPct val="95000"/>
              </a:lnSpc>
            </a:pPr>
            <a:r>
              <a:rPr lang="en-AU" sz="1200" dirty="0">
                <a:solidFill>
                  <a:srgbClr val="000000"/>
                </a:solidFill>
              </a:rPr>
              <a:t>Interest on the loan is 7.5% pa. These rates are assumed to remain constant over the investment</a:t>
            </a:r>
          </a:p>
          <a:p>
            <a:pPr>
              <a:lnSpc>
                <a:spcPct val="95000"/>
              </a:lnSpc>
            </a:pPr>
            <a:r>
              <a:rPr lang="en-AU" sz="1200" dirty="0">
                <a:solidFill>
                  <a:srgbClr val="000000"/>
                </a:solidFill>
              </a:rPr>
              <a:t>period. </a:t>
            </a:r>
            <a:endParaRPr lang="en-US" sz="1200"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3"/>
          <p:cNvSpPr>
            <a:spLocks noGrp="1" noChangeArrowheads="1"/>
          </p:cNvSpPr>
          <p:nvPr>
            <p:ph type="body" idx="4294967295"/>
          </p:nvPr>
        </p:nvSpPr>
        <p:spPr>
          <a:xfrm>
            <a:off x="755650" y="6477000"/>
            <a:ext cx="8388350" cy="552450"/>
          </a:xfrm>
        </p:spPr>
        <p:txBody>
          <a:bodyPr lIns="91440" tIns="45720" rIns="91440" bIns="45720"/>
          <a:lstStyle/>
          <a:p>
            <a:r>
              <a:rPr sz="1200" smtClean="0">
                <a:solidFill>
                  <a:srgbClr val="000000"/>
                </a:solidFill>
                <a:ea typeface="ＭＳ Ｐゴシック"/>
                <a:cs typeface="Arial" charset="0"/>
              </a:rPr>
              <a:t>Note:</a:t>
            </a:r>
            <a:r>
              <a:rPr sz="1200" b="0" smtClean="0">
                <a:solidFill>
                  <a:srgbClr val="000000"/>
                </a:solidFill>
                <a:ea typeface="ＭＳ Ｐゴシック"/>
                <a:cs typeface="Arial" charset="0"/>
              </a:rPr>
              <a:t> This graph is for illustrative purposes only and the scale is not intended to represent any particular gearing strategy.</a:t>
            </a:r>
            <a:endParaRPr sz="1600" smtClean="0">
              <a:solidFill>
                <a:srgbClr val="000000"/>
              </a:solidFill>
              <a:ea typeface="ＭＳ Ｐゴシック"/>
              <a:cs typeface="Arial" charset="0"/>
            </a:endParaRPr>
          </a:p>
        </p:txBody>
      </p:sp>
      <p:sp>
        <p:nvSpPr>
          <p:cNvPr id="857091" name="Rectangle 3"/>
          <p:cNvSpPr>
            <a:spLocks noChangeArrowheads="1"/>
          </p:cNvSpPr>
          <p:nvPr/>
        </p:nvSpPr>
        <p:spPr bwMode="auto">
          <a:xfrm>
            <a:off x="431800" y="1292225"/>
            <a:ext cx="2425700" cy="427038"/>
          </a:xfrm>
          <a:prstGeom prst="rect">
            <a:avLst/>
          </a:prstGeom>
          <a:noFill/>
          <a:ln w="9525">
            <a:noFill/>
            <a:miter lim="800000"/>
            <a:headEnd/>
            <a:tailEnd/>
          </a:ln>
        </p:spPr>
        <p:txBody>
          <a:bodyPr wrap="none">
            <a:spAutoFit/>
          </a:bodyPr>
          <a:lstStyle/>
          <a:p>
            <a:r>
              <a:rPr lang="en-US" sz="2200" b="1">
                <a:solidFill>
                  <a:srgbClr val="D86018"/>
                </a:solidFill>
              </a:rPr>
              <a:t>Types of gearing</a:t>
            </a:r>
            <a:endParaRPr lang="en-AU" sz="2200" b="1" baseline="30000">
              <a:solidFill>
                <a:srgbClr val="D86018"/>
              </a:solidFill>
            </a:endParaRPr>
          </a:p>
        </p:txBody>
      </p:sp>
      <p:sp>
        <p:nvSpPr>
          <p:cNvPr id="857092" name="Rectangle 2"/>
          <p:cNvSpPr>
            <a:spLocks noChangeArrowheads="1"/>
          </p:cNvSpPr>
          <p:nvPr/>
        </p:nvSpPr>
        <p:spPr bwMode="auto">
          <a:xfrm>
            <a:off x="506413" y="496888"/>
            <a:ext cx="7183437" cy="366712"/>
          </a:xfrm>
          <a:prstGeom prst="rect">
            <a:avLst/>
          </a:prstGeom>
          <a:noFill/>
          <a:ln w="9525">
            <a:noFill/>
            <a:miter lim="800000"/>
            <a:headEnd/>
            <a:tailEnd/>
          </a:ln>
        </p:spPr>
        <p:txBody>
          <a:bodyPr lIns="0" tIns="0" rIns="0" bIns="0"/>
          <a:lstStyle/>
          <a:p>
            <a:r>
              <a:rPr lang="en-AU" sz="2800" b="1" dirty="0">
                <a:solidFill>
                  <a:srgbClr val="717278"/>
                </a:solidFill>
                <a:cs typeface="Arial" charset="0"/>
              </a:rPr>
              <a:t>Borrowing to build wealth</a:t>
            </a:r>
          </a:p>
        </p:txBody>
      </p:sp>
      <p:sp>
        <p:nvSpPr>
          <p:cNvPr id="857093" name="Line 9"/>
          <p:cNvSpPr>
            <a:spLocks noChangeShapeType="1"/>
          </p:cNvSpPr>
          <p:nvPr/>
        </p:nvSpPr>
        <p:spPr bwMode="auto">
          <a:xfrm>
            <a:off x="827088" y="1916113"/>
            <a:ext cx="0" cy="3455987"/>
          </a:xfrm>
          <a:prstGeom prst="line">
            <a:avLst/>
          </a:prstGeom>
          <a:noFill/>
          <a:ln w="25400">
            <a:solidFill>
              <a:schemeClr val="tx1"/>
            </a:solidFill>
            <a:round/>
            <a:headEnd/>
            <a:tailEnd/>
          </a:ln>
        </p:spPr>
        <p:txBody>
          <a:bodyPr/>
          <a:lstStyle/>
          <a:p>
            <a:endParaRPr lang="en-US"/>
          </a:p>
        </p:txBody>
      </p:sp>
      <p:sp>
        <p:nvSpPr>
          <p:cNvPr id="857094" name="Rectangle 10"/>
          <p:cNvSpPr>
            <a:spLocks noChangeArrowheads="1"/>
          </p:cNvSpPr>
          <p:nvPr/>
        </p:nvSpPr>
        <p:spPr bwMode="auto">
          <a:xfrm>
            <a:off x="466725" y="2060575"/>
            <a:ext cx="311150" cy="366713"/>
          </a:xfrm>
          <a:prstGeom prst="rect">
            <a:avLst/>
          </a:prstGeom>
          <a:noFill/>
          <a:ln w="9525">
            <a:noFill/>
            <a:miter lim="800000"/>
            <a:headEnd/>
            <a:tailEnd/>
          </a:ln>
        </p:spPr>
        <p:txBody>
          <a:bodyPr wrap="none">
            <a:spAutoFit/>
          </a:bodyPr>
          <a:lstStyle/>
          <a:p>
            <a:r>
              <a:rPr lang="en-AU">
                <a:solidFill>
                  <a:srgbClr val="000000"/>
                </a:solidFill>
              </a:rPr>
              <a:t>$</a:t>
            </a:r>
          </a:p>
        </p:txBody>
      </p:sp>
      <p:sp>
        <p:nvSpPr>
          <p:cNvPr id="857095" name="Line 11"/>
          <p:cNvSpPr>
            <a:spLocks noChangeShapeType="1"/>
          </p:cNvSpPr>
          <p:nvPr/>
        </p:nvSpPr>
        <p:spPr bwMode="auto">
          <a:xfrm>
            <a:off x="814388" y="5372100"/>
            <a:ext cx="7469187" cy="0"/>
          </a:xfrm>
          <a:prstGeom prst="line">
            <a:avLst/>
          </a:prstGeom>
          <a:noFill/>
          <a:ln w="25400">
            <a:solidFill>
              <a:schemeClr val="tx1"/>
            </a:solidFill>
            <a:round/>
            <a:headEnd/>
            <a:tailEnd/>
          </a:ln>
        </p:spPr>
        <p:txBody>
          <a:bodyPr/>
          <a:lstStyle/>
          <a:p>
            <a:endParaRPr lang="en-US"/>
          </a:p>
        </p:txBody>
      </p:sp>
      <p:sp>
        <p:nvSpPr>
          <p:cNvPr id="857096" name="Rectangle 12"/>
          <p:cNvSpPr>
            <a:spLocks noChangeArrowheads="1"/>
          </p:cNvSpPr>
          <p:nvPr/>
        </p:nvSpPr>
        <p:spPr bwMode="auto">
          <a:xfrm>
            <a:off x="1258888" y="2427288"/>
            <a:ext cx="576262" cy="2944812"/>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857097" name="Rectangle 13"/>
          <p:cNvSpPr>
            <a:spLocks noChangeArrowheads="1"/>
          </p:cNvSpPr>
          <p:nvPr/>
        </p:nvSpPr>
        <p:spPr bwMode="auto">
          <a:xfrm>
            <a:off x="1835150" y="3787775"/>
            <a:ext cx="504825" cy="1584325"/>
          </a:xfrm>
          <a:prstGeom prst="rect">
            <a:avLst/>
          </a:prstGeom>
          <a:solidFill>
            <a:schemeClr val="accent2"/>
          </a:solidFill>
          <a:ln w="9525">
            <a:solidFill>
              <a:schemeClr val="tx1"/>
            </a:solidFill>
            <a:miter lim="800000"/>
            <a:headEnd/>
            <a:tailEnd/>
          </a:ln>
        </p:spPr>
        <p:txBody>
          <a:bodyPr wrap="none" anchor="ctr"/>
          <a:lstStyle/>
          <a:p>
            <a:endParaRPr lang="en-AU"/>
          </a:p>
        </p:txBody>
      </p:sp>
      <p:sp>
        <p:nvSpPr>
          <p:cNvPr id="857098" name="Rectangle 16"/>
          <p:cNvSpPr>
            <a:spLocks noChangeArrowheads="1"/>
          </p:cNvSpPr>
          <p:nvPr/>
        </p:nvSpPr>
        <p:spPr bwMode="auto">
          <a:xfrm>
            <a:off x="3924300" y="3787775"/>
            <a:ext cx="576263" cy="1576388"/>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857099" name="Rectangle 17"/>
          <p:cNvSpPr>
            <a:spLocks noChangeArrowheads="1"/>
          </p:cNvSpPr>
          <p:nvPr/>
        </p:nvSpPr>
        <p:spPr bwMode="auto">
          <a:xfrm>
            <a:off x="4500563" y="3792538"/>
            <a:ext cx="504825" cy="1584325"/>
          </a:xfrm>
          <a:prstGeom prst="rect">
            <a:avLst/>
          </a:prstGeom>
          <a:solidFill>
            <a:schemeClr val="accent2"/>
          </a:solidFill>
          <a:ln w="9525">
            <a:solidFill>
              <a:schemeClr val="tx1"/>
            </a:solidFill>
            <a:miter lim="800000"/>
            <a:headEnd/>
            <a:tailEnd/>
          </a:ln>
        </p:spPr>
        <p:txBody>
          <a:bodyPr wrap="none" anchor="ctr"/>
          <a:lstStyle/>
          <a:p>
            <a:endParaRPr lang="en-AU"/>
          </a:p>
        </p:txBody>
      </p:sp>
      <p:sp>
        <p:nvSpPr>
          <p:cNvPr id="857100" name="Rectangle 18"/>
          <p:cNvSpPr>
            <a:spLocks noChangeArrowheads="1"/>
          </p:cNvSpPr>
          <p:nvPr/>
        </p:nvSpPr>
        <p:spPr bwMode="auto">
          <a:xfrm>
            <a:off x="6659563" y="3779838"/>
            <a:ext cx="576262" cy="1584325"/>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857101" name="Rectangle 19"/>
          <p:cNvSpPr>
            <a:spLocks noChangeArrowheads="1"/>
          </p:cNvSpPr>
          <p:nvPr/>
        </p:nvSpPr>
        <p:spPr bwMode="auto">
          <a:xfrm>
            <a:off x="7235825" y="2427288"/>
            <a:ext cx="504825" cy="2936875"/>
          </a:xfrm>
          <a:prstGeom prst="rect">
            <a:avLst/>
          </a:prstGeom>
          <a:solidFill>
            <a:schemeClr val="accent2"/>
          </a:solidFill>
          <a:ln w="9525">
            <a:solidFill>
              <a:schemeClr val="tx1"/>
            </a:solidFill>
            <a:miter lim="800000"/>
            <a:headEnd/>
            <a:tailEnd/>
          </a:ln>
        </p:spPr>
        <p:txBody>
          <a:bodyPr wrap="none" anchor="ctr"/>
          <a:lstStyle/>
          <a:p>
            <a:endParaRPr lang="en-AU"/>
          </a:p>
        </p:txBody>
      </p:sp>
      <p:sp>
        <p:nvSpPr>
          <p:cNvPr id="857102" name="Rectangle 20"/>
          <p:cNvSpPr>
            <a:spLocks noChangeArrowheads="1"/>
          </p:cNvSpPr>
          <p:nvPr/>
        </p:nvSpPr>
        <p:spPr bwMode="auto">
          <a:xfrm>
            <a:off x="1331913" y="5372100"/>
            <a:ext cx="963612" cy="336550"/>
          </a:xfrm>
          <a:prstGeom prst="rect">
            <a:avLst/>
          </a:prstGeom>
          <a:noFill/>
          <a:ln w="9525">
            <a:noFill/>
            <a:miter lim="800000"/>
            <a:headEnd/>
            <a:tailEnd/>
          </a:ln>
        </p:spPr>
        <p:txBody>
          <a:bodyPr wrap="none">
            <a:spAutoFit/>
          </a:bodyPr>
          <a:lstStyle/>
          <a:p>
            <a:r>
              <a:rPr lang="en-AU" sz="1600" b="1">
                <a:solidFill>
                  <a:srgbClr val="000000"/>
                </a:solidFill>
                <a:cs typeface="Arial" charset="0"/>
              </a:rPr>
              <a:t>Positive</a:t>
            </a:r>
          </a:p>
        </p:txBody>
      </p:sp>
      <p:sp>
        <p:nvSpPr>
          <p:cNvPr id="857103" name="Rectangle 21"/>
          <p:cNvSpPr>
            <a:spLocks noChangeArrowheads="1"/>
          </p:cNvSpPr>
          <p:nvPr/>
        </p:nvSpPr>
        <p:spPr bwMode="auto">
          <a:xfrm>
            <a:off x="3995738" y="5372100"/>
            <a:ext cx="884237" cy="336550"/>
          </a:xfrm>
          <a:prstGeom prst="rect">
            <a:avLst/>
          </a:prstGeom>
          <a:noFill/>
          <a:ln w="9525">
            <a:noFill/>
            <a:miter lim="800000"/>
            <a:headEnd/>
            <a:tailEnd/>
          </a:ln>
        </p:spPr>
        <p:txBody>
          <a:bodyPr wrap="none">
            <a:spAutoFit/>
          </a:bodyPr>
          <a:lstStyle/>
          <a:p>
            <a:r>
              <a:rPr lang="en-AU" sz="1600" b="1">
                <a:solidFill>
                  <a:srgbClr val="000000"/>
                </a:solidFill>
                <a:cs typeface="Arial" charset="0"/>
              </a:rPr>
              <a:t>Neutral</a:t>
            </a:r>
          </a:p>
        </p:txBody>
      </p:sp>
      <p:sp>
        <p:nvSpPr>
          <p:cNvPr id="857104" name="Rectangle 22"/>
          <p:cNvSpPr>
            <a:spLocks noChangeArrowheads="1"/>
          </p:cNvSpPr>
          <p:nvPr/>
        </p:nvSpPr>
        <p:spPr bwMode="auto">
          <a:xfrm>
            <a:off x="6783388" y="5372100"/>
            <a:ext cx="1030287" cy="336550"/>
          </a:xfrm>
          <a:prstGeom prst="rect">
            <a:avLst/>
          </a:prstGeom>
          <a:noFill/>
          <a:ln w="9525">
            <a:noFill/>
            <a:miter lim="800000"/>
            <a:headEnd/>
            <a:tailEnd/>
          </a:ln>
        </p:spPr>
        <p:txBody>
          <a:bodyPr wrap="none">
            <a:spAutoFit/>
          </a:bodyPr>
          <a:lstStyle/>
          <a:p>
            <a:r>
              <a:rPr lang="en-AU" sz="1600" b="1">
                <a:solidFill>
                  <a:srgbClr val="000000"/>
                </a:solidFill>
                <a:cs typeface="Arial" charset="0"/>
              </a:rPr>
              <a:t>Negative</a:t>
            </a:r>
          </a:p>
        </p:txBody>
      </p:sp>
      <p:sp>
        <p:nvSpPr>
          <p:cNvPr id="857105" name="Rectangle 10"/>
          <p:cNvSpPr>
            <a:spLocks noChangeArrowheads="1"/>
          </p:cNvSpPr>
          <p:nvPr/>
        </p:nvSpPr>
        <p:spPr bwMode="auto">
          <a:xfrm>
            <a:off x="2135188" y="5984875"/>
            <a:ext cx="287337" cy="323850"/>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857106" name="Text Box 12"/>
          <p:cNvSpPr txBox="1">
            <a:spLocks noChangeArrowheads="1"/>
          </p:cNvSpPr>
          <p:nvPr/>
        </p:nvSpPr>
        <p:spPr bwMode="auto">
          <a:xfrm>
            <a:off x="2493963" y="6021388"/>
            <a:ext cx="2386012" cy="274637"/>
          </a:xfrm>
          <a:prstGeom prst="rect">
            <a:avLst/>
          </a:prstGeom>
          <a:noFill/>
          <a:ln w="9525">
            <a:noFill/>
            <a:miter lim="800000"/>
            <a:headEnd/>
            <a:tailEnd/>
          </a:ln>
        </p:spPr>
        <p:txBody>
          <a:bodyPr>
            <a:spAutoFit/>
          </a:bodyPr>
          <a:lstStyle/>
          <a:p>
            <a:pPr>
              <a:spcBef>
                <a:spcPct val="50000"/>
              </a:spcBef>
            </a:pPr>
            <a:r>
              <a:rPr lang="en-AU" sz="1200" b="1"/>
              <a:t>Income from investments</a:t>
            </a:r>
          </a:p>
        </p:txBody>
      </p:sp>
      <p:sp>
        <p:nvSpPr>
          <p:cNvPr id="857107" name="Text Box 13"/>
          <p:cNvSpPr txBox="1">
            <a:spLocks noChangeArrowheads="1"/>
          </p:cNvSpPr>
          <p:nvPr/>
        </p:nvSpPr>
        <p:spPr bwMode="auto">
          <a:xfrm>
            <a:off x="5003800" y="5995988"/>
            <a:ext cx="3600450" cy="274637"/>
          </a:xfrm>
          <a:prstGeom prst="rect">
            <a:avLst/>
          </a:prstGeom>
          <a:noFill/>
          <a:ln w="9525">
            <a:noFill/>
            <a:miter lim="800000"/>
            <a:headEnd/>
            <a:tailEnd/>
          </a:ln>
        </p:spPr>
        <p:txBody>
          <a:bodyPr>
            <a:spAutoFit/>
          </a:bodyPr>
          <a:lstStyle/>
          <a:p>
            <a:pPr>
              <a:spcBef>
                <a:spcPct val="50000"/>
              </a:spcBef>
            </a:pPr>
            <a:r>
              <a:rPr lang="en-AU" sz="1200" b="1"/>
              <a:t>Loan interest and other expenses</a:t>
            </a:r>
          </a:p>
        </p:txBody>
      </p:sp>
      <p:sp>
        <p:nvSpPr>
          <p:cNvPr id="857108" name="Rectangle 57"/>
          <p:cNvSpPr>
            <a:spLocks noChangeArrowheads="1"/>
          </p:cNvSpPr>
          <p:nvPr/>
        </p:nvSpPr>
        <p:spPr bwMode="auto">
          <a:xfrm>
            <a:off x="4632325" y="6002338"/>
            <a:ext cx="300038" cy="280987"/>
          </a:xfrm>
          <a:prstGeom prst="rect">
            <a:avLst/>
          </a:prstGeom>
          <a:solidFill>
            <a:schemeClr val="accent2"/>
          </a:solidFill>
          <a:ln w="9525">
            <a:solidFill>
              <a:schemeClr val="tx1"/>
            </a:solidFill>
            <a:miter lim="800000"/>
            <a:headEnd/>
            <a:tailEnd/>
          </a:ln>
        </p:spPr>
        <p:txBody>
          <a:bodyPr/>
          <a:lstStyle/>
          <a:p>
            <a:endParaRPr lang="en-AU"/>
          </a:p>
        </p:txBody>
      </p:sp>
      <p:sp>
        <p:nvSpPr>
          <p:cNvPr id="857109" name="AutoShape 27"/>
          <p:cNvSpPr>
            <a:spLocks/>
          </p:cNvSpPr>
          <p:nvPr/>
        </p:nvSpPr>
        <p:spPr bwMode="auto">
          <a:xfrm>
            <a:off x="1895475" y="2427288"/>
            <a:ext cx="300038" cy="1352550"/>
          </a:xfrm>
          <a:prstGeom prst="rightBrace">
            <a:avLst>
              <a:gd name="adj1" fmla="val 37566"/>
              <a:gd name="adj2" fmla="val 50000"/>
            </a:avLst>
          </a:prstGeom>
          <a:noFill/>
          <a:ln w="25400">
            <a:solidFill>
              <a:schemeClr val="tx1"/>
            </a:solidFill>
            <a:round/>
            <a:headEnd/>
            <a:tailEnd/>
          </a:ln>
        </p:spPr>
        <p:txBody>
          <a:bodyPr wrap="none" anchor="ctr"/>
          <a:lstStyle/>
          <a:p>
            <a:endParaRPr lang="en-AU"/>
          </a:p>
        </p:txBody>
      </p:sp>
      <p:sp>
        <p:nvSpPr>
          <p:cNvPr id="857110" name="Rectangle 28"/>
          <p:cNvSpPr>
            <a:spLocks noChangeArrowheads="1"/>
          </p:cNvSpPr>
          <p:nvPr/>
        </p:nvSpPr>
        <p:spPr bwMode="auto">
          <a:xfrm>
            <a:off x="2266950" y="2597150"/>
            <a:ext cx="1152525" cy="915988"/>
          </a:xfrm>
          <a:prstGeom prst="rect">
            <a:avLst/>
          </a:prstGeom>
          <a:noFill/>
          <a:ln w="9525">
            <a:noFill/>
            <a:miter lim="800000"/>
            <a:headEnd/>
            <a:tailEnd/>
          </a:ln>
        </p:spPr>
        <p:txBody>
          <a:bodyPr>
            <a:spAutoFit/>
          </a:bodyPr>
          <a:lstStyle/>
          <a:p>
            <a:r>
              <a:rPr lang="en-AU">
                <a:solidFill>
                  <a:srgbClr val="000000"/>
                </a:solidFill>
              </a:rPr>
              <a:t>Excess </a:t>
            </a:r>
            <a:br>
              <a:rPr lang="en-AU">
                <a:solidFill>
                  <a:srgbClr val="000000"/>
                </a:solidFill>
              </a:rPr>
            </a:br>
            <a:r>
              <a:rPr lang="en-AU">
                <a:solidFill>
                  <a:srgbClr val="000000"/>
                </a:solidFill>
              </a:rPr>
              <a:t>income </a:t>
            </a:r>
            <a:br>
              <a:rPr lang="en-AU">
                <a:solidFill>
                  <a:srgbClr val="000000"/>
                </a:solidFill>
              </a:rPr>
            </a:br>
            <a:r>
              <a:rPr lang="en-AU">
                <a:solidFill>
                  <a:srgbClr val="000000"/>
                </a:solidFill>
              </a:rPr>
              <a:t>taxable</a:t>
            </a:r>
          </a:p>
        </p:txBody>
      </p:sp>
      <p:sp>
        <p:nvSpPr>
          <p:cNvPr id="857111" name="Rectangle 29"/>
          <p:cNvSpPr>
            <a:spLocks noChangeArrowheads="1"/>
          </p:cNvSpPr>
          <p:nvPr/>
        </p:nvSpPr>
        <p:spPr bwMode="auto">
          <a:xfrm>
            <a:off x="5508625" y="2454275"/>
            <a:ext cx="1366838" cy="2031325"/>
          </a:xfrm>
          <a:prstGeom prst="rect">
            <a:avLst/>
          </a:prstGeom>
          <a:noFill/>
          <a:ln w="9525">
            <a:noFill/>
            <a:miter lim="800000"/>
            <a:headEnd/>
            <a:tailEnd/>
          </a:ln>
        </p:spPr>
        <p:txBody>
          <a:bodyPr>
            <a:spAutoFit/>
          </a:bodyPr>
          <a:lstStyle/>
          <a:p>
            <a:r>
              <a:rPr lang="en-AU" dirty="0">
                <a:solidFill>
                  <a:srgbClr val="000000"/>
                </a:solidFill>
              </a:rPr>
              <a:t>Excess expenses </a:t>
            </a:r>
            <a:r>
              <a:rPr lang="en-AU" dirty="0" smtClean="0">
                <a:solidFill>
                  <a:srgbClr val="000000"/>
                </a:solidFill>
              </a:rPr>
              <a:t>offset against income from other sources</a:t>
            </a:r>
            <a:endParaRPr lang="en-AU" dirty="0">
              <a:solidFill>
                <a:srgbClr val="000000"/>
              </a:solidFill>
            </a:endParaRPr>
          </a:p>
        </p:txBody>
      </p:sp>
      <p:sp>
        <p:nvSpPr>
          <p:cNvPr id="857112" name="AutoShape 30"/>
          <p:cNvSpPr>
            <a:spLocks/>
          </p:cNvSpPr>
          <p:nvPr/>
        </p:nvSpPr>
        <p:spPr bwMode="auto">
          <a:xfrm rot="10800000" flipV="1">
            <a:off x="6864350" y="2420938"/>
            <a:ext cx="300038" cy="1352550"/>
          </a:xfrm>
          <a:prstGeom prst="rightBrace">
            <a:avLst>
              <a:gd name="adj1" fmla="val 37566"/>
              <a:gd name="adj2" fmla="val 50000"/>
            </a:avLst>
          </a:prstGeom>
          <a:noFill/>
          <a:ln w="25400">
            <a:solidFill>
              <a:schemeClr val="tx1"/>
            </a:solidFill>
            <a:round/>
            <a:headEnd/>
            <a:tailEnd/>
          </a:ln>
        </p:spPr>
        <p:txBody>
          <a:bodyPr wrap="none" anchor="ctr"/>
          <a:lstStyle/>
          <a:p>
            <a:endParaRPr lang="en-A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3"/>
          <p:cNvSpPr>
            <a:spLocks noGrp="1" noChangeArrowheads="1"/>
          </p:cNvSpPr>
          <p:nvPr>
            <p:ph type="body" idx="4294967295"/>
          </p:nvPr>
        </p:nvSpPr>
        <p:spPr>
          <a:xfrm>
            <a:off x="414338" y="1828800"/>
            <a:ext cx="7720012" cy="1239838"/>
          </a:xfrm>
        </p:spPr>
        <p:txBody>
          <a:bodyPr lIns="91440" tIns="45720" rIns="91440" bIns="45720"/>
          <a:lstStyle/>
          <a:p>
            <a:r>
              <a:rPr sz="1600" dirty="0" smtClean="0">
                <a:solidFill>
                  <a:srgbClr val="000000"/>
                </a:solidFill>
                <a:ea typeface="ＭＳ Ｐゴシック"/>
                <a:cs typeface="Arial" charset="0"/>
              </a:rPr>
              <a:t>Gearing should be seen primarily as a wealth creation strategy rather than a way to save tax </a:t>
            </a:r>
          </a:p>
          <a:p>
            <a:r>
              <a:rPr sz="1600" dirty="0" smtClean="0">
                <a:solidFill>
                  <a:srgbClr val="000000"/>
                </a:solidFill>
                <a:ea typeface="ＭＳ Ｐゴシック"/>
                <a:cs typeface="Arial" charset="0"/>
              </a:rPr>
              <a:t>Consider and manage risks</a:t>
            </a:r>
          </a:p>
        </p:txBody>
      </p:sp>
      <p:sp>
        <p:nvSpPr>
          <p:cNvPr id="859140" name="Rectangle 3"/>
          <p:cNvSpPr>
            <a:spLocks noChangeArrowheads="1"/>
          </p:cNvSpPr>
          <p:nvPr/>
        </p:nvSpPr>
        <p:spPr bwMode="auto">
          <a:xfrm>
            <a:off x="431800" y="1292225"/>
            <a:ext cx="2112963" cy="430213"/>
          </a:xfrm>
          <a:prstGeom prst="rect">
            <a:avLst/>
          </a:prstGeom>
          <a:noFill/>
          <a:ln w="9525">
            <a:noFill/>
            <a:miter lim="800000"/>
            <a:headEnd/>
            <a:tailEnd/>
          </a:ln>
        </p:spPr>
        <p:txBody>
          <a:bodyPr wrap="none">
            <a:spAutoFit/>
          </a:bodyPr>
          <a:lstStyle/>
          <a:p>
            <a:r>
              <a:rPr lang="en-US" sz="2200" b="1">
                <a:solidFill>
                  <a:srgbClr val="D86018"/>
                </a:solidFill>
              </a:rPr>
              <a:t>Tips and traps</a:t>
            </a:r>
            <a:endParaRPr lang="en-AU" sz="2200" b="1" baseline="30000">
              <a:solidFill>
                <a:srgbClr val="D86018"/>
              </a:solidFill>
            </a:endParaRPr>
          </a:p>
        </p:txBody>
      </p:sp>
      <p:graphicFrame>
        <p:nvGraphicFramePr>
          <p:cNvPr id="567359" name="Group 63"/>
          <p:cNvGraphicFramePr>
            <a:graphicFrameLocks noGrp="1"/>
          </p:cNvGraphicFramePr>
          <p:nvPr>
            <p:extLst>
              <p:ext uri="{D42A27DB-BD31-4B8C-83A1-F6EECF244321}">
                <p14:modId xmlns:p14="http://schemas.microsoft.com/office/powerpoint/2010/main" val="338018166"/>
              </p:ext>
            </p:extLst>
          </p:nvPr>
        </p:nvGraphicFramePr>
        <p:xfrm>
          <a:off x="539750" y="3141663"/>
          <a:ext cx="8064500" cy="3248978"/>
        </p:xfrm>
        <a:graphic>
          <a:graphicData uri="http://schemas.openxmlformats.org/drawingml/2006/table">
            <a:tbl>
              <a:tblPr/>
              <a:tblGrid>
                <a:gridCol w="4679950"/>
                <a:gridCol w="3384550"/>
              </a:tblGrid>
              <a:tr h="450850">
                <a:tc>
                  <a:txBody>
                    <a:bodyPr/>
                    <a:lstStyle/>
                    <a:p>
                      <a:pPr marL="0" marR="0" lvl="0" indent="0" algn="l" defTabSz="914400" rtl="0" eaLnBrk="0" fontAlgn="base" latinLnBrk="0" hangingPunct="0">
                        <a:lnSpc>
                          <a:spcPts val="2300"/>
                        </a:lnSpc>
                        <a:spcBef>
                          <a:spcPct val="0"/>
                        </a:spcBef>
                        <a:spcAft>
                          <a:spcPct val="0"/>
                        </a:spcAft>
                        <a:buClrTx/>
                        <a:buSzTx/>
                        <a:buFont typeface="Arial" charset="0"/>
                        <a:buNone/>
                        <a:tabLst/>
                      </a:pPr>
                      <a:r>
                        <a:rPr kumimoji="0" lang="en-AU" sz="1800" b="0" i="0" u="none" strike="noStrike" cap="none" normalizeH="0" baseline="0" dirty="0" smtClean="0">
                          <a:ln>
                            <a:noFill/>
                          </a:ln>
                          <a:solidFill>
                            <a:schemeClr val="bg1"/>
                          </a:solidFill>
                          <a:effectLst/>
                          <a:latin typeface="Arial" charset="0"/>
                          <a:ea typeface="ＭＳ Ｐゴシック"/>
                          <a:cs typeface="ＭＳ Ｐゴシック"/>
                        </a:rPr>
                        <a:t>Risks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0" fontAlgn="base" latinLnBrk="0" hangingPunct="0">
                        <a:lnSpc>
                          <a:spcPts val="2300"/>
                        </a:lnSpc>
                        <a:spcBef>
                          <a:spcPct val="0"/>
                        </a:spcBef>
                        <a:spcAft>
                          <a:spcPct val="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Ways to manage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981075">
                <a:tc>
                  <a:txBody>
                    <a:bodyPr/>
                    <a:lstStyle/>
                    <a:p>
                      <a:pPr marL="0" marR="0" lvl="0" indent="0" algn="l" defTabSz="914400" rtl="0" eaLnBrk="0" fontAlgn="base" latinLnBrk="0" hangingPunct="0">
                        <a:lnSpc>
                          <a:spcPts val="2300"/>
                        </a:lnSpc>
                        <a:spcBef>
                          <a:spcPct val="50000"/>
                        </a:spcBef>
                        <a:spcAft>
                          <a:spcPct val="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Arial" charset="0"/>
                        </a:rPr>
                        <a:t>Market declines</a:t>
                      </a:r>
                    </a:p>
                    <a:p>
                      <a:pPr marL="0" marR="0" lvl="0" indent="0" algn="l" defTabSz="914400" rtl="0" eaLnBrk="0" fontAlgn="base" latinLnBrk="0" hangingPunct="0">
                        <a:lnSpc>
                          <a:spcPts val="2300"/>
                        </a:lnSpc>
                        <a:spcBef>
                          <a:spcPct val="0"/>
                        </a:spcBef>
                        <a:spcAft>
                          <a:spcPct val="0"/>
                        </a:spcAft>
                        <a:buClrTx/>
                        <a:buSzTx/>
                        <a:buFont typeface="Arial" charset="0"/>
                        <a:buNone/>
                        <a:tabLst/>
                      </a:pPr>
                      <a:endParaRPr kumimoji="0" lang="en-AU" sz="1600" b="1" i="0" u="none" strike="noStrike" cap="none" normalizeH="0" baseline="0" smtClean="0">
                        <a:ln>
                          <a:noFill/>
                        </a:ln>
                        <a:solidFill>
                          <a:srgbClr val="000000"/>
                        </a:solidFill>
                        <a:effectLst/>
                        <a:latin typeface="Arial" charset="0"/>
                        <a:ea typeface="ＭＳ Ｐゴシック"/>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ts val="2300"/>
                        </a:lnSpc>
                        <a:spcBef>
                          <a:spcPct val="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Invest in quality assets</a:t>
                      </a:r>
                    </a:p>
                    <a:p>
                      <a:pPr marL="285750" marR="0" lvl="0" indent="-285750" algn="l" defTabSz="914400" rtl="0" eaLnBrk="0" fontAlgn="base" latinLnBrk="0" hangingPunct="0">
                        <a:lnSpc>
                          <a:spcPts val="2300"/>
                        </a:lnSpc>
                        <a:spcBef>
                          <a:spcPct val="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Appropriate time horizon</a:t>
                      </a:r>
                    </a:p>
                    <a:p>
                      <a:pPr marL="285750" marR="0" lvl="0" indent="-285750" algn="l" defTabSz="914400" rtl="0" eaLnBrk="0" fontAlgn="base" latinLnBrk="0" hangingPunct="0">
                        <a:lnSpc>
                          <a:spcPts val="2300"/>
                        </a:lnSpc>
                        <a:spcBef>
                          <a:spcPct val="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Discipline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0" fontAlgn="base" latinLnBrk="0" hangingPunct="0">
                        <a:lnSpc>
                          <a:spcPts val="2300"/>
                        </a:lnSpc>
                        <a:spcBef>
                          <a:spcPct val="50000"/>
                        </a:spcBef>
                        <a:spcAft>
                          <a:spcPct val="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Arial" charset="0"/>
                        </a:rPr>
                        <a:t>Rising interest rates</a:t>
                      </a:r>
                    </a:p>
                    <a:p>
                      <a:pPr marL="0" marR="0" lvl="0" indent="0" algn="l" defTabSz="914400" rtl="0" eaLnBrk="0" fontAlgn="base" latinLnBrk="0" hangingPunct="0">
                        <a:lnSpc>
                          <a:spcPts val="2300"/>
                        </a:lnSpc>
                        <a:spcBef>
                          <a:spcPct val="0"/>
                        </a:spcBef>
                        <a:spcAft>
                          <a:spcPct val="0"/>
                        </a:spcAft>
                        <a:buClrTx/>
                        <a:buSzTx/>
                        <a:buFont typeface="Arial" charset="0"/>
                        <a:buNone/>
                        <a:tabLst/>
                      </a:pPr>
                      <a:endParaRPr kumimoji="0" lang="en-AU" sz="1600" b="1" i="0" u="none" strike="noStrike" cap="none" normalizeH="0" baseline="0" smtClean="0">
                        <a:ln>
                          <a:noFill/>
                        </a:ln>
                        <a:solidFill>
                          <a:srgbClr val="000000"/>
                        </a:solidFill>
                        <a:effectLst/>
                        <a:latin typeface="Arial" charset="0"/>
                        <a:ea typeface="ＭＳ Ｐゴシック"/>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ts val="2300"/>
                        </a:lnSpc>
                        <a:spcBef>
                          <a:spcPct val="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Sufficient surplus cash flow</a:t>
                      </a:r>
                    </a:p>
                    <a:p>
                      <a:pPr marL="285750" marR="0" lvl="0" indent="-285750" algn="l" defTabSz="914400" rtl="0" eaLnBrk="0" fontAlgn="base" latinLnBrk="0" hangingPunct="0">
                        <a:lnSpc>
                          <a:spcPts val="2300"/>
                        </a:lnSpc>
                        <a:spcBef>
                          <a:spcPct val="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Fix interest rates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0" fontAlgn="base" latinLnBrk="0" hangingPunct="0">
                        <a:lnSpc>
                          <a:spcPts val="2300"/>
                        </a:lnSpc>
                        <a:spcBef>
                          <a:spcPct val="0"/>
                        </a:spcBef>
                        <a:spcAft>
                          <a:spcPct val="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Arial" charset="0"/>
                        </a:rPr>
                        <a:t>Falling investment income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ts val="2300"/>
                        </a:lnSpc>
                        <a:spcBef>
                          <a:spcPct val="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Sufficient surplus cash flow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0" fontAlgn="base" latinLnBrk="0" hangingPunct="0">
                        <a:lnSpc>
                          <a:spcPts val="2300"/>
                        </a:lnSpc>
                        <a:spcBef>
                          <a:spcPct val="0"/>
                        </a:spcBef>
                        <a:spcAft>
                          <a:spcPct val="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Arial" charset="0"/>
                        </a:rPr>
                        <a:t>Loss of income due to illness/injury/death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ts val="2300"/>
                        </a:lnSpc>
                        <a:spcBef>
                          <a:spcPct val="25000"/>
                        </a:spcBef>
                        <a:spcAft>
                          <a:spcPct val="0"/>
                        </a:spcAft>
                        <a:buClrTx/>
                        <a:buSzTx/>
                        <a:buFont typeface="Arial" panose="020B0604020202020204" pitchFamily="34" charset="0"/>
                        <a:buChar char="•"/>
                        <a:tabLst/>
                      </a:pPr>
                      <a:r>
                        <a:rPr kumimoji="0" lang="en-AU" sz="1600" b="1" i="0" u="none" strike="noStrike" cap="none" normalizeH="0" baseline="0" dirty="0" smtClean="0">
                          <a:ln>
                            <a:noFill/>
                          </a:ln>
                          <a:solidFill>
                            <a:srgbClr val="000000"/>
                          </a:solidFill>
                          <a:effectLst/>
                          <a:latin typeface="Arial" charset="0"/>
                          <a:ea typeface="ＭＳ Ｐゴシック"/>
                          <a:cs typeface="Arial" charset="0"/>
                        </a:rPr>
                        <a:t>Personal insurances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506413" y="496888"/>
            <a:ext cx="7183437" cy="366712"/>
          </a:xfrm>
          <a:prstGeom prst="rect">
            <a:avLst/>
          </a:prstGeom>
          <a:noFill/>
          <a:ln w="9525">
            <a:noFill/>
            <a:miter lim="800000"/>
            <a:headEnd/>
            <a:tailEnd/>
          </a:ln>
        </p:spPr>
        <p:txBody>
          <a:bodyPr lIns="0" tIns="0" rIns="0" bIns="0"/>
          <a:lstStyle/>
          <a:p>
            <a:r>
              <a:rPr lang="en-AU" sz="2800" b="1" dirty="0">
                <a:solidFill>
                  <a:srgbClr val="717278"/>
                </a:solidFill>
                <a:cs typeface="Arial" charset="0"/>
              </a:rPr>
              <a:t>Borrowing to build wealth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171010"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171011" name="Text Placeholder 8"/>
          <p:cNvSpPr>
            <a:spLocks noGrp="1"/>
          </p:cNvSpPr>
          <p:nvPr>
            <p:ph type="body" sz="quarter" idx="4294967295"/>
          </p:nvPr>
        </p:nvSpPr>
        <p:spPr>
          <a:xfrm>
            <a:off x="475138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Types of debt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861187"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861188" name="Text Placeholder 8"/>
          <p:cNvSpPr>
            <a:spLocks noGrp="1"/>
          </p:cNvSpPr>
          <p:nvPr>
            <p:ph type="body" sz="quarter" idx="4294967295"/>
          </p:nvPr>
        </p:nvSpPr>
        <p:spPr>
          <a:xfrm>
            <a:off x="485933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Clever gearing strategies</a:t>
            </a:r>
            <a:endParaRPr sz="1600" smtClean="0">
              <a:solidFill>
                <a:schemeClr val="bg2"/>
              </a:solidFill>
              <a:ea typeface="ＭＳ Ｐゴシック"/>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txBox="1">
            <a:spLocks noChangeArrowheads="1"/>
          </p:cNvSpPr>
          <p:nvPr/>
        </p:nvSpPr>
        <p:spPr bwMode="auto">
          <a:xfrm>
            <a:off x="520700" y="1901825"/>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a:solidFill>
                  <a:srgbClr val="000000"/>
                </a:solidFill>
              </a:rPr>
              <a:t>Transform debts</a:t>
            </a:r>
          </a:p>
          <a:p>
            <a:pPr marL="342900" indent="-342900" eaLnBrk="0" hangingPunct="0">
              <a:spcAft>
                <a:spcPts val="850"/>
              </a:spcAft>
              <a:buFont typeface="Arial" charset="0"/>
              <a:buChar char="•"/>
            </a:pPr>
            <a:r>
              <a:rPr lang="en-AU">
                <a:solidFill>
                  <a:srgbClr val="000000"/>
                </a:solidFill>
              </a:rPr>
              <a:t>Recycle debts</a:t>
            </a:r>
          </a:p>
          <a:p>
            <a:pPr marL="342900" indent="-342900" eaLnBrk="0" hangingPunct="0">
              <a:spcAft>
                <a:spcPts val="850"/>
              </a:spcAft>
              <a:buFont typeface="Arial" charset="0"/>
              <a:buChar char="•"/>
            </a:pPr>
            <a:r>
              <a:rPr lang="en-AU">
                <a:solidFill>
                  <a:srgbClr val="000000"/>
                </a:solidFill>
              </a:rPr>
              <a:t>Use offset accounts effectively</a:t>
            </a:r>
          </a:p>
          <a:p>
            <a:pPr marL="342900" indent="-342900" eaLnBrk="0" hangingPunct="0">
              <a:spcAft>
                <a:spcPts val="850"/>
              </a:spcAft>
              <a:buFont typeface="Arial" charset="0"/>
              <a:buChar char="•"/>
            </a:pPr>
            <a:r>
              <a:rPr lang="en-AU">
                <a:solidFill>
                  <a:srgbClr val="000000"/>
                </a:solidFill>
              </a:rPr>
              <a:t>Maximise gearing as a couple</a:t>
            </a:r>
          </a:p>
          <a:p>
            <a:pPr marL="342900" indent="-342900" eaLnBrk="0" hangingPunct="0">
              <a:spcAft>
                <a:spcPts val="850"/>
              </a:spcAft>
              <a:buFont typeface="Arial" charset="0"/>
              <a:buChar char="•"/>
            </a:pPr>
            <a:r>
              <a:rPr lang="en-AU">
                <a:solidFill>
                  <a:srgbClr val="000000"/>
                </a:solidFill>
              </a:rPr>
              <a:t>Manage CGT </a:t>
            </a:r>
          </a:p>
          <a:p>
            <a:pPr lvl="1" eaLnBrk="0" hangingPunct="0">
              <a:spcAft>
                <a:spcPts val="600"/>
              </a:spcAft>
              <a:buFont typeface="Arial" charset="0"/>
              <a:buNone/>
            </a:pPr>
            <a:endParaRPr lang="en-AU">
              <a:solidFill>
                <a:srgbClr val="000000"/>
              </a:solidFill>
            </a:endParaRPr>
          </a:p>
        </p:txBody>
      </p:sp>
      <p:sp>
        <p:nvSpPr>
          <p:cNvPr id="863235" name="Rectangle 3"/>
          <p:cNvSpPr>
            <a:spLocks noChangeArrowheads="1"/>
          </p:cNvSpPr>
          <p:nvPr/>
        </p:nvSpPr>
        <p:spPr bwMode="auto">
          <a:xfrm>
            <a:off x="423863" y="1292225"/>
            <a:ext cx="2395537" cy="427038"/>
          </a:xfrm>
          <a:prstGeom prst="rect">
            <a:avLst/>
          </a:prstGeom>
          <a:noFill/>
          <a:ln w="9525">
            <a:noFill/>
            <a:miter lim="800000"/>
            <a:headEnd/>
            <a:tailEnd/>
          </a:ln>
        </p:spPr>
        <p:txBody>
          <a:bodyPr wrap="none">
            <a:spAutoFit/>
          </a:bodyPr>
          <a:lstStyle/>
          <a:p>
            <a:r>
              <a:rPr lang="en-US" sz="2200" b="1">
                <a:solidFill>
                  <a:srgbClr val="D86018"/>
                </a:solidFill>
              </a:rPr>
              <a:t>Options include:</a:t>
            </a:r>
            <a:endParaRPr lang="en-AU" sz="2200" b="1" baseline="30000">
              <a:solidFill>
                <a:srgbClr val="D86018"/>
              </a:solidFill>
            </a:endParaRPr>
          </a:p>
        </p:txBody>
      </p:sp>
      <p:sp>
        <p:nvSpPr>
          <p:cNvPr id="863236"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cs typeface="Arial" charset="0"/>
              </a:rPr>
              <a:t>Clever gearing strategies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3"/>
          <p:cNvSpPr>
            <a:spLocks noChangeArrowheads="1"/>
          </p:cNvSpPr>
          <p:nvPr/>
        </p:nvSpPr>
        <p:spPr bwMode="auto">
          <a:xfrm>
            <a:off x="2362200" y="2133600"/>
            <a:ext cx="1447800" cy="1143000"/>
          </a:xfrm>
          <a:prstGeom prst="rect">
            <a:avLst/>
          </a:prstGeom>
          <a:solidFill>
            <a:schemeClr val="bg2"/>
          </a:solidFill>
          <a:ln w="38100">
            <a:solidFill>
              <a:schemeClr val="tx1"/>
            </a:solidFill>
            <a:miter lim="800000"/>
            <a:headEnd/>
            <a:tailEnd/>
          </a:ln>
        </p:spPr>
        <p:txBody>
          <a:bodyPr anchor="ctr"/>
          <a:lstStyle/>
          <a:p>
            <a:pPr algn="ctr"/>
            <a:r>
              <a:rPr lang="en-AU" sz="2000" b="1" dirty="0">
                <a:solidFill>
                  <a:schemeClr val="bg1"/>
                </a:solidFill>
                <a:latin typeface="Arial Narrow" pitchFamily="34" charset="0"/>
              </a:rPr>
              <a:t>Financial windfall </a:t>
            </a:r>
          </a:p>
          <a:p>
            <a:pPr algn="ctr"/>
            <a:r>
              <a:rPr lang="en-AU" sz="2000" b="1" dirty="0">
                <a:solidFill>
                  <a:schemeClr val="bg1"/>
                </a:solidFill>
                <a:latin typeface="Arial Narrow" pitchFamily="34" charset="0"/>
              </a:rPr>
              <a:t>($)</a:t>
            </a:r>
            <a:endParaRPr lang="en-AU" b="1" dirty="0">
              <a:solidFill>
                <a:schemeClr val="bg1"/>
              </a:solidFill>
              <a:latin typeface="Arial Narrow" pitchFamily="34" charset="0"/>
            </a:endParaRPr>
          </a:p>
        </p:txBody>
      </p:sp>
      <p:sp>
        <p:nvSpPr>
          <p:cNvPr id="865283" name="Rectangle 4"/>
          <p:cNvSpPr>
            <a:spLocks noChangeArrowheads="1"/>
          </p:cNvSpPr>
          <p:nvPr/>
        </p:nvSpPr>
        <p:spPr bwMode="auto">
          <a:xfrm>
            <a:off x="4724400" y="2133600"/>
            <a:ext cx="1447800" cy="1143000"/>
          </a:xfrm>
          <a:prstGeom prst="rect">
            <a:avLst/>
          </a:prstGeom>
          <a:solidFill>
            <a:schemeClr val="bg2"/>
          </a:solidFill>
          <a:ln w="38100">
            <a:solidFill>
              <a:schemeClr val="tx1"/>
            </a:solidFill>
            <a:miter lim="800000"/>
            <a:headEnd/>
            <a:tailEnd/>
          </a:ln>
        </p:spPr>
        <p:txBody>
          <a:bodyPr anchor="ctr"/>
          <a:lstStyle/>
          <a:p>
            <a:pPr algn="ctr"/>
            <a:r>
              <a:rPr lang="en-AU" sz="2000" b="1" dirty="0">
                <a:solidFill>
                  <a:schemeClr val="bg1"/>
                </a:solidFill>
                <a:latin typeface="Arial Narrow" pitchFamily="34" charset="0"/>
              </a:rPr>
              <a:t>Investments ($)</a:t>
            </a:r>
          </a:p>
        </p:txBody>
      </p:sp>
      <p:sp>
        <p:nvSpPr>
          <p:cNvPr id="865284" name="Rectangle 5"/>
          <p:cNvSpPr>
            <a:spLocks noChangeArrowheads="1"/>
          </p:cNvSpPr>
          <p:nvPr/>
        </p:nvSpPr>
        <p:spPr bwMode="auto">
          <a:xfrm>
            <a:off x="2362200" y="3886200"/>
            <a:ext cx="1447800" cy="2286000"/>
          </a:xfrm>
          <a:prstGeom prst="rect">
            <a:avLst/>
          </a:prstGeom>
          <a:solidFill>
            <a:schemeClr val="folHlink"/>
          </a:solidFill>
          <a:ln w="38100">
            <a:solidFill>
              <a:schemeClr val="tx1"/>
            </a:solidFill>
            <a:miter lim="800000"/>
            <a:headEnd/>
            <a:tailEnd/>
          </a:ln>
        </p:spPr>
        <p:txBody>
          <a:bodyPr wrap="none" anchor="ctr"/>
          <a:lstStyle/>
          <a:p>
            <a:pPr algn="ctr"/>
            <a:r>
              <a:rPr lang="en-AU" b="1">
                <a:solidFill>
                  <a:schemeClr val="bg1"/>
                </a:solidFill>
                <a:latin typeface="Arial Narrow" pitchFamily="34" charset="0"/>
              </a:rPr>
              <a:t>Home loan</a:t>
            </a:r>
          </a:p>
        </p:txBody>
      </p:sp>
      <p:sp>
        <p:nvSpPr>
          <p:cNvPr id="865285" name="Rectangle 6"/>
          <p:cNvSpPr>
            <a:spLocks noChangeArrowheads="1"/>
          </p:cNvSpPr>
          <p:nvPr/>
        </p:nvSpPr>
        <p:spPr bwMode="auto">
          <a:xfrm>
            <a:off x="4724400" y="3886200"/>
            <a:ext cx="1447800" cy="1143000"/>
          </a:xfrm>
          <a:prstGeom prst="rect">
            <a:avLst/>
          </a:prstGeom>
          <a:solidFill>
            <a:schemeClr val="accent1"/>
          </a:solidFill>
          <a:ln w="38100">
            <a:solidFill>
              <a:schemeClr val="tx1"/>
            </a:solidFill>
            <a:miter lim="800000"/>
            <a:headEnd/>
            <a:tailEnd/>
          </a:ln>
        </p:spPr>
        <p:txBody>
          <a:bodyPr anchor="ctr"/>
          <a:lstStyle/>
          <a:p>
            <a:pPr algn="ctr"/>
            <a:r>
              <a:rPr lang="en-AU" sz="2000" b="1">
                <a:solidFill>
                  <a:srgbClr val="1C1C1C"/>
                </a:solidFill>
                <a:latin typeface="Arial Narrow" pitchFamily="34" charset="0"/>
              </a:rPr>
              <a:t>Investment loan</a:t>
            </a:r>
          </a:p>
        </p:txBody>
      </p:sp>
      <p:sp>
        <p:nvSpPr>
          <p:cNvPr id="865286" name="Rectangle 7"/>
          <p:cNvSpPr>
            <a:spLocks noChangeArrowheads="1"/>
          </p:cNvSpPr>
          <p:nvPr/>
        </p:nvSpPr>
        <p:spPr bwMode="auto">
          <a:xfrm>
            <a:off x="4724400" y="5029200"/>
            <a:ext cx="1447800" cy="1143000"/>
          </a:xfrm>
          <a:prstGeom prst="rect">
            <a:avLst/>
          </a:prstGeom>
          <a:solidFill>
            <a:schemeClr val="folHlink"/>
          </a:solidFill>
          <a:ln w="38100">
            <a:solidFill>
              <a:schemeClr val="tx1"/>
            </a:solidFill>
            <a:miter lim="800000"/>
            <a:headEnd/>
            <a:tailEnd/>
          </a:ln>
        </p:spPr>
        <p:txBody>
          <a:bodyPr anchor="ctr"/>
          <a:lstStyle/>
          <a:p>
            <a:pPr algn="ctr"/>
            <a:r>
              <a:rPr lang="en-AU" sz="2000" b="1">
                <a:solidFill>
                  <a:schemeClr val="bg1"/>
                </a:solidFill>
                <a:latin typeface="Arial Narrow" pitchFamily="34" charset="0"/>
              </a:rPr>
              <a:t>Home loan</a:t>
            </a:r>
          </a:p>
        </p:txBody>
      </p:sp>
      <p:sp>
        <p:nvSpPr>
          <p:cNvPr id="865287" name="Line 8"/>
          <p:cNvSpPr>
            <a:spLocks noChangeShapeType="1"/>
          </p:cNvSpPr>
          <p:nvPr/>
        </p:nvSpPr>
        <p:spPr bwMode="auto">
          <a:xfrm>
            <a:off x="3048000" y="3352800"/>
            <a:ext cx="0" cy="381000"/>
          </a:xfrm>
          <a:prstGeom prst="line">
            <a:avLst/>
          </a:prstGeom>
          <a:noFill/>
          <a:ln w="38100">
            <a:solidFill>
              <a:schemeClr val="tx1"/>
            </a:solidFill>
            <a:round/>
            <a:headEnd/>
            <a:tailEnd type="triangle" w="med" len="med"/>
          </a:ln>
        </p:spPr>
        <p:txBody>
          <a:bodyPr wrap="none" anchor="ctr"/>
          <a:lstStyle/>
          <a:p>
            <a:endParaRPr lang="en-US"/>
          </a:p>
        </p:txBody>
      </p:sp>
      <p:sp>
        <p:nvSpPr>
          <p:cNvPr id="865288" name="Line 9"/>
          <p:cNvSpPr>
            <a:spLocks noChangeShapeType="1"/>
          </p:cNvSpPr>
          <p:nvPr/>
        </p:nvSpPr>
        <p:spPr bwMode="auto">
          <a:xfrm flipV="1">
            <a:off x="5410200" y="3352800"/>
            <a:ext cx="0" cy="381000"/>
          </a:xfrm>
          <a:prstGeom prst="line">
            <a:avLst/>
          </a:prstGeom>
          <a:noFill/>
          <a:ln w="38100">
            <a:solidFill>
              <a:schemeClr val="tx1"/>
            </a:solidFill>
            <a:round/>
            <a:headEnd/>
            <a:tailEnd type="triangle" w="med" len="med"/>
          </a:ln>
        </p:spPr>
        <p:txBody>
          <a:bodyPr wrap="none" anchor="ctr"/>
          <a:lstStyle/>
          <a:p>
            <a:endParaRPr lang="en-US"/>
          </a:p>
        </p:txBody>
      </p:sp>
      <p:sp>
        <p:nvSpPr>
          <p:cNvPr id="865289" name="Line 10"/>
          <p:cNvSpPr>
            <a:spLocks noChangeShapeType="1"/>
          </p:cNvSpPr>
          <p:nvPr/>
        </p:nvSpPr>
        <p:spPr bwMode="auto">
          <a:xfrm>
            <a:off x="3962400" y="5638800"/>
            <a:ext cx="533400" cy="0"/>
          </a:xfrm>
          <a:prstGeom prst="line">
            <a:avLst/>
          </a:prstGeom>
          <a:noFill/>
          <a:ln w="38100">
            <a:solidFill>
              <a:schemeClr val="tx1"/>
            </a:solidFill>
            <a:round/>
            <a:headEnd/>
            <a:tailEnd type="triangle" w="med" len="med"/>
          </a:ln>
        </p:spPr>
        <p:txBody>
          <a:bodyPr wrap="none" anchor="ctr"/>
          <a:lstStyle/>
          <a:p>
            <a:endParaRPr lang="en-US"/>
          </a:p>
        </p:txBody>
      </p:sp>
      <p:sp>
        <p:nvSpPr>
          <p:cNvPr id="865290" name="Text Box 11"/>
          <p:cNvSpPr txBox="1">
            <a:spLocks noChangeArrowheads="1"/>
          </p:cNvSpPr>
          <p:nvPr/>
        </p:nvSpPr>
        <p:spPr bwMode="auto">
          <a:xfrm>
            <a:off x="685800" y="3886200"/>
            <a:ext cx="1752600" cy="1006475"/>
          </a:xfrm>
          <a:prstGeom prst="rect">
            <a:avLst/>
          </a:prstGeom>
          <a:noFill/>
          <a:ln w="9525">
            <a:noFill/>
            <a:miter lim="800000"/>
            <a:headEnd/>
            <a:tailEnd/>
          </a:ln>
        </p:spPr>
        <p:txBody>
          <a:bodyPr>
            <a:spAutoFit/>
          </a:bodyPr>
          <a:lstStyle/>
          <a:p>
            <a:pPr>
              <a:spcBef>
                <a:spcPct val="50000"/>
              </a:spcBef>
            </a:pPr>
            <a:r>
              <a:rPr lang="en-AU" sz="2000" b="1">
                <a:solidFill>
                  <a:srgbClr val="1C1C1C"/>
                </a:solidFill>
                <a:latin typeface="Arial Narrow" pitchFamily="34" charset="0"/>
              </a:rPr>
              <a:t>Use windfall to reduce home loan debt</a:t>
            </a:r>
          </a:p>
        </p:txBody>
      </p:sp>
      <p:sp>
        <p:nvSpPr>
          <p:cNvPr id="865291" name="Text Box 12"/>
          <p:cNvSpPr txBox="1">
            <a:spLocks noChangeArrowheads="1"/>
          </p:cNvSpPr>
          <p:nvPr/>
        </p:nvSpPr>
        <p:spPr bwMode="auto">
          <a:xfrm>
            <a:off x="6324600" y="3886200"/>
            <a:ext cx="1828800" cy="1006475"/>
          </a:xfrm>
          <a:prstGeom prst="rect">
            <a:avLst/>
          </a:prstGeom>
          <a:noFill/>
          <a:ln w="9525">
            <a:noFill/>
            <a:miter lim="800000"/>
            <a:headEnd/>
            <a:tailEnd/>
          </a:ln>
        </p:spPr>
        <p:txBody>
          <a:bodyPr>
            <a:spAutoFit/>
          </a:bodyPr>
          <a:lstStyle/>
          <a:p>
            <a:pPr>
              <a:spcBef>
                <a:spcPct val="50000"/>
              </a:spcBef>
            </a:pPr>
            <a:r>
              <a:rPr lang="en-AU" sz="2000" b="1">
                <a:solidFill>
                  <a:srgbClr val="1C1C1C"/>
                </a:solidFill>
                <a:latin typeface="Arial Narrow" pitchFamily="34" charset="0"/>
              </a:rPr>
              <a:t>Borrow against increased equity for investment</a:t>
            </a:r>
          </a:p>
        </p:txBody>
      </p:sp>
      <p:sp>
        <p:nvSpPr>
          <p:cNvPr id="865292" name="Rectangle 13"/>
          <p:cNvSpPr>
            <a:spLocks noChangeArrowheads="1"/>
          </p:cNvSpPr>
          <p:nvPr/>
        </p:nvSpPr>
        <p:spPr bwMode="auto">
          <a:xfrm>
            <a:off x="6705600" y="5715000"/>
            <a:ext cx="228600" cy="228600"/>
          </a:xfrm>
          <a:prstGeom prst="rect">
            <a:avLst/>
          </a:prstGeom>
          <a:solidFill>
            <a:schemeClr val="accent1"/>
          </a:solidFill>
          <a:ln w="38100">
            <a:solidFill>
              <a:schemeClr val="tx1"/>
            </a:solidFill>
            <a:miter lim="800000"/>
            <a:headEnd/>
            <a:tailEnd/>
          </a:ln>
        </p:spPr>
        <p:txBody>
          <a:bodyPr wrap="none" anchor="ctr"/>
          <a:lstStyle/>
          <a:p>
            <a:endParaRPr lang="en-AU">
              <a:solidFill>
                <a:srgbClr val="1C1C1C"/>
              </a:solidFill>
            </a:endParaRPr>
          </a:p>
        </p:txBody>
      </p:sp>
      <p:sp>
        <p:nvSpPr>
          <p:cNvPr id="865293" name="Text Box 14"/>
          <p:cNvSpPr txBox="1">
            <a:spLocks noChangeArrowheads="1"/>
          </p:cNvSpPr>
          <p:nvPr/>
        </p:nvSpPr>
        <p:spPr bwMode="auto">
          <a:xfrm>
            <a:off x="7010400" y="5699125"/>
            <a:ext cx="1828800" cy="320675"/>
          </a:xfrm>
          <a:prstGeom prst="rect">
            <a:avLst/>
          </a:prstGeom>
          <a:noFill/>
          <a:ln w="9525">
            <a:noFill/>
            <a:miter lim="800000"/>
            <a:headEnd/>
            <a:tailEnd/>
          </a:ln>
        </p:spPr>
        <p:txBody>
          <a:bodyPr>
            <a:spAutoFit/>
          </a:bodyPr>
          <a:lstStyle/>
          <a:p>
            <a:pPr>
              <a:spcBef>
                <a:spcPct val="50000"/>
              </a:spcBef>
            </a:pPr>
            <a:r>
              <a:rPr lang="en-AU" sz="1500" b="1" dirty="0">
                <a:solidFill>
                  <a:srgbClr val="FCA904"/>
                </a:solidFill>
                <a:latin typeface="Arial Narrow" pitchFamily="34" charset="0"/>
              </a:rPr>
              <a:t>Deductible </a:t>
            </a:r>
            <a:r>
              <a:rPr lang="en-AU" sz="1500" b="1" dirty="0" smtClean="0">
                <a:solidFill>
                  <a:srgbClr val="FCA904"/>
                </a:solidFill>
                <a:latin typeface="Arial Narrow" pitchFamily="34" charset="0"/>
              </a:rPr>
              <a:t>interest</a:t>
            </a:r>
            <a:endParaRPr lang="en-AU" b="1" dirty="0">
              <a:solidFill>
                <a:srgbClr val="FCA904"/>
              </a:solidFill>
              <a:latin typeface="Arial Narrow" pitchFamily="34" charset="0"/>
            </a:endParaRPr>
          </a:p>
        </p:txBody>
      </p:sp>
      <p:sp>
        <p:nvSpPr>
          <p:cNvPr id="865294" name="Rectangle 15"/>
          <p:cNvSpPr>
            <a:spLocks noChangeArrowheads="1"/>
          </p:cNvSpPr>
          <p:nvPr/>
        </p:nvSpPr>
        <p:spPr bwMode="auto">
          <a:xfrm>
            <a:off x="6705600" y="5349875"/>
            <a:ext cx="228600" cy="228600"/>
          </a:xfrm>
          <a:prstGeom prst="rect">
            <a:avLst/>
          </a:prstGeom>
          <a:solidFill>
            <a:schemeClr val="folHlink"/>
          </a:solidFill>
          <a:ln w="38100">
            <a:solidFill>
              <a:schemeClr val="tx1"/>
            </a:solidFill>
            <a:miter lim="800000"/>
            <a:headEnd/>
            <a:tailEnd/>
          </a:ln>
        </p:spPr>
        <p:txBody>
          <a:bodyPr wrap="none" anchor="ctr"/>
          <a:lstStyle/>
          <a:p>
            <a:endParaRPr lang="en-AU">
              <a:solidFill>
                <a:srgbClr val="1C1C1C"/>
              </a:solidFill>
            </a:endParaRPr>
          </a:p>
        </p:txBody>
      </p:sp>
      <p:sp>
        <p:nvSpPr>
          <p:cNvPr id="865295" name="Text Box 16"/>
          <p:cNvSpPr txBox="1">
            <a:spLocks noChangeArrowheads="1"/>
          </p:cNvSpPr>
          <p:nvPr/>
        </p:nvSpPr>
        <p:spPr bwMode="auto">
          <a:xfrm>
            <a:off x="7010400" y="5334000"/>
            <a:ext cx="1954088" cy="323165"/>
          </a:xfrm>
          <a:prstGeom prst="rect">
            <a:avLst/>
          </a:prstGeom>
          <a:noFill/>
          <a:ln w="9525">
            <a:noFill/>
            <a:miter lim="800000"/>
            <a:headEnd/>
            <a:tailEnd/>
          </a:ln>
        </p:spPr>
        <p:txBody>
          <a:bodyPr wrap="square">
            <a:spAutoFit/>
          </a:bodyPr>
          <a:lstStyle/>
          <a:p>
            <a:pPr>
              <a:spcBef>
                <a:spcPct val="50000"/>
              </a:spcBef>
            </a:pPr>
            <a:r>
              <a:rPr lang="en-AU" sz="1500" b="1" dirty="0">
                <a:solidFill>
                  <a:srgbClr val="4D4D4D"/>
                </a:solidFill>
                <a:latin typeface="Arial Narrow" pitchFamily="34" charset="0"/>
              </a:rPr>
              <a:t>Non-deductible </a:t>
            </a:r>
            <a:r>
              <a:rPr lang="en-AU" sz="1500" b="1" dirty="0" smtClean="0">
                <a:solidFill>
                  <a:srgbClr val="4D4D4D"/>
                </a:solidFill>
                <a:latin typeface="Arial Narrow" pitchFamily="34" charset="0"/>
              </a:rPr>
              <a:t>interest</a:t>
            </a:r>
            <a:endParaRPr lang="en-AU" b="1" dirty="0">
              <a:solidFill>
                <a:srgbClr val="FCA904"/>
              </a:solidFill>
              <a:latin typeface="Arial Narrow" pitchFamily="34" charset="0"/>
            </a:endParaRPr>
          </a:p>
        </p:txBody>
      </p:sp>
      <p:sp>
        <p:nvSpPr>
          <p:cNvPr id="865296" name="Rectangle 2"/>
          <p:cNvSpPr>
            <a:spLocks noGrp="1" noChangeArrowheads="1"/>
          </p:cNvSpPr>
          <p:nvPr>
            <p:ph type="title" idx="4294967295"/>
          </p:nvPr>
        </p:nvSpPr>
        <p:spPr>
          <a:xfrm>
            <a:off x="458440" y="555625"/>
            <a:ext cx="6273800" cy="123825"/>
          </a:xfrm>
        </p:spPr>
        <p:txBody>
          <a:bodyPr lIns="91440" tIns="45720" rIns="91440" bIns="45720" anchor="ctr"/>
          <a:lstStyle/>
          <a:p>
            <a:pPr eaLnBrk="1" hangingPunct="1"/>
            <a:r>
              <a:rPr sz="2800" b="1" dirty="0">
                <a:solidFill>
                  <a:srgbClr val="717278"/>
                </a:solidFill>
                <a:latin typeface="Arial" charset="0"/>
                <a:ea typeface="ＭＳ Ｐゴシック"/>
                <a:cs typeface="Arial" charset="0"/>
              </a:rPr>
              <a:t>Transform your debts</a:t>
            </a:r>
            <a:endParaRPr lang="en-US" sz="2800" b="1" dirty="0">
              <a:solidFill>
                <a:srgbClr val="717278"/>
              </a:solidFill>
              <a:latin typeface="Arial" charset="0"/>
              <a:ea typeface="ＭＳ Ｐゴシック"/>
              <a:cs typeface="Arial" charset="0"/>
            </a:endParaRPr>
          </a:p>
        </p:txBody>
      </p:sp>
      <p:sp>
        <p:nvSpPr>
          <p:cNvPr id="865297" name="Rectangle 3"/>
          <p:cNvSpPr>
            <a:spLocks noChangeArrowheads="1"/>
          </p:cNvSpPr>
          <p:nvPr/>
        </p:nvSpPr>
        <p:spPr bwMode="auto">
          <a:xfrm>
            <a:off x="431800" y="1292225"/>
            <a:ext cx="1927225" cy="430213"/>
          </a:xfrm>
          <a:prstGeom prst="rect">
            <a:avLst/>
          </a:prstGeom>
          <a:noFill/>
          <a:ln w="9525">
            <a:noFill/>
            <a:miter lim="800000"/>
            <a:headEnd/>
            <a:tailEnd/>
          </a:ln>
        </p:spPr>
        <p:txBody>
          <a:bodyPr wrap="none">
            <a:spAutoFit/>
          </a:bodyPr>
          <a:lstStyle/>
          <a:p>
            <a:r>
              <a:rPr lang="en-US" sz="2200" b="1">
                <a:solidFill>
                  <a:srgbClr val="D86018"/>
                </a:solidFill>
              </a:rPr>
              <a:t>How it works</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3"/>
          <p:cNvSpPr>
            <a:spLocks noGrp="1" noChangeArrowheads="1"/>
          </p:cNvSpPr>
          <p:nvPr>
            <p:ph type="body" idx="4294967295"/>
          </p:nvPr>
        </p:nvSpPr>
        <p:spPr>
          <a:xfrm>
            <a:off x="420688" y="1857375"/>
            <a:ext cx="7772400" cy="3657600"/>
          </a:xfrm>
        </p:spPr>
        <p:txBody>
          <a:bodyPr lIns="91440" tIns="45720" rIns="91440" bIns="45720"/>
          <a:lstStyle/>
          <a:p>
            <a:r>
              <a:rPr smtClean="0">
                <a:solidFill>
                  <a:srgbClr val="000000"/>
                </a:solidFill>
                <a:ea typeface="ＭＳ Ｐゴシック"/>
                <a:cs typeface="Arial" charset="0"/>
              </a:rPr>
              <a:t>Daniel has $200,000 home loan</a:t>
            </a:r>
          </a:p>
          <a:p>
            <a:r>
              <a:rPr smtClean="0">
                <a:solidFill>
                  <a:srgbClr val="000000"/>
                </a:solidFill>
                <a:ea typeface="ＭＳ Ｐゴシック"/>
                <a:cs typeface="Arial" charset="0"/>
              </a:rPr>
              <a:t>Marginal rate 39%</a:t>
            </a:r>
            <a:r>
              <a:rPr baseline="30000" smtClean="0">
                <a:solidFill>
                  <a:srgbClr val="000000"/>
                </a:solidFill>
                <a:ea typeface="ＭＳ Ｐゴシック"/>
                <a:cs typeface="Arial" charset="0"/>
              </a:rPr>
              <a:t>1</a:t>
            </a:r>
            <a:endParaRPr smtClean="0">
              <a:solidFill>
                <a:srgbClr val="000000"/>
              </a:solidFill>
              <a:ea typeface="ＭＳ Ｐゴシック"/>
              <a:cs typeface="Arial" charset="0"/>
            </a:endParaRPr>
          </a:p>
          <a:p>
            <a:r>
              <a:rPr smtClean="0">
                <a:solidFill>
                  <a:srgbClr val="000000"/>
                </a:solidFill>
                <a:ea typeface="ＭＳ Ｐゴシック"/>
                <a:cs typeface="Arial" charset="0"/>
              </a:rPr>
              <a:t>Received $100,000 inheritance</a:t>
            </a:r>
          </a:p>
          <a:p>
            <a:r>
              <a:rPr smtClean="0">
                <a:solidFill>
                  <a:srgbClr val="000000"/>
                </a:solidFill>
                <a:ea typeface="ＭＳ Ｐゴシック"/>
                <a:cs typeface="Arial" charset="0"/>
              </a:rPr>
              <a:t>Wants to invest</a:t>
            </a:r>
            <a:r>
              <a:rPr b="0" smtClean="0">
                <a:solidFill>
                  <a:srgbClr val="000000"/>
                </a:solidFill>
                <a:ea typeface="ＭＳ Ｐゴシック"/>
                <a:cs typeface="Arial" charset="0"/>
              </a:rPr>
              <a:t> </a:t>
            </a:r>
          </a:p>
          <a:p>
            <a:endParaRPr b="0" smtClean="0">
              <a:solidFill>
                <a:srgbClr val="000000"/>
              </a:solidFill>
              <a:ea typeface="ＭＳ Ｐゴシック"/>
              <a:cs typeface="Arial" charset="0"/>
            </a:endParaRPr>
          </a:p>
        </p:txBody>
      </p:sp>
      <p:sp>
        <p:nvSpPr>
          <p:cNvPr id="204804" name="Rectangle 4"/>
          <p:cNvSpPr>
            <a:spLocks noChangeArrowheads="1"/>
          </p:cNvSpPr>
          <p:nvPr/>
        </p:nvSpPr>
        <p:spPr bwMode="auto">
          <a:xfrm>
            <a:off x="395288" y="5948363"/>
            <a:ext cx="2952750" cy="276225"/>
          </a:xfrm>
          <a:prstGeom prst="rect">
            <a:avLst/>
          </a:prstGeom>
          <a:noFill/>
          <a:ln>
            <a:noFill/>
          </a:ln>
          <a:effectLst/>
          <a:extLst/>
        </p:spPr>
        <p:txBody>
          <a:bodyPr>
            <a:spAutoFit/>
          </a:bodyPr>
          <a:lstStyle/>
          <a:p>
            <a:pPr>
              <a:defRPr/>
            </a:pPr>
            <a:r>
              <a:rPr lang="en-AU" sz="1200" dirty="0">
                <a:solidFill>
                  <a:prstClr val="black"/>
                </a:solidFill>
                <a:latin typeface="+mn-lt"/>
                <a:ea typeface="ＭＳ Ｐゴシック" pitchFamily="34" charset="-128"/>
                <a:cs typeface="+mn-cs"/>
              </a:rPr>
              <a:t>1 Includes Medicare levy</a:t>
            </a:r>
          </a:p>
        </p:txBody>
      </p:sp>
      <p:sp>
        <p:nvSpPr>
          <p:cNvPr id="867332" name="Rectangle 2"/>
          <p:cNvSpPr>
            <a:spLocks noGrp="1" noChangeArrowheads="1"/>
          </p:cNvSpPr>
          <p:nvPr>
            <p:ph type="title" idx="4294967295"/>
          </p:nvPr>
        </p:nvSpPr>
        <p:spPr>
          <a:xfrm>
            <a:off x="458440" y="555625"/>
            <a:ext cx="6273800" cy="123825"/>
          </a:xfrm>
        </p:spPr>
        <p:txBody>
          <a:bodyPr lIns="91440" tIns="45720" rIns="91440" bIns="45720" anchor="ctr"/>
          <a:lstStyle/>
          <a:p>
            <a:pPr eaLnBrk="1" hangingPunct="1"/>
            <a:r>
              <a:rPr lang="en-AU" sz="2800" b="1" dirty="0" smtClean="0">
                <a:solidFill>
                  <a:srgbClr val="717278"/>
                </a:solidFill>
                <a:latin typeface="Arial" charset="0"/>
                <a:ea typeface="ＭＳ Ｐゴシック"/>
                <a:cs typeface="Arial" charset="0"/>
              </a:rPr>
              <a:t>Transform your debts</a:t>
            </a:r>
            <a:endParaRPr lang="en-US" sz="2800" b="1" dirty="0">
              <a:solidFill>
                <a:srgbClr val="717278"/>
              </a:solidFill>
              <a:latin typeface="Arial" charset="0"/>
              <a:ea typeface="ＭＳ Ｐゴシック"/>
              <a:cs typeface="Arial" charset="0"/>
            </a:endParaRPr>
          </a:p>
        </p:txBody>
      </p:sp>
      <p:sp>
        <p:nvSpPr>
          <p:cNvPr id="867333" name="Rectangle 3"/>
          <p:cNvSpPr>
            <a:spLocks noChangeArrowheads="1"/>
          </p:cNvSpPr>
          <p:nvPr/>
        </p:nvSpPr>
        <p:spPr bwMode="auto">
          <a:xfrm>
            <a:off x="431800" y="1292225"/>
            <a:ext cx="3563938" cy="430213"/>
          </a:xfrm>
          <a:prstGeom prst="rect">
            <a:avLst/>
          </a:prstGeom>
          <a:noFill/>
          <a:ln w="9525">
            <a:noFill/>
            <a:miter lim="800000"/>
            <a:headEnd/>
            <a:tailEnd/>
          </a:ln>
        </p:spPr>
        <p:txBody>
          <a:bodyPr wrap="none">
            <a:spAutoFit/>
          </a:bodyPr>
          <a:lstStyle/>
          <a:p>
            <a:r>
              <a:rPr lang="en-US" sz="2200" b="1">
                <a:solidFill>
                  <a:srgbClr val="D86018"/>
                </a:solidFill>
              </a:rPr>
              <a:t>Case study - background</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idx="4294967295"/>
          </p:nvPr>
        </p:nvSpPr>
        <p:spPr>
          <a:xfrm>
            <a:off x="458440" y="555625"/>
            <a:ext cx="6273800" cy="1238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sz="2800" b="1" dirty="0">
                <a:solidFill>
                  <a:srgbClr val="717278"/>
                </a:solidFill>
                <a:latin typeface="Arial" charset="0"/>
                <a:ea typeface="ＭＳ Ｐゴシック"/>
                <a:cs typeface="Arial" charset="0"/>
              </a:rPr>
              <a:t>Transform your debts</a:t>
            </a:r>
            <a:endParaRPr lang="en-US" sz="2800" b="1" dirty="0">
              <a:solidFill>
                <a:srgbClr val="717278"/>
              </a:solidFill>
              <a:latin typeface="Arial" charset="0"/>
              <a:ea typeface="ＭＳ Ｐゴシック"/>
              <a:cs typeface="Arial" charset="0"/>
            </a:endParaRPr>
          </a:p>
        </p:txBody>
      </p:sp>
      <p:graphicFrame>
        <p:nvGraphicFramePr>
          <p:cNvPr id="577581" name="Group 45"/>
          <p:cNvGraphicFramePr>
            <a:graphicFrameLocks noGrp="1"/>
          </p:cNvGraphicFramePr>
          <p:nvPr>
            <p:extLst>
              <p:ext uri="{D42A27DB-BD31-4B8C-83A1-F6EECF244321}">
                <p14:modId xmlns:p14="http://schemas.microsoft.com/office/powerpoint/2010/main" val="2548873679"/>
              </p:ext>
            </p:extLst>
          </p:nvPr>
        </p:nvGraphicFramePr>
        <p:xfrm>
          <a:off x="539750" y="2101850"/>
          <a:ext cx="8064500" cy="3623946"/>
        </p:xfrm>
        <a:graphic>
          <a:graphicData uri="http://schemas.openxmlformats.org/drawingml/2006/table">
            <a:tbl>
              <a:tblPr/>
              <a:tblGrid>
                <a:gridCol w="2808288"/>
                <a:gridCol w="2087562"/>
                <a:gridCol w="1584325"/>
                <a:gridCol w="1584325"/>
              </a:tblGrid>
              <a:tr h="58102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endParaRPr kumimoji="0" lang="en-AU" sz="1600" b="0" i="0" u="none" strike="noStrike" cap="none" normalizeH="0" baseline="0" dirty="0" smtClean="0">
                        <a:ln>
                          <a:noFill/>
                        </a:ln>
                        <a:solidFill>
                          <a:schemeClr val="bg1"/>
                        </a:solidFill>
                        <a:effectLst/>
                        <a:latin typeface="Arial" charset="0"/>
                        <a:ea typeface="ＭＳ Ｐゴシック"/>
                        <a:cs typeface="ＭＳ Ｐゴシック"/>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No</a:t>
                      </a:r>
                      <a:br>
                        <a:rPr kumimoji="0" lang="en-AU" sz="1800" b="0" i="0" u="none" strike="noStrike" cap="none" normalizeH="0" baseline="0" smtClean="0">
                          <a:ln>
                            <a:noFill/>
                          </a:ln>
                          <a:solidFill>
                            <a:schemeClr val="bg1"/>
                          </a:solidFill>
                          <a:effectLst/>
                          <a:latin typeface="Arial" charset="0"/>
                          <a:ea typeface="ＭＳ Ｐゴシック"/>
                          <a:cs typeface="ＭＳ Ｐゴシック"/>
                        </a:rPr>
                      </a:br>
                      <a:r>
                        <a:rPr kumimoji="0" lang="en-AU" sz="1800" b="0" i="0" u="none" strike="noStrike" cap="none" normalizeH="0" baseline="0" smtClean="0">
                          <a:ln>
                            <a:noFill/>
                          </a:ln>
                          <a:solidFill>
                            <a:schemeClr val="bg1"/>
                          </a:solidFill>
                          <a:effectLst/>
                          <a:latin typeface="Arial" charset="0"/>
                          <a:ea typeface="ＭＳ Ｐゴシック"/>
                          <a:cs typeface="ＭＳ Ｐゴシック"/>
                        </a:rPr>
                        <a:t>transformation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gridSpan="2">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With</a:t>
                      </a:r>
                      <a:br>
                        <a:rPr kumimoji="0" lang="en-AU" sz="1800" b="0" i="0" u="none" strike="noStrike" cap="none" normalizeH="0" baseline="0" smtClean="0">
                          <a:ln>
                            <a:noFill/>
                          </a:ln>
                          <a:solidFill>
                            <a:schemeClr val="bg1"/>
                          </a:solidFill>
                          <a:effectLst/>
                          <a:latin typeface="Arial" charset="0"/>
                          <a:ea typeface="ＭＳ Ｐゴシック"/>
                          <a:cs typeface="ＭＳ Ｐゴシック"/>
                        </a:rPr>
                      </a:br>
                      <a:r>
                        <a:rPr kumimoji="0" lang="en-AU" sz="1800" b="0" i="0" u="none" strike="noStrike" cap="none" normalizeH="0" baseline="0" smtClean="0">
                          <a:ln>
                            <a:noFill/>
                          </a:ln>
                          <a:solidFill>
                            <a:schemeClr val="bg1"/>
                          </a:solidFill>
                          <a:effectLst/>
                          <a:latin typeface="Arial" charset="0"/>
                          <a:ea typeface="ＭＳ Ｐゴシック"/>
                          <a:cs typeface="ＭＳ Ｐゴシック"/>
                        </a:rPr>
                        <a:t>transformation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hMerge="1">
                  <a:txBody>
                    <a:bodyPr/>
                    <a:lstStyle/>
                    <a:p>
                      <a:endParaRPr lang="en-US"/>
                    </a:p>
                  </a:txBody>
                  <a:tcPr/>
                </a:tc>
              </a:tr>
              <a:tr h="46672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Loan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Home loan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Home loan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Investment loan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Loan amount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$100,000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Interest payable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$15,000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$7,500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$7,500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Less tax deduction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($2,925)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After-tax interest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$15,000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$7,500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$4,575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0" i="0" u="none" strike="noStrike" cap="none" normalizeH="0" baseline="0" smtClean="0">
                          <a:ln>
                            <a:noFill/>
                          </a:ln>
                          <a:solidFill>
                            <a:srgbClr val="000000"/>
                          </a:solidFill>
                          <a:effectLst/>
                          <a:latin typeface="Arial" charset="0"/>
                          <a:ea typeface="ＭＳ Ｐゴシック"/>
                          <a:cs typeface="ＭＳ Ｐゴシック"/>
                        </a:rPr>
                        <a:t>Total after-tax </a:t>
                      </a:r>
                      <a:br>
                        <a:rPr kumimoji="0" lang="en-AU" sz="1600" b="0" i="0" u="none" strike="noStrike" cap="none" normalizeH="0" baseline="0" smtClean="0">
                          <a:ln>
                            <a:noFill/>
                          </a:ln>
                          <a:solidFill>
                            <a:srgbClr val="000000"/>
                          </a:solidFill>
                          <a:effectLst/>
                          <a:latin typeface="Arial" charset="0"/>
                          <a:ea typeface="ＭＳ Ｐゴシック"/>
                          <a:cs typeface="ＭＳ Ｐゴシック"/>
                        </a:rPr>
                      </a:br>
                      <a:r>
                        <a:rPr kumimoji="0" lang="en-AU" sz="1600" b="0" i="0" u="none" strike="noStrike" cap="none" normalizeH="0" baseline="0" smtClean="0">
                          <a:ln>
                            <a:noFill/>
                          </a:ln>
                          <a:solidFill>
                            <a:srgbClr val="000000"/>
                          </a:solidFill>
                          <a:effectLst/>
                          <a:latin typeface="Arial" charset="0"/>
                          <a:ea typeface="ＭＳ Ｐゴシック"/>
                          <a:cs typeface="ＭＳ Ｐゴシック"/>
                        </a:rPr>
                        <a:t>interest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0" i="0" u="none" strike="noStrike" cap="none" normalizeH="0" baseline="0" smtClean="0">
                          <a:ln>
                            <a:noFill/>
                          </a:ln>
                          <a:solidFill>
                            <a:srgbClr val="000000"/>
                          </a:solidFill>
                          <a:effectLst/>
                          <a:latin typeface="Arial" charset="0"/>
                          <a:ea typeface="ＭＳ Ｐゴシック"/>
                          <a:cs typeface="ＭＳ Ｐゴシック"/>
                        </a:rPr>
                        <a:t>$15,000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0" i="0" u="none" strike="noStrike" cap="none" normalizeH="0" baseline="0" smtClean="0">
                          <a:ln>
                            <a:noFill/>
                          </a:ln>
                          <a:solidFill>
                            <a:srgbClr val="000000"/>
                          </a:solidFill>
                          <a:effectLst/>
                          <a:latin typeface="Arial" charset="0"/>
                          <a:ea typeface="ＭＳ Ｐゴシック"/>
                          <a:cs typeface="ＭＳ Ｐゴシック"/>
                        </a:rPr>
                        <a:t>$12,075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869419" name="Rectangle 3"/>
          <p:cNvSpPr>
            <a:spLocks noChangeArrowheads="1"/>
          </p:cNvSpPr>
          <p:nvPr/>
        </p:nvSpPr>
        <p:spPr bwMode="auto">
          <a:xfrm>
            <a:off x="431800" y="1292225"/>
            <a:ext cx="3249613" cy="427038"/>
          </a:xfrm>
          <a:prstGeom prst="rect">
            <a:avLst/>
          </a:prstGeom>
          <a:noFill/>
          <a:ln w="9525">
            <a:noFill/>
            <a:miter lim="800000"/>
            <a:headEnd/>
            <a:tailEnd/>
          </a:ln>
        </p:spPr>
        <p:txBody>
          <a:bodyPr wrap="none">
            <a:spAutoFit/>
          </a:bodyPr>
          <a:lstStyle/>
          <a:p>
            <a:r>
              <a:rPr lang="en-US" sz="2200" b="1">
                <a:solidFill>
                  <a:srgbClr val="D86018"/>
                </a:solidFill>
              </a:rPr>
              <a:t>Case study - outcomes</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Slide Number Placeholder 3"/>
          <p:cNvSpPr txBox="1">
            <a:spLocks noGrp="1"/>
          </p:cNvSpPr>
          <p:nvPr/>
        </p:nvSpPr>
        <p:spPr bwMode="auto">
          <a:xfrm>
            <a:off x="8037513" y="6372225"/>
            <a:ext cx="573087" cy="215900"/>
          </a:xfrm>
          <a:prstGeom prst="rect">
            <a:avLst/>
          </a:prstGeom>
          <a:noFill/>
          <a:ln w="9525">
            <a:noFill/>
            <a:miter lim="800000"/>
            <a:headEnd/>
            <a:tailEnd/>
          </a:ln>
        </p:spPr>
        <p:txBody>
          <a:bodyPr lIns="0" rIns="0" anchor="ctr"/>
          <a:lstStyle/>
          <a:p>
            <a:pPr algn="r"/>
            <a:r>
              <a:rPr lang="en-AU" sz="1000"/>
              <a:t>Slide </a:t>
            </a:r>
            <a:fld id="{AD5BDE9D-A638-4E24-9B24-D0ACA500E77E}" type="slidenum">
              <a:rPr lang="en-AU" sz="1000"/>
              <a:pPr algn="r"/>
              <a:t>35</a:t>
            </a:fld>
            <a:endParaRPr lang="en-AU" sz="1000"/>
          </a:p>
        </p:txBody>
      </p:sp>
      <p:sp>
        <p:nvSpPr>
          <p:cNvPr id="871427" name="Rectangle 3"/>
          <p:cNvSpPr>
            <a:spLocks noGrp="1" noChangeArrowheads="1"/>
          </p:cNvSpPr>
          <p:nvPr>
            <p:ph type="body" idx="4294967295"/>
          </p:nvPr>
        </p:nvSpPr>
        <p:spPr>
          <a:xfrm>
            <a:off x="514350" y="1917700"/>
            <a:ext cx="7862888" cy="4476750"/>
          </a:xfrm>
        </p:spPr>
        <p:txBody>
          <a:bodyPr/>
          <a:lstStyle/>
          <a:p>
            <a:pPr marL="352425" indent="-352425" eaLnBrk="1" hangingPunct="1">
              <a:lnSpc>
                <a:spcPct val="90000"/>
              </a:lnSpc>
              <a:spcBef>
                <a:spcPct val="50000"/>
              </a:spcBef>
              <a:buFont typeface="ZapfChancery"/>
              <a:buChar char="•"/>
            </a:pPr>
            <a:r>
              <a:rPr b="0" dirty="0" smtClean="0">
                <a:solidFill>
                  <a:srgbClr val="000000"/>
                </a:solidFill>
                <a:ea typeface="ＭＳ Ｐゴシック"/>
                <a:cs typeface="Arial" charset="0"/>
              </a:rPr>
              <a:t>Many people wait until their home loan is paid off before investing</a:t>
            </a:r>
          </a:p>
          <a:p>
            <a:pPr marL="352425" indent="-352425" eaLnBrk="1" hangingPunct="1">
              <a:lnSpc>
                <a:spcPct val="90000"/>
              </a:lnSpc>
              <a:spcBef>
                <a:spcPct val="50000"/>
              </a:spcBef>
              <a:buFont typeface="ZapfChancery"/>
              <a:buChar char="•"/>
            </a:pPr>
            <a:r>
              <a:rPr b="0" dirty="0" smtClean="0">
                <a:solidFill>
                  <a:srgbClr val="000000"/>
                </a:solidFill>
                <a:ea typeface="ＭＳ Ｐゴシック"/>
                <a:cs typeface="Arial" charset="0"/>
              </a:rPr>
              <a:t>Instead, may want to increase investment debt as pay down home loan</a:t>
            </a:r>
          </a:p>
          <a:p>
            <a:pPr marL="352425" indent="-352425" eaLnBrk="1" hangingPunct="1">
              <a:lnSpc>
                <a:spcPct val="90000"/>
              </a:lnSpc>
              <a:spcBef>
                <a:spcPct val="50000"/>
              </a:spcBef>
              <a:buFont typeface="ZapfChancery"/>
              <a:buChar char="•"/>
            </a:pPr>
            <a:r>
              <a:rPr b="0" dirty="0" smtClean="0">
                <a:solidFill>
                  <a:srgbClr val="000000"/>
                </a:solidFill>
                <a:ea typeface="ＭＳ Ｐゴシック"/>
                <a:cs typeface="Arial" charset="0"/>
              </a:rPr>
              <a:t>Called debt recycling</a:t>
            </a:r>
            <a:endParaRPr dirty="0" smtClean="0">
              <a:ea typeface="ＭＳ Ｐゴシック"/>
            </a:endParaRPr>
          </a:p>
        </p:txBody>
      </p:sp>
      <p:sp>
        <p:nvSpPr>
          <p:cNvPr id="871428"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71429" name="Rectangle 3"/>
          <p:cNvSpPr>
            <a:spLocks noChangeArrowheads="1"/>
          </p:cNvSpPr>
          <p:nvPr/>
        </p:nvSpPr>
        <p:spPr bwMode="auto">
          <a:xfrm>
            <a:off x="431800" y="1292225"/>
            <a:ext cx="946150" cy="427038"/>
          </a:xfrm>
          <a:prstGeom prst="rect">
            <a:avLst/>
          </a:prstGeom>
          <a:noFill/>
          <a:ln w="9525">
            <a:noFill/>
            <a:miter lim="800000"/>
            <a:headEnd/>
            <a:tailEnd/>
          </a:ln>
        </p:spPr>
        <p:txBody>
          <a:bodyPr wrap="none">
            <a:spAutoFit/>
          </a:bodyPr>
          <a:lstStyle/>
          <a:p>
            <a:r>
              <a:rPr lang="en-US" sz="2200" b="1">
                <a:solidFill>
                  <a:srgbClr val="D86018"/>
                </a:solidFill>
              </a:rPr>
              <a:t>Why?</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3474" name="Group 22"/>
          <p:cNvGrpSpPr>
            <a:grpSpLocks/>
          </p:cNvGrpSpPr>
          <p:nvPr/>
        </p:nvGrpSpPr>
        <p:grpSpPr bwMode="auto">
          <a:xfrm>
            <a:off x="539750" y="2103438"/>
            <a:ext cx="2160588" cy="2838450"/>
            <a:chOff x="340" y="1207"/>
            <a:chExt cx="1008" cy="2182"/>
          </a:xfrm>
        </p:grpSpPr>
        <p:sp>
          <p:nvSpPr>
            <p:cNvPr id="873475"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73476" name="AutoShape 24"/>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73477" name="Rectangle 10"/>
          <p:cNvSpPr>
            <a:spLocks noChangeArrowheads="1"/>
          </p:cNvSpPr>
          <p:nvPr/>
        </p:nvSpPr>
        <p:spPr bwMode="auto">
          <a:xfrm>
            <a:off x="539750" y="2565400"/>
            <a:ext cx="2160588" cy="1160463"/>
          </a:xfrm>
          <a:prstGeom prst="rect">
            <a:avLst/>
          </a:prstGeom>
          <a:solidFill>
            <a:schemeClr val="accent1"/>
          </a:solidFill>
          <a:ln w="9525">
            <a:noFill/>
            <a:miter lim="800000"/>
            <a:headEnd/>
            <a:tailEnd/>
          </a:ln>
        </p:spPr>
        <p:txBody>
          <a:bodyPr wrap="none" anchor="ctr"/>
          <a:lstStyle/>
          <a:p>
            <a:endParaRPr lang="en-AU"/>
          </a:p>
        </p:txBody>
      </p:sp>
      <p:sp>
        <p:nvSpPr>
          <p:cNvPr id="873478"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73479" name="Rectangle 3"/>
          <p:cNvSpPr>
            <a:spLocks noChangeArrowheads="1"/>
          </p:cNvSpPr>
          <p:nvPr/>
        </p:nvSpPr>
        <p:spPr bwMode="auto">
          <a:xfrm>
            <a:off x="431800" y="1292225"/>
            <a:ext cx="7945438" cy="427038"/>
          </a:xfrm>
          <a:prstGeom prst="rect">
            <a:avLst/>
          </a:prstGeom>
          <a:noFill/>
          <a:ln w="9525">
            <a:noFill/>
            <a:miter lim="800000"/>
            <a:headEnd/>
            <a:tailEnd/>
          </a:ln>
        </p:spPr>
        <p:txBody>
          <a:bodyPr wrap="none">
            <a:spAutoFit/>
          </a:bodyPr>
          <a:lstStyle/>
          <a:p>
            <a:r>
              <a:rPr lang="en-US" sz="2200" b="1">
                <a:solidFill>
                  <a:srgbClr val="D86018"/>
                </a:solidFill>
              </a:rPr>
              <a:t>Step 1: Use some equity in home to borrow for investment</a:t>
            </a:r>
            <a:endParaRPr lang="en-AU" sz="2200" b="1" baseline="30000">
              <a:solidFill>
                <a:srgbClr val="D86018"/>
              </a:solidFill>
            </a:endParaRPr>
          </a:p>
        </p:txBody>
      </p:sp>
      <p:sp>
        <p:nvSpPr>
          <p:cNvPr id="873480" name="Text Box 12"/>
          <p:cNvSpPr txBox="1">
            <a:spLocks noChangeArrowheads="1"/>
          </p:cNvSpPr>
          <p:nvPr/>
        </p:nvSpPr>
        <p:spPr bwMode="auto">
          <a:xfrm>
            <a:off x="755650" y="2895600"/>
            <a:ext cx="1752600" cy="495300"/>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Home</a:t>
            </a:r>
            <a:br>
              <a:rPr lang="en-AU" b="1">
                <a:solidFill>
                  <a:srgbClr val="000000"/>
                </a:solidFill>
              </a:rPr>
            </a:br>
            <a:r>
              <a:rPr lang="en-AU" b="1">
                <a:solidFill>
                  <a:srgbClr val="000000"/>
                </a:solidFill>
              </a:rPr>
              <a:t>loan </a:t>
            </a:r>
          </a:p>
        </p:txBody>
      </p:sp>
      <p:grpSp>
        <p:nvGrpSpPr>
          <p:cNvPr id="873481" name="Group 12"/>
          <p:cNvGrpSpPr>
            <a:grpSpLocks/>
          </p:cNvGrpSpPr>
          <p:nvPr/>
        </p:nvGrpSpPr>
        <p:grpSpPr bwMode="auto">
          <a:xfrm>
            <a:off x="3563938" y="2103438"/>
            <a:ext cx="2160587" cy="2838450"/>
            <a:chOff x="340" y="1207"/>
            <a:chExt cx="1008" cy="2182"/>
          </a:xfrm>
        </p:grpSpPr>
        <p:sp>
          <p:nvSpPr>
            <p:cNvPr id="873482"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73483" name="AutoShape 14"/>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73484" name="Rectangle 10"/>
          <p:cNvSpPr>
            <a:spLocks noChangeArrowheads="1"/>
          </p:cNvSpPr>
          <p:nvPr/>
        </p:nvSpPr>
        <p:spPr bwMode="auto">
          <a:xfrm>
            <a:off x="3563938" y="2565400"/>
            <a:ext cx="2160587" cy="1160463"/>
          </a:xfrm>
          <a:prstGeom prst="rect">
            <a:avLst/>
          </a:prstGeom>
          <a:solidFill>
            <a:schemeClr val="accent1"/>
          </a:solidFill>
          <a:ln w="9525">
            <a:noFill/>
            <a:miter lim="800000"/>
            <a:headEnd/>
            <a:tailEnd/>
          </a:ln>
        </p:spPr>
        <p:txBody>
          <a:bodyPr wrap="none" anchor="ctr"/>
          <a:lstStyle/>
          <a:p>
            <a:endParaRPr lang="en-AU"/>
          </a:p>
        </p:txBody>
      </p:sp>
      <p:sp>
        <p:nvSpPr>
          <p:cNvPr id="873485" name="Text Box 12"/>
          <p:cNvSpPr txBox="1">
            <a:spLocks noChangeArrowheads="1"/>
          </p:cNvSpPr>
          <p:nvPr/>
        </p:nvSpPr>
        <p:spPr bwMode="auto">
          <a:xfrm>
            <a:off x="3779838" y="2895600"/>
            <a:ext cx="1752600" cy="495300"/>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Home</a:t>
            </a:r>
            <a:br>
              <a:rPr lang="en-AU" b="1">
                <a:solidFill>
                  <a:srgbClr val="000000"/>
                </a:solidFill>
              </a:rPr>
            </a:br>
            <a:r>
              <a:rPr lang="en-AU" b="1">
                <a:solidFill>
                  <a:srgbClr val="000000"/>
                </a:solidFill>
              </a:rPr>
              <a:t>loan </a:t>
            </a:r>
          </a:p>
        </p:txBody>
      </p:sp>
      <p:sp>
        <p:nvSpPr>
          <p:cNvPr id="873486" name="Text Box 12"/>
          <p:cNvSpPr txBox="1">
            <a:spLocks noChangeArrowheads="1"/>
          </p:cNvSpPr>
          <p:nvPr/>
        </p:nvSpPr>
        <p:spPr bwMode="auto">
          <a:xfrm>
            <a:off x="3779838" y="3933825"/>
            <a:ext cx="1752600"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Equity </a:t>
            </a:r>
          </a:p>
        </p:txBody>
      </p:sp>
      <p:sp>
        <p:nvSpPr>
          <p:cNvPr id="873487" name="Line 18"/>
          <p:cNvSpPr>
            <a:spLocks noChangeShapeType="1"/>
          </p:cNvSpPr>
          <p:nvPr/>
        </p:nvSpPr>
        <p:spPr bwMode="auto">
          <a:xfrm>
            <a:off x="2843213" y="4652963"/>
            <a:ext cx="504825" cy="0"/>
          </a:xfrm>
          <a:prstGeom prst="line">
            <a:avLst/>
          </a:prstGeom>
          <a:noFill/>
          <a:ln w="28575">
            <a:solidFill>
              <a:schemeClr val="tx1"/>
            </a:solidFill>
            <a:round/>
            <a:headEnd/>
            <a:tailEnd type="triangle" w="med" len="med"/>
          </a:ln>
        </p:spPr>
        <p:txBody>
          <a:bodyPr/>
          <a:lstStyle/>
          <a:p>
            <a:endParaRPr lang="en-US"/>
          </a:p>
        </p:txBody>
      </p:sp>
      <p:sp>
        <p:nvSpPr>
          <p:cNvPr id="873488" name="Text Box 16"/>
          <p:cNvSpPr txBox="1">
            <a:spLocks noChangeArrowheads="1"/>
          </p:cNvSpPr>
          <p:nvPr/>
        </p:nvSpPr>
        <p:spPr bwMode="auto">
          <a:xfrm>
            <a:off x="3563938" y="4335463"/>
            <a:ext cx="2160587" cy="606425"/>
          </a:xfrm>
          <a:prstGeom prst="rect">
            <a:avLst/>
          </a:prstGeom>
          <a:solidFill>
            <a:srgbClr val="CC0099"/>
          </a:solidFill>
          <a:ln w="9525">
            <a:noFill/>
            <a:miter lim="800000"/>
            <a:headEnd/>
            <a:tailEnd/>
          </a:ln>
        </p:spPr>
        <p:txBody>
          <a:bodyPr lIns="57799" tIns="28898" rIns="57799" bIns="28898">
            <a:spAutoFit/>
          </a:bodyPr>
          <a:lstStyle/>
          <a:p>
            <a:pPr marL="273050" indent="-273050" algn="ctr" defTabSz="873125" eaLnBrk="0" hangingPunct="0"/>
            <a:r>
              <a:rPr lang="en-AU" b="1">
                <a:solidFill>
                  <a:srgbClr val="000000"/>
                </a:solidFill>
              </a:rPr>
              <a:t>Investment</a:t>
            </a:r>
          </a:p>
          <a:p>
            <a:pPr marL="273050" indent="-273050" algn="ctr" defTabSz="873125" eaLnBrk="0" hangingPunct="0"/>
            <a:r>
              <a:rPr lang="en-AU" b="1">
                <a:solidFill>
                  <a:srgbClr val="000000"/>
                </a:solidFill>
              </a:rPr>
              <a:t>loan</a:t>
            </a:r>
          </a:p>
        </p:txBody>
      </p:sp>
      <p:sp>
        <p:nvSpPr>
          <p:cNvPr id="873489" name="Text Box 12"/>
          <p:cNvSpPr txBox="1">
            <a:spLocks noChangeArrowheads="1"/>
          </p:cNvSpPr>
          <p:nvPr/>
        </p:nvSpPr>
        <p:spPr bwMode="auto">
          <a:xfrm>
            <a:off x="731838" y="4149725"/>
            <a:ext cx="1752600"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Equity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75523" name="Rectangle 3"/>
          <p:cNvSpPr>
            <a:spLocks noChangeArrowheads="1"/>
          </p:cNvSpPr>
          <p:nvPr/>
        </p:nvSpPr>
        <p:spPr bwMode="auto">
          <a:xfrm>
            <a:off x="431800" y="1292225"/>
            <a:ext cx="4337050" cy="427038"/>
          </a:xfrm>
          <a:prstGeom prst="rect">
            <a:avLst/>
          </a:prstGeom>
          <a:noFill/>
          <a:ln w="9525">
            <a:noFill/>
            <a:miter lim="800000"/>
            <a:headEnd/>
            <a:tailEnd/>
          </a:ln>
        </p:spPr>
        <p:txBody>
          <a:bodyPr wrap="none">
            <a:spAutoFit/>
          </a:bodyPr>
          <a:lstStyle/>
          <a:p>
            <a:r>
              <a:rPr lang="en-US" sz="2200" b="1">
                <a:solidFill>
                  <a:srgbClr val="D86018"/>
                </a:solidFill>
              </a:rPr>
              <a:t>Step 2: Invest borrowed money</a:t>
            </a:r>
            <a:endParaRPr lang="en-AU" sz="2200" b="1" baseline="30000">
              <a:solidFill>
                <a:srgbClr val="D86018"/>
              </a:solidFill>
            </a:endParaRPr>
          </a:p>
        </p:txBody>
      </p:sp>
      <p:grpSp>
        <p:nvGrpSpPr>
          <p:cNvPr id="875524" name="Group 12"/>
          <p:cNvGrpSpPr>
            <a:grpSpLocks/>
          </p:cNvGrpSpPr>
          <p:nvPr/>
        </p:nvGrpSpPr>
        <p:grpSpPr bwMode="auto">
          <a:xfrm>
            <a:off x="3563938" y="2103438"/>
            <a:ext cx="2160587" cy="2838450"/>
            <a:chOff x="340" y="1207"/>
            <a:chExt cx="1008" cy="2182"/>
          </a:xfrm>
        </p:grpSpPr>
        <p:sp>
          <p:nvSpPr>
            <p:cNvPr id="875525"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75526" name="AutoShape 14"/>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75527" name="Rectangle 10"/>
          <p:cNvSpPr>
            <a:spLocks noChangeArrowheads="1"/>
          </p:cNvSpPr>
          <p:nvPr/>
        </p:nvSpPr>
        <p:spPr bwMode="auto">
          <a:xfrm>
            <a:off x="3563938" y="2565400"/>
            <a:ext cx="2160587" cy="1160463"/>
          </a:xfrm>
          <a:prstGeom prst="rect">
            <a:avLst/>
          </a:prstGeom>
          <a:solidFill>
            <a:schemeClr val="accent1"/>
          </a:solidFill>
          <a:ln w="9525">
            <a:noFill/>
            <a:miter lim="800000"/>
            <a:headEnd/>
            <a:tailEnd/>
          </a:ln>
        </p:spPr>
        <p:txBody>
          <a:bodyPr wrap="none" anchor="ctr"/>
          <a:lstStyle/>
          <a:p>
            <a:endParaRPr lang="en-AU"/>
          </a:p>
        </p:txBody>
      </p:sp>
      <p:sp>
        <p:nvSpPr>
          <p:cNvPr id="875528" name="Text Box 12"/>
          <p:cNvSpPr txBox="1">
            <a:spLocks noChangeArrowheads="1"/>
          </p:cNvSpPr>
          <p:nvPr/>
        </p:nvSpPr>
        <p:spPr bwMode="auto">
          <a:xfrm>
            <a:off x="3779838" y="2895600"/>
            <a:ext cx="1752600" cy="495300"/>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Home</a:t>
            </a:r>
            <a:br>
              <a:rPr lang="en-AU" b="1">
                <a:solidFill>
                  <a:srgbClr val="000000"/>
                </a:solidFill>
              </a:rPr>
            </a:br>
            <a:r>
              <a:rPr lang="en-AU" b="1">
                <a:solidFill>
                  <a:srgbClr val="000000"/>
                </a:solidFill>
              </a:rPr>
              <a:t>loan </a:t>
            </a:r>
          </a:p>
        </p:txBody>
      </p:sp>
      <p:sp>
        <p:nvSpPr>
          <p:cNvPr id="875529" name="Line 20"/>
          <p:cNvSpPr>
            <a:spLocks noChangeShapeType="1"/>
          </p:cNvSpPr>
          <p:nvPr/>
        </p:nvSpPr>
        <p:spPr bwMode="auto">
          <a:xfrm>
            <a:off x="5867400" y="4581525"/>
            <a:ext cx="504825" cy="0"/>
          </a:xfrm>
          <a:prstGeom prst="line">
            <a:avLst/>
          </a:prstGeom>
          <a:noFill/>
          <a:ln w="28575">
            <a:solidFill>
              <a:schemeClr val="tx1"/>
            </a:solidFill>
            <a:round/>
            <a:headEnd/>
            <a:tailEnd type="triangle" w="med" len="med"/>
          </a:ln>
        </p:spPr>
        <p:txBody>
          <a:bodyPr/>
          <a:lstStyle/>
          <a:p>
            <a:endParaRPr lang="en-US"/>
          </a:p>
        </p:txBody>
      </p:sp>
      <p:sp>
        <p:nvSpPr>
          <p:cNvPr id="875530" name="Text Box 16"/>
          <p:cNvSpPr txBox="1">
            <a:spLocks noChangeArrowheads="1"/>
          </p:cNvSpPr>
          <p:nvPr/>
        </p:nvSpPr>
        <p:spPr bwMode="auto">
          <a:xfrm>
            <a:off x="6515100" y="4203700"/>
            <a:ext cx="2160588" cy="790575"/>
          </a:xfrm>
          <a:prstGeom prst="rect">
            <a:avLst/>
          </a:prstGeom>
          <a:solidFill>
            <a:srgbClr val="800000"/>
          </a:solidFill>
          <a:ln w="9525">
            <a:noFill/>
            <a:miter lim="800000"/>
            <a:headEnd/>
            <a:tailEnd/>
          </a:ln>
        </p:spPr>
        <p:txBody>
          <a:bodyPr lIns="57799" tIns="28898" rIns="57799" bIns="28898">
            <a:spAutoFit/>
          </a:bodyPr>
          <a:lstStyle/>
          <a:p>
            <a:pPr marL="273050" indent="-273050" defTabSz="873125" eaLnBrk="0" hangingPunct="0"/>
            <a:r>
              <a:rPr lang="en-AU" sz="1600" b="1">
                <a:solidFill>
                  <a:schemeClr val="bg1"/>
                </a:solidFill>
              </a:rPr>
              <a:t>Investments</a:t>
            </a:r>
          </a:p>
          <a:p>
            <a:pPr marL="273050" indent="-273050" defTabSz="873125" eaLnBrk="0" hangingPunct="0">
              <a:buFontTx/>
              <a:buChar char="•"/>
            </a:pPr>
            <a:r>
              <a:rPr lang="en-AU" sz="1600" b="1">
                <a:solidFill>
                  <a:schemeClr val="bg1"/>
                </a:solidFill>
              </a:rPr>
              <a:t>Shares</a:t>
            </a:r>
          </a:p>
          <a:p>
            <a:pPr marL="273050" indent="-273050" defTabSz="873125" eaLnBrk="0" hangingPunct="0">
              <a:buFontTx/>
              <a:buChar char="•"/>
            </a:pPr>
            <a:r>
              <a:rPr lang="en-AU" sz="1600" b="1">
                <a:solidFill>
                  <a:schemeClr val="bg1"/>
                </a:solidFill>
              </a:rPr>
              <a:t>Property</a:t>
            </a:r>
          </a:p>
        </p:txBody>
      </p:sp>
      <p:grpSp>
        <p:nvGrpSpPr>
          <p:cNvPr id="875531" name="Group 27"/>
          <p:cNvGrpSpPr>
            <a:grpSpLocks/>
          </p:cNvGrpSpPr>
          <p:nvPr/>
        </p:nvGrpSpPr>
        <p:grpSpPr bwMode="auto">
          <a:xfrm>
            <a:off x="539750" y="2103438"/>
            <a:ext cx="2160588" cy="2838450"/>
            <a:chOff x="340" y="1207"/>
            <a:chExt cx="1008" cy="2182"/>
          </a:xfrm>
        </p:grpSpPr>
        <p:sp>
          <p:nvSpPr>
            <p:cNvPr id="875532"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75533" name="AutoShape 29"/>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75534" name="Rectangle 10"/>
          <p:cNvSpPr>
            <a:spLocks noChangeArrowheads="1"/>
          </p:cNvSpPr>
          <p:nvPr/>
        </p:nvSpPr>
        <p:spPr bwMode="auto">
          <a:xfrm>
            <a:off x="539750" y="2565400"/>
            <a:ext cx="2160588" cy="1160463"/>
          </a:xfrm>
          <a:prstGeom prst="rect">
            <a:avLst/>
          </a:prstGeom>
          <a:solidFill>
            <a:schemeClr val="accent1"/>
          </a:solidFill>
          <a:ln w="9525">
            <a:noFill/>
            <a:miter lim="800000"/>
            <a:headEnd/>
            <a:tailEnd/>
          </a:ln>
        </p:spPr>
        <p:txBody>
          <a:bodyPr wrap="none" anchor="ctr"/>
          <a:lstStyle/>
          <a:p>
            <a:endParaRPr lang="en-AU"/>
          </a:p>
        </p:txBody>
      </p:sp>
      <p:sp>
        <p:nvSpPr>
          <p:cNvPr id="875535" name="Text Box 12"/>
          <p:cNvSpPr txBox="1">
            <a:spLocks noChangeArrowheads="1"/>
          </p:cNvSpPr>
          <p:nvPr/>
        </p:nvSpPr>
        <p:spPr bwMode="auto">
          <a:xfrm>
            <a:off x="755650" y="2895600"/>
            <a:ext cx="1752600" cy="495300"/>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Home</a:t>
            </a:r>
            <a:br>
              <a:rPr lang="en-AU" b="1">
                <a:solidFill>
                  <a:srgbClr val="000000"/>
                </a:solidFill>
              </a:rPr>
            </a:br>
            <a:r>
              <a:rPr lang="en-AU" b="1">
                <a:solidFill>
                  <a:srgbClr val="000000"/>
                </a:solidFill>
              </a:rPr>
              <a:t>loan </a:t>
            </a:r>
          </a:p>
        </p:txBody>
      </p:sp>
      <p:sp>
        <p:nvSpPr>
          <p:cNvPr id="875536" name="Text Box 16"/>
          <p:cNvSpPr txBox="1">
            <a:spLocks noChangeArrowheads="1"/>
          </p:cNvSpPr>
          <p:nvPr/>
        </p:nvSpPr>
        <p:spPr bwMode="auto">
          <a:xfrm>
            <a:off x="3563938" y="4335463"/>
            <a:ext cx="2160587" cy="606425"/>
          </a:xfrm>
          <a:prstGeom prst="rect">
            <a:avLst/>
          </a:prstGeom>
          <a:solidFill>
            <a:srgbClr val="CC0099"/>
          </a:solidFill>
          <a:ln w="9525">
            <a:noFill/>
            <a:miter lim="800000"/>
            <a:headEnd/>
            <a:tailEnd/>
          </a:ln>
        </p:spPr>
        <p:txBody>
          <a:bodyPr lIns="57799" tIns="28898" rIns="57799" bIns="28898">
            <a:spAutoFit/>
          </a:bodyPr>
          <a:lstStyle/>
          <a:p>
            <a:pPr marL="273050" indent="-273050" algn="ctr" defTabSz="873125" eaLnBrk="0" hangingPunct="0"/>
            <a:r>
              <a:rPr lang="en-AU" b="1">
                <a:solidFill>
                  <a:srgbClr val="000000"/>
                </a:solidFill>
              </a:rPr>
              <a:t>Investment</a:t>
            </a:r>
          </a:p>
          <a:p>
            <a:pPr marL="273050" indent="-273050" algn="ctr" defTabSz="873125" eaLnBrk="0" hangingPunct="0"/>
            <a:r>
              <a:rPr lang="en-AU" b="1">
                <a:solidFill>
                  <a:srgbClr val="000000"/>
                </a:solidFill>
              </a:rPr>
              <a:t>loan</a:t>
            </a:r>
          </a:p>
        </p:txBody>
      </p:sp>
      <p:sp>
        <p:nvSpPr>
          <p:cNvPr id="875537" name="Text Box 12"/>
          <p:cNvSpPr txBox="1">
            <a:spLocks noChangeArrowheads="1"/>
          </p:cNvSpPr>
          <p:nvPr/>
        </p:nvSpPr>
        <p:spPr bwMode="auto">
          <a:xfrm>
            <a:off x="731838" y="4149725"/>
            <a:ext cx="1752600"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Equity </a:t>
            </a:r>
          </a:p>
        </p:txBody>
      </p:sp>
      <p:sp>
        <p:nvSpPr>
          <p:cNvPr id="875538" name="Text Box 12"/>
          <p:cNvSpPr txBox="1">
            <a:spLocks noChangeArrowheads="1"/>
          </p:cNvSpPr>
          <p:nvPr/>
        </p:nvSpPr>
        <p:spPr bwMode="auto">
          <a:xfrm>
            <a:off x="3779838" y="3933825"/>
            <a:ext cx="1752600"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Equity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77571" name="Rectangle 3"/>
          <p:cNvSpPr>
            <a:spLocks noChangeArrowheads="1"/>
          </p:cNvSpPr>
          <p:nvPr/>
        </p:nvSpPr>
        <p:spPr bwMode="auto">
          <a:xfrm>
            <a:off x="431800" y="1292225"/>
            <a:ext cx="5710238" cy="427038"/>
          </a:xfrm>
          <a:prstGeom prst="rect">
            <a:avLst/>
          </a:prstGeom>
          <a:noFill/>
          <a:ln w="9525">
            <a:noFill/>
            <a:miter lim="800000"/>
            <a:headEnd/>
            <a:tailEnd/>
          </a:ln>
        </p:spPr>
        <p:txBody>
          <a:bodyPr wrap="none">
            <a:spAutoFit/>
          </a:bodyPr>
          <a:lstStyle/>
          <a:p>
            <a:r>
              <a:rPr lang="en-US" sz="2200" b="1">
                <a:solidFill>
                  <a:srgbClr val="D86018"/>
                </a:solidFill>
              </a:rPr>
              <a:t>Step 3: Focus on paying down home loan</a:t>
            </a:r>
            <a:endParaRPr lang="en-AU" sz="2200" b="1" baseline="30000">
              <a:solidFill>
                <a:srgbClr val="D86018"/>
              </a:solidFill>
            </a:endParaRPr>
          </a:p>
        </p:txBody>
      </p:sp>
      <p:grpSp>
        <p:nvGrpSpPr>
          <p:cNvPr id="877572" name="Group 11"/>
          <p:cNvGrpSpPr>
            <a:grpSpLocks/>
          </p:cNvGrpSpPr>
          <p:nvPr/>
        </p:nvGrpSpPr>
        <p:grpSpPr bwMode="auto">
          <a:xfrm>
            <a:off x="3563938" y="2103438"/>
            <a:ext cx="2160587" cy="2838450"/>
            <a:chOff x="340" y="1207"/>
            <a:chExt cx="1008" cy="2182"/>
          </a:xfrm>
        </p:grpSpPr>
        <p:sp>
          <p:nvSpPr>
            <p:cNvPr id="877573"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77574" name="AutoShape 13"/>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77575" name="Rectangle 10"/>
          <p:cNvSpPr>
            <a:spLocks noChangeArrowheads="1"/>
          </p:cNvSpPr>
          <p:nvPr/>
        </p:nvSpPr>
        <p:spPr bwMode="auto">
          <a:xfrm>
            <a:off x="3563938" y="2565400"/>
            <a:ext cx="2160587" cy="1160463"/>
          </a:xfrm>
          <a:prstGeom prst="rect">
            <a:avLst/>
          </a:prstGeom>
          <a:solidFill>
            <a:schemeClr val="accent1"/>
          </a:solidFill>
          <a:ln w="9525">
            <a:noFill/>
            <a:miter lim="800000"/>
            <a:headEnd/>
            <a:tailEnd/>
          </a:ln>
        </p:spPr>
        <p:txBody>
          <a:bodyPr wrap="none" anchor="ctr"/>
          <a:lstStyle/>
          <a:p>
            <a:endParaRPr lang="en-AU"/>
          </a:p>
        </p:txBody>
      </p:sp>
      <p:sp>
        <p:nvSpPr>
          <p:cNvPr id="877576" name="Line 21"/>
          <p:cNvSpPr>
            <a:spLocks noChangeShapeType="1"/>
          </p:cNvSpPr>
          <p:nvPr/>
        </p:nvSpPr>
        <p:spPr bwMode="auto">
          <a:xfrm>
            <a:off x="2843213" y="2781300"/>
            <a:ext cx="504825" cy="0"/>
          </a:xfrm>
          <a:prstGeom prst="line">
            <a:avLst/>
          </a:prstGeom>
          <a:noFill/>
          <a:ln w="28575">
            <a:solidFill>
              <a:schemeClr val="tx1"/>
            </a:solidFill>
            <a:round/>
            <a:headEnd/>
            <a:tailEnd type="triangle" w="med" len="med"/>
          </a:ln>
        </p:spPr>
        <p:txBody>
          <a:bodyPr/>
          <a:lstStyle/>
          <a:p>
            <a:endParaRPr lang="en-US"/>
          </a:p>
        </p:txBody>
      </p:sp>
      <p:sp>
        <p:nvSpPr>
          <p:cNvPr id="877577" name="Line 22"/>
          <p:cNvSpPr>
            <a:spLocks noChangeShapeType="1"/>
          </p:cNvSpPr>
          <p:nvPr/>
        </p:nvSpPr>
        <p:spPr bwMode="auto">
          <a:xfrm>
            <a:off x="2843213" y="3149600"/>
            <a:ext cx="504825" cy="0"/>
          </a:xfrm>
          <a:prstGeom prst="line">
            <a:avLst/>
          </a:prstGeom>
          <a:noFill/>
          <a:ln w="28575">
            <a:solidFill>
              <a:schemeClr val="tx1"/>
            </a:solidFill>
            <a:round/>
            <a:headEnd/>
            <a:tailEnd type="triangle" w="med" len="med"/>
          </a:ln>
        </p:spPr>
        <p:txBody>
          <a:bodyPr/>
          <a:lstStyle/>
          <a:p>
            <a:endParaRPr lang="en-US"/>
          </a:p>
        </p:txBody>
      </p:sp>
      <p:sp>
        <p:nvSpPr>
          <p:cNvPr id="877578" name="Line 23"/>
          <p:cNvSpPr>
            <a:spLocks noChangeShapeType="1"/>
          </p:cNvSpPr>
          <p:nvPr/>
        </p:nvSpPr>
        <p:spPr bwMode="auto">
          <a:xfrm>
            <a:off x="2843213" y="3500438"/>
            <a:ext cx="504825" cy="0"/>
          </a:xfrm>
          <a:prstGeom prst="line">
            <a:avLst/>
          </a:prstGeom>
          <a:noFill/>
          <a:ln w="28575">
            <a:solidFill>
              <a:schemeClr val="tx1"/>
            </a:solidFill>
            <a:round/>
            <a:headEnd/>
            <a:tailEnd type="triangle" w="med" len="med"/>
          </a:ln>
        </p:spPr>
        <p:txBody>
          <a:bodyPr/>
          <a:lstStyle/>
          <a:p>
            <a:endParaRPr lang="en-US"/>
          </a:p>
        </p:txBody>
      </p:sp>
      <p:sp>
        <p:nvSpPr>
          <p:cNvPr id="877579" name="Text Box 12"/>
          <p:cNvSpPr txBox="1">
            <a:spLocks noChangeArrowheads="1"/>
          </p:cNvSpPr>
          <p:nvPr/>
        </p:nvSpPr>
        <p:spPr bwMode="auto">
          <a:xfrm>
            <a:off x="461963" y="2649538"/>
            <a:ext cx="2743200" cy="227012"/>
          </a:xfrm>
          <a:prstGeom prst="rect">
            <a:avLst/>
          </a:prstGeom>
          <a:noFill/>
          <a:ln w="9525">
            <a:noFill/>
            <a:miter lim="800000"/>
            <a:headEnd/>
            <a:tailEnd/>
          </a:ln>
        </p:spPr>
        <p:txBody>
          <a:bodyPr lIns="57799" tIns="28898" rIns="57799" bIns="28898">
            <a:spAutoFit/>
          </a:bodyPr>
          <a:lstStyle/>
          <a:p>
            <a:pPr defTabSz="873125" eaLnBrk="0" hangingPunct="0">
              <a:lnSpc>
                <a:spcPct val="80000"/>
              </a:lnSpc>
              <a:spcBef>
                <a:spcPct val="50000"/>
              </a:spcBef>
            </a:pPr>
            <a:r>
              <a:rPr lang="en-AU" sz="1400" b="1">
                <a:solidFill>
                  <a:srgbClr val="000000"/>
                </a:solidFill>
              </a:rPr>
              <a:t>Income from investments</a:t>
            </a:r>
          </a:p>
        </p:txBody>
      </p:sp>
      <p:sp>
        <p:nvSpPr>
          <p:cNvPr id="877580" name="Text Box 12"/>
          <p:cNvSpPr txBox="1">
            <a:spLocks noChangeArrowheads="1"/>
          </p:cNvSpPr>
          <p:nvPr/>
        </p:nvSpPr>
        <p:spPr bwMode="auto">
          <a:xfrm>
            <a:off x="468313" y="3013075"/>
            <a:ext cx="2743200" cy="227013"/>
          </a:xfrm>
          <a:prstGeom prst="rect">
            <a:avLst/>
          </a:prstGeom>
          <a:noFill/>
          <a:ln w="9525">
            <a:noFill/>
            <a:miter lim="800000"/>
            <a:headEnd/>
            <a:tailEnd/>
          </a:ln>
        </p:spPr>
        <p:txBody>
          <a:bodyPr lIns="57799" tIns="28898" rIns="57799" bIns="28898">
            <a:spAutoFit/>
          </a:bodyPr>
          <a:lstStyle/>
          <a:p>
            <a:pPr defTabSz="873125" eaLnBrk="0" hangingPunct="0">
              <a:lnSpc>
                <a:spcPct val="80000"/>
              </a:lnSpc>
              <a:spcBef>
                <a:spcPct val="50000"/>
              </a:spcBef>
            </a:pPr>
            <a:r>
              <a:rPr lang="en-AU" sz="1400" b="1">
                <a:solidFill>
                  <a:srgbClr val="000000"/>
                </a:solidFill>
              </a:rPr>
              <a:t>Tax savings from gearing</a:t>
            </a:r>
          </a:p>
        </p:txBody>
      </p:sp>
      <p:sp>
        <p:nvSpPr>
          <p:cNvPr id="877581" name="Text Box 12"/>
          <p:cNvSpPr txBox="1">
            <a:spLocks noChangeArrowheads="1"/>
          </p:cNvSpPr>
          <p:nvPr/>
        </p:nvSpPr>
        <p:spPr bwMode="auto">
          <a:xfrm>
            <a:off x="468313" y="3370263"/>
            <a:ext cx="2743200" cy="227012"/>
          </a:xfrm>
          <a:prstGeom prst="rect">
            <a:avLst/>
          </a:prstGeom>
          <a:noFill/>
          <a:ln w="9525">
            <a:noFill/>
            <a:miter lim="800000"/>
            <a:headEnd/>
            <a:tailEnd/>
          </a:ln>
        </p:spPr>
        <p:txBody>
          <a:bodyPr lIns="57799" tIns="28898" rIns="57799" bIns="28898">
            <a:spAutoFit/>
          </a:bodyPr>
          <a:lstStyle/>
          <a:p>
            <a:pPr defTabSz="873125" eaLnBrk="0" hangingPunct="0">
              <a:lnSpc>
                <a:spcPct val="80000"/>
              </a:lnSpc>
              <a:spcBef>
                <a:spcPct val="50000"/>
              </a:spcBef>
            </a:pPr>
            <a:r>
              <a:rPr lang="en-AU" sz="1400" b="1">
                <a:solidFill>
                  <a:srgbClr val="000000"/>
                </a:solidFill>
              </a:rPr>
              <a:t>Surplus cashflow</a:t>
            </a:r>
          </a:p>
        </p:txBody>
      </p:sp>
      <p:sp>
        <p:nvSpPr>
          <p:cNvPr id="877582" name="Line 28"/>
          <p:cNvSpPr>
            <a:spLocks noChangeShapeType="1"/>
          </p:cNvSpPr>
          <p:nvPr/>
        </p:nvSpPr>
        <p:spPr bwMode="auto">
          <a:xfrm>
            <a:off x="5867400" y="4581525"/>
            <a:ext cx="504825" cy="0"/>
          </a:xfrm>
          <a:prstGeom prst="line">
            <a:avLst/>
          </a:prstGeom>
          <a:noFill/>
          <a:ln w="28575">
            <a:solidFill>
              <a:schemeClr val="tx1"/>
            </a:solidFill>
            <a:round/>
            <a:headEnd/>
            <a:tailEnd type="triangle" w="med" len="med"/>
          </a:ln>
        </p:spPr>
        <p:txBody>
          <a:bodyPr/>
          <a:lstStyle/>
          <a:p>
            <a:endParaRPr lang="en-US"/>
          </a:p>
        </p:txBody>
      </p:sp>
      <p:sp>
        <p:nvSpPr>
          <p:cNvPr id="877583" name="Text Box 16"/>
          <p:cNvSpPr txBox="1">
            <a:spLocks noChangeArrowheads="1"/>
          </p:cNvSpPr>
          <p:nvPr/>
        </p:nvSpPr>
        <p:spPr bwMode="auto">
          <a:xfrm>
            <a:off x="6515100" y="4203700"/>
            <a:ext cx="2160588" cy="790575"/>
          </a:xfrm>
          <a:prstGeom prst="rect">
            <a:avLst/>
          </a:prstGeom>
          <a:solidFill>
            <a:srgbClr val="800000"/>
          </a:solidFill>
          <a:ln w="9525">
            <a:noFill/>
            <a:miter lim="800000"/>
            <a:headEnd/>
            <a:tailEnd/>
          </a:ln>
        </p:spPr>
        <p:txBody>
          <a:bodyPr lIns="57799" tIns="28898" rIns="57799" bIns="28898">
            <a:spAutoFit/>
          </a:bodyPr>
          <a:lstStyle/>
          <a:p>
            <a:pPr marL="273050" indent="-273050" defTabSz="873125" eaLnBrk="0" hangingPunct="0"/>
            <a:r>
              <a:rPr lang="en-AU" sz="1600" b="1">
                <a:solidFill>
                  <a:schemeClr val="bg1"/>
                </a:solidFill>
              </a:rPr>
              <a:t>Investments</a:t>
            </a:r>
          </a:p>
          <a:p>
            <a:pPr marL="273050" indent="-273050" defTabSz="873125" eaLnBrk="0" hangingPunct="0">
              <a:buFontTx/>
              <a:buChar char="•"/>
            </a:pPr>
            <a:r>
              <a:rPr lang="en-AU" sz="1600" b="1">
                <a:solidFill>
                  <a:schemeClr val="bg1"/>
                </a:solidFill>
              </a:rPr>
              <a:t>Shares</a:t>
            </a:r>
          </a:p>
          <a:p>
            <a:pPr marL="273050" indent="-273050" defTabSz="873125" eaLnBrk="0" hangingPunct="0">
              <a:buFontTx/>
              <a:buChar char="•"/>
            </a:pPr>
            <a:r>
              <a:rPr lang="en-AU" sz="1600" b="1">
                <a:solidFill>
                  <a:schemeClr val="bg1"/>
                </a:solidFill>
              </a:rPr>
              <a:t>Property</a:t>
            </a:r>
          </a:p>
        </p:txBody>
      </p:sp>
      <p:sp>
        <p:nvSpPr>
          <p:cNvPr id="877584" name="Text Box 16"/>
          <p:cNvSpPr txBox="1">
            <a:spLocks noChangeArrowheads="1"/>
          </p:cNvSpPr>
          <p:nvPr/>
        </p:nvSpPr>
        <p:spPr bwMode="auto">
          <a:xfrm>
            <a:off x="3563938" y="4335463"/>
            <a:ext cx="2160587" cy="606425"/>
          </a:xfrm>
          <a:prstGeom prst="rect">
            <a:avLst/>
          </a:prstGeom>
          <a:solidFill>
            <a:srgbClr val="CC0099"/>
          </a:solidFill>
          <a:ln w="9525">
            <a:noFill/>
            <a:miter lim="800000"/>
            <a:headEnd/>
            <a:tailEnd/>
          </a:ln>
        </p:spPr>
        <p:txBody>
          <a:bodyPr lIns="57799" tIns="28898" rIns="57799" bIns="28898">
            <a:spAutoFit/>
          </a:bodyPr>
          <a:lstStyle/>
          <a:p>
            <a:pPr marL="273050" indent="-273050" algn="ctr" defTabSz="873125" eaLnBrk="0" hangingPunct="0"/>
            <a:r>
              <a:rPr lang="en-AU" b="1">
                <a:solidFill>
                  <a:srgbClr val="000000"/>
                </a:solidFill>
              </a:rPr>
              <a:t>Investment</a:t>
            </a:r>
          </a:p>
          <a:p>
            <a:pPr marL="273050" indent="-273050" algn="ctr" defTabSz="873125" eaLnBrk="0" hangingPunct="0"/>
            <a:r>
              <a:rPr lang="en-AU" b="1">
                <a:solidFill>
                  <a:srgbClr val="000000"/>
                </a:solidFill>
              </a:rPr>
              <a:t>loan</a:t>
            </a:r>
          </a:p>
        </p:txBody>
      </p:sp>
      <p:sp>
        <p:nvSpPr>
          <p:cNvPr id="877585" name="Text Box 12"/>
          <p:cNvSpPr txBox="1">
            <a:spLocks noChangeArrowheads="1"/>
          </p:cNvSpPr>
          <p:nvPr/>
        </p:nvSpPr>
        <p:spPr bwMode="auto">
          <a:xfrm>
            <a:off x="3563938" y="3008313"/>
            <a:ext cx="2087562"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Home loan </a:t>
            </a:r>
          </a:p>
        </p:txBody>
      </p:sp>
      <p:sp>
        <p:nvSpPr>
          <p:cNvPr id="877586" name="Line 33"/>
          <p:cNvSpPr>
            <a:spLocks noChangeShapeType="1"/>
          </p:cNvSpPr>
          <p:nvPr/>
        </p:nvSpPr>
        <p:spPr bwMode="auto">
          <a:xfrm>
            <a:off x="3779838" y="2876550"/>
            <a:ext cx="0" cy="493713"/>
          </a:xfrm>
          <a:prstGeom prst="line">
            <a:avLst/>
          </a:prstGeom>
          <a:noFill/>
          <a:ln w="349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79619" name="Rectangle 3"/>
          <p:cNvSpPr>
            <a:spLocks noChangeArrowheads="1"/>
          </p:cNvSpPr>
          <p:nvPr/>
        </p:nvSpPr>
        <p:spPr bwMode="auto">
          <a:xfrm>
            <a:off x="431800" y="1292225"/>
            <a:ext cx="6764338" cy="427038"/>
          </a:xfrm>
          <a:prstGeom prst="rect">
            <a:avLst/>
          </a:prstGeom>
          <a:noFill/>
          <a:ln w="9525">
            <a:noFill/>
            <a:miter lim="800000"/>
            <a:headEnd/>
            <a:tailEnd/>
          </a:ln>
        </p:spPr>
        <p:txBody>
          <a:bodyPr wrap="none">
            <a:spAutoFit/>
          </a:bodyPr>
          <a:lstStyle/>
          <a:p>
            <a:r>
              <a:rPr lang="en-US" sz="2200" b="1">
                <a:solidFill>
                  <a:srgbClr val="D86018"/>
                </a:solidFill>
              </a:rPr>
              <a:t>Step 4: Increase investment loan and invest more</a:t>
            </a:r>
            <a:endParaRPr lang="en-AU" sz="2200" b="1" baseline="30000">
              <a:solidFill>
                <a:srgbClr val="D86018"/>
              </a:solidFill>
            </a:endParaRPr>
          </a:p>
        </p:txBody>
      </p:sp>
      <p:grpSp>
        <p:nvGrpSpPr>
          <p:cNvPr id="879620" name="Group 4"/>
          <p:cNvGrpSpPr>
            <a:grpSpLocks/>
          </p:cNvGrpSpPr>
          <p:nvPr/>
        </p:nvGrpSpPr>
        <p:grpSpPr bwMode="auto">
          <a:xfrm>
            <a:off x="539750" y="2103438"/>
            <a:ext cx="2160588" cy="2838450"/>
            <a:chOff x="340" y="1207"/>
            <a:chExt cx="1008" cy="2182"/>
          </a:xfrm>
        </p:grpSpPr>
        <p:sp>
          <p:nvSpPr>
            <p:cNvPr id="879621"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79622" name="AutoShape 6"/>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79623" name="Rectangle 10"/>
          <p:cNvSpPr>
            <a:spLocks noChangeArrowheads="1"/>
          </p:cNvSpPr>
          <p:nvPr/>
        </p:nvSpPr>
        <p:spPr bwMode="auto">
          <a:xfrm>
            <a:off x="539750" y="2565400"/>
            <a:ext cx="2160588" cy="1031875"/>
          </a:xfrm>
          <a:prstGeom prst="rect">
            <a:avLst/>
          </a:prstGeom>
          <a:solidFill>
            <a:schemeClr val="accent1"/>
          </a:solidFill>
          <a:ln w="9525">
            <a:noFill/>
            <a:miter lim="800000"/>
            <a:headEnd/>
            <a:tailEnd/>
          </a:ln>
        </p:spPr>
        <p:txBody>
          <a:bodyPr wrap="none" anchor="ctr"/>
          <a:lstStyle/>
          <a:p>
            <a:endParaRPr lang="en-AU"/>
          </a:p>
        </p:txBody>
      </p:sp>
      <p:sp>
        <p:nvSpPr>
          <p:cNvPr id="879624" name="Line 15"/>
          <p:cNvSpPr>
            <a:spLocks noChangeShapeType="1"/>
          </p:cNvSpPr>
          <p:nvPr/>
        </p:nvSpPr>
        <p:spPr bwMode="auto">
          <a:xfrm>
            <a:off x="2843213" y="4581525"/>
            <a:ext cx="504825" cy="0"/>
          </a:xfrm>
          <a:prstGeom prst="line">
            <a:avLst/>
          </a:prstGeom>
          <a:noFill/>
          <a:ln w="28575">
            <a:solidFill>
              <a:schemeClr val="tx1"/>
            </a:solidFill>
            <a:round/>
            <a:headEnd/>
            <a:tailEnd type="triangle" w="med" len="med"/>
          </a:ln>
        </p:spPr>
        <p:txBody>
          <a:bodyPr/>
          <a:lstStyle/>
          <a:p>
            <a:endParaRPr lang="en-US"/>
          </a:p>
        </p:txBody>
      </p:sp>
      <p:sp>
        <p:nvSpPr>
          <p:cNvPr id="879625" name="Text Box 16"/>
          <p:cNvSpPr txBox="1">
            <a:spLocks noChangeArrowheads="1"/>
          </p:cNvSpPr>
          <p:nvPr/>
        </p:nvSpPr>
        <p:spPr bwMode="auto">
          <a:xfrm>
            <a:off x="3490913" y="3933825"/>
            <a:ext cx="2160587" cy="1035050"/>
          </a:xfrm>
          <a:prstGeom prst="rect">
            <a:avLst/>
          </a:prstGeom>
          <a:solidFill>
            <a:srgbClr val="800000"/>
          </a:solidFill>
          <a:ln w="9525">
            <a:noFill/>
            <a:miter lim="800000"/>
            <a:headEnd/>
            <a:tailEnd/>
          </a:ln>
        </p:spPr>
        <p:txBody>
          <a:bodyPr lIns="57799" tIns="28898" rIns="57799" bIns="28898">
            <a:spAutoFit/>
          </a:bodyPr>
          <a:lstStyle/>
          <a:p>
            <a:pPr marL="273050" indent="-273050" defTabSz="873125" eaLnBrk="0" hangingPunct="0"/>
            <a:r>
              <a:rPr lang="en-AU" sz="1600" b="1">
                <a:solidFill>
                  <a:schemeClr val="bg1"/>
                </a:solidFill>
              </a:rPr>
              <a:t>Investments</a:t>
            </a:r>
          </a:p>
          <a:p>
            <a:pPr marL="273050" indent="-273050" defTabSz="873125" eaLnBrk="0" hangingPunct="0">
              <a:buFontTx/>
              <a:buChar char="•"/>
            </a:pPr>
            <a:r>
              <a:rPr lang="en-AU" sz="1600" b="1">
                <a:solidFill>
                  <a:schemeClr val="bg1"/>
                </a:solidFill>
              </a:rPr>
              <a:t>Shares</a:t>
            </a:r>
          </a:p>
          <a:p>
            <a:pPr marL="273050" indent="-273050" defTabSz="873125" eaLnBrk="0" hangingPunct="0">
              <a:spcAft>
                <a:spcPct val="65000"/>
              </a:spcAft>
              <a:buFontTx/>
              <a:buChar char="•"/>
            </a:pPr>
            <a:r>
              <a:rPr lang="en-AU" sz="1600" b="1">
                <a:solidFill>
                  <a:schemeClr val="bg1"/>
                </a:solidFill>
              </a:rPr>
              <a:t>Property</a:t>
            </a:r>
            <a:br>
              <a:rPr lang="en-AU" sz="1600" b="1">
                <a:solidFill>
                  <a:schemeClr val="bg1"/>
                </a:solidFill>
              </a:rPr>
            </a:br>
            <a:endParaRPr lang="en-AU" sz="1600" b="1">
              <a:solidFill>
                <a:schemeClr val="bg1"/>
              </a:solidFill>
            </a:endParaRPr>
          </a:p>
        </p:txBody>
      </p:sp>
      <p:sp>
        <p:nvSpPr>
          <p:cNvPr id="879626" name="Line 18"/>
          <p:cNvSpPr>
            <a:spLocks noChangeShapeType="1"/>
          </p:cNvSpPr>
          <p:nvPr/>
        </p:nvSpPr>
        <p:spPr bwMode="auto">
          <a:xfrm>
            <a:off x="755650" y="2876550"/>
            <a:ext cx="0" cy="493713"/>
          </a:xfrm>
          <a:prstGeom prst="line">
            <a:avLst/>
          </a:prstGeom>
          <a:noFill/>
          <a:ln w="34925">
            <a:solidFill>
              <a:schemeClr val="tx1"/>
            </a:solidFill>
            <a:round/>
            <a:headEnd/>
            <a:tailEnd type="triangle" w="med" len="med"/>
          </a:ln>
        </p:spPr>
        <p:txBody>
          <a:bodyPr/>
          <a:lstStyle/>
          <a:p>
            <a:endParaRPr lang="en-US"/>
          </a:p>
        </p:txBody>
      </p:sp>
      <p:sp>
        <p:nvSpPr>
          <p:cNvPr id="879627" name="Rectangle 20"/>
          <p:cNvSpPr>
            <a:spLocks noChangeArrowheads="1"/>
          </p:cNvSpPr>
          <p:nvPr/>
        </p:nvSpPr>
        <p:spPr bwMode="auto">
          <a:xfrm>
            <a:off x="539750" y="4203700"/>
            <a:ext cx="2160588" cy="738188"/>
          </a:xfrm>
          <a:prstGeom prst="rect">
            <a:avLst/>
          </a:prstGeom>
          <a:solidFill>
            <a:srgbClr val="CC0099"/>
          </a:solidFill>
          <a:ln w="9525" algn="ctr">
            <a:noFill/>
            <a:miter lim="800000"/>
            <a:headEnd/>
            <a:tailEnd/>
          </a:ln>
        </p:spPr>
        <p:txBody>
          <a:bodyPr lIns="57799" tIns="28898" rIns="57799" bIns="28898">
            <a:spAutoFit/>
          </a:bodyPr>
          <a:lstStyle/>
          <a:p>
            <a:endParaRPr lang="en-AU"/>
          </a:p>
        </p:txBody>
      </p:sp>
      <p:sp>
        <p:nvSpPr>
          <p:cNvPr id="879628" name="Text Box 12"/>
          <p:cNvSpPr txBox="1">
            <a:spLocks noChangeArrowheads="1"/>
          </p:cNvSpPr>
          <p:nvPr/>
        </p:nvSpPr>
        <p:spPr bwMode="auto">
          <a:xfrm>
            <a:off x="539750" y="3008313"/>
            <a:ext cx="2087563"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Home loan </a:t>
            </a:r>
          </a:p>
        </p:txBody>
      </p:sp>
      <p:sp>
        <p:nvSpPr>
          <p:cNvPr id="879629" name="Text Box 12"/>
          <p:cNvSpPr txBox="1">
            <a:spLocks noChangeArrowheads="1"/>
          </p:cNvSpPr>
          <p:nvPr/>
        </p:nvSpPr>
        <p:spPr bwMode="auto">
          <a:xfrm>
            <a:off x="684213" y="4448175"/>
            <a:ext cx="2087562"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Investment loan </a:t>
            </a:r>
          </a:p>
        </p:txBody>
      </p:sp>
      <p:sp>
        <p:nvSpPr>
          <p:cNvPr id="879630" name="Line 26"/>
          <p:cNvSpPr>
            <a:spLocks noChangeShapeType="1"/>
          </p:cNvSpPr>
          <p:nvPr/>
        </p:nvSpPr>
        <p:spPr bwMode="auto">
          <a:xfrm rot="10800000" flipH="1">
            <a:off x="755650" y="4303713"/>
            <a:ext cx="0" cy="493712"/>
          </a:xfrm>
          <a:prstGeom prst="line">
            <a:avLst/>
          </a:prstGeom>
          <a:noFill/>
          <a:ln w="34925">
            <a:solidFill>
              <a:schemeClr val="tx1"/>
            </a:solidFill>
            <a:round/>
            <a:headEnd/>
            <a:tailEnd type="triangle" w="med" len="med"/>
          </a:ln>
        </p:spPr>
        <p:txBody>
          <a:bodyPr/>
          <a:lstStyle/>
          <a:p>
            <a:endParaRPr lang="en-US"/>
          </a:p>
        </p:txBody>
      </p:sp>
      <p:sp>
        <p:nvSpPr>
          <p:cNvPr id="879631" name="Line 27"/>
          <p:cNvSpPr>
            <a:spLocks noChangeShapeType="1"/>
          </p:cNvSpPr>
          <p:nvPr/>
        </p:nvSpPr>
        <p:spPr bwMode="auto">
          <a:xfrm rot="10800000" flipH="1">
            <a:off x="5076825" y="4149725"/>
            <a:ext cx="0" cy="493713"/>
          </a:xfrm>
          <a:prstGeom prst="line">
            <a:avLst/>
          </a:prstGeom>
          <a:noFill/>
          <a:ln w="3492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idx="4294967295"/>
          </p:nvPr>
        </p:nvSpPr>
        <p:spPr>
          <a:xfrm>
            <a:off x="468313" y="496888"/>
            <a:ext cx="7200900" cy="366712"/>
          </a:xfrm>
        </p:spPr>
        <p:txBody>
          <a:bodyPr tIns="36000" bIns="36000" anchor="ctr"/>
          <a:lstStyle/>
          <a:p>
            <a:pPr eaLnBrk="1" hangingPunct="1">
              <a:lnSpc>
                <a:spcPts val="3600"/>
              </a:lnSpc>
            </a:pPr>
            <a:r>
              <a:rPr lang="en-US" sz="2800" b="1" dirty="0" smtClean="0">
                <a:solidFill>
                  <a:srgbClr val="717278"/>
                </a:solidFill>
                <a:ea typeface="ＭＳ Ｐゴシック"/>
                <a:cs typeface="Arial" charset="0"/>
              </a:rPr>
              <a:t>Types of debt</a:t>
            </a:r>
          </a:p>
        </p:txBody>
      </p:sp>
      <p:graphicFrame>
        <p:nvGraphicFramePr>
          <p:cNvPr id="40005" name="Group 69"/>
          <p:cNvGraphicFramePr>
            <a:graphicFrameLocks noGrp="1"/>
          </p:cNvGraphicFramePr>
          <p:nvPr>
            <p:extLst>
              <p:ext uri="{D42A27DB-BD31-4B8C-83A1-F6EECF244321}">
                <p14:modId xmlns:p14="http://schemas.microsoft.com/office/powerpoint/2010/main" val="2141536754"/>
              </p:ext>
            </p:extLst>
          </p:nvPr>
        </p:nvGraphicFramePr>
        <p:xfrm>
          <a:off x="539750" y="1636713"/>
          <a:ext cx="8280722" cy="4785360"/>
        </p:xfrm>
        <a:graphic>
          <a:graphicData uri="http://schemas.openxmlformats.org/drawingml/2006/table">
            <a:tbl>
              <a:tblPr/>
              <a:tblGrid>
                <a:gridCol w="1295946"/>
                <a:gridCol w="1152128"/>
                <a:gridCol w="1512168"/>
                <a:gridCol w="1080120"/>
                <a:gridCol w="1224136"/>
                <a:gridCol w="2016224"/>
              </a:tblGrid>
              <a:tr h="855663">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600" b="1" i="0" u="none" strike="noStrike" cap="none" normalizeH="0" baseline="0" dirty="0" smtClean="0">
                          <a:ln>
                            <a:noFill/>
                          </a:ln>
                          <a:solidFill>
                            <a:schemeClr val="bg1"/>
                          </a:solidFill>
                          <a:effectLst/>
                          <a:latin typeface="Arial" pitchFamily="34" charset="0"/>
                          <a:ea typeface="ＭＳ Ｐゴシック" charset="-128"/>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600" b="1" i="0" u="none" strike="noStrike" cap="none" normalizeH="0" baseline="0" smtClean="0">
                          <a:ln>
                            <a:noFill/>
                          </a:ln>
                          <a:solidFill>
                            <a:schemeClr val="bg1"/>
                          </a:solidFill>
                          <a:effectLst/>
                          <a:latin typeface="Arial" pitchFamily="34" charset="0"/>
                          <a:ea typeface="ＭＳ Ｐゴシック" charset="-128"/>
                        </a:rPr>
                        <a:t>Examples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600" b="1" i="0" u="none" strike="noStrike" cap="none" normalizeH="0" baseline="0" dirty="0" smtClean="0">
                          <a:ln>
                            <a:noFill/>
                          </a:ln>
                          <a:solidFill>
                            <a:schemeClr val="bg1"/>
                          </a:solidFill>
                          <a:effectLst/>
                          <a:latin typeface="Arial" pitchFamily="34" charset="0"/>
                          <a:ea typeface="ＭＳ Ｐゴシック" charset="-128"/>
                        </a:rPr>
                        <a:t>Could</a:t>
                      </a:r>
                      <a:br>
                        <a:rPr kumimoji="0" lang="en-AU" sz="1600" b="1" i="0" u="none" strike="noStrike" cap="none" normalizeH="0" baseline="0" dirty="0" smtClean="0">
                          <a:ln>
                            <a:noFill/>
                          </a:ln>
                          <a:solidFill>
                            <a:schemeClr val="bg1"/>
                          </a:solidFill>
                          <a:effectLst/>
                          <a:latin typeface="Arial" pitchFamily="34" charset="0"/>
                          <a:ea typeface="ＭＳ Ｐゴシック" charset="-128"/>
                        </a:rPr>
                      </a:br>
                      <a:r>
                        <a:rPr kumimoji="0" lang="en-AU" sz="1600" b="1" i="0" u="none" strike="noStrike" cap="none" normalizeH="0" baseline="0" dirty="0" smtClean="0">
                          <a:ln>
                            <a:noFill/>
                          </a:ln>
                          <a:solidFill>
                            <a:schemeClr val="bg1"/>
                          </a:solidFill>
                          <a:effectLst/>
                          <a:latin typeface="Arial" pitchFamily="34" charset="0"/>
                          <a:ea typeface="ＭＳ Ｐゴシック" charset="-128"/>
                        </a:rPr>
                        <a:t>interest </a:t>
                      </a:r>
                      <a:br>
                        <a:rPr kumimoji="0" lang="en-AU" sz="1600" b="1" i="0" u="none" strike="noStrike" cap="none" normalizeH="0" baseline="0" dirty="0" smtClean="0">
                          <a:ln>
                            <a:noFill/>
                          </a:ln>
                          <a:solidFill>
                            <a:schemeClr val="bg1"/>
                          </a:solidFill>
                          <a:effectLst/>
                          <a:latin typeface="Arial" pitchFamily="34" charset="0"/>
                          <a:ea typeface="ＭＳ Ｐゴシック" charset="-128"/>
                        </a:rPr>
                      </a:br>
                      <a:r>
                        <a:rPr kumimoji="0" lang="en-AU" sz="1600" b="1" i="0" u="none" strike="noStrike" cap="none" normalizeH="0" baseline="0" dirty="0" smtClean="0">
                          <a:ln>
                            <a:noFill/>
                          </a:ln>
                          <a:solidFill>
                            <a:schemeClr val="bg1"/>
                          </a:solidFill>
                          <a:effectLst/>
                          <a:latin typeface="Arial" pitchFamily="34" charset="0"/>
                          <a:ea typeface="ＭＳ Ｐゴシック" charset="-128"/>
                        </a:rPr>
                        <a:t>be tax </a:t>
                      </a:r>
                      <a:br>
                        <a:rPr kumimoji="0" lang="en-AU" sz="1600" b="1" i="0" u="none" strike="noStrike" cap="none" normalizeH="0" baseline="0" dirty="0" smtClean="0">
                          <a:ln>
                            <a:noFill/>
                          </a:ln>
                          <a:solidFill>
                            <a:schemeClr val="bg1"/>
                          </a:solidFill>
                          <a:effectLst/>
                          <a:latin typeface="Arial" pitchFamily="34" charset="0"/>
                          <a:ea typeface="ＭＳ Ｐゴシック" charset="-128"/>
                        </a:rPr>
                      </a:br>
                      <a:r>
                        <a:rPr kumimoji="0" lang="en-AU" sz="1600" b="1" i="0" u="none" strike="noStrike" cap="none" normalizeH="0" baseline="0" dirty="0" smtClean="0">
                          <a:ln>
                            <a:noFill/>
                          </a:ln>
                          <a:solidFill>
                            <a:schemeClr val="bg1"/>
                          </a:solidFill>
                          <a:effectLst/>
                          <a:latin typeface="Arial" pitchFamily="34" charset="0"/>
                          <a:ea typeface="ＭＳ Ｐゴシック" charset="-128"/>
                        </a:rPr>
                        <a:t>deductible?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600" b="1" i="0" u="none" strike="noStrike" cap="none" normalizeH="0" baseline="0" dirty="0" smtClean="0">
                          <a:ln>
                            <a:noFill/>
                          </a:ln>
                          <a:solidFill>
                            <a:schemeClr val="bg1"/>
                          </a:solidFill>
                          <a:effectLst/>
                          <a:latin typeface="Arial" pitchFamily="34" charset="0"/>
                          <a:ea typeface="ＭＳ Ｐゴシック" charset="-128"/>
                        </a:rPr>
                        <a:t>Could asset produce income?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600" b="1" i="0" u="none" strike="noStrike" cap="none" normalizeH="0" baseline="0" dirty="0" smtClean="0">
                          <a:ln>
                            <a:noFill/>
                          </a:ln>
                          <a:solidFill>
                            <a:schemeClr val="bg1"/>
                          </a:solidFill>
                          <a:effectLst/>
                          <a:latin typeface="Arial" pitchFamily="34" charset="0"/>
                          <a:ea typeface="ＭＳ Ｐゴシック" charset="-128"/>
                        </a:rPr>
                        <a:t>Could asset value 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600" b="1" i="0" u="none" strike="noStrike" cap="none" normalizeH="0" baseline="0" dirty="0" smtClean="0">
                          <a:ln>
                            <a:noFill/>
                          </a:ln>
                          <a:solidFill>
                            <a:schemeClr val="bg1"/>
                          </a:solidFill>
                          <a:effectLst/>
                          <a:latin typeface="Arial" pitchFamily="34" charset="0"/>
                          <a:ea typeface="ＭＳ Ｐゴシック" charset="-128"/>
                        </a:rPr>
                        <a:t>Other 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731520">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1" i="0" u="none" strike="noStrike" cap="none" normalizeH="0" baseline="0" dirty="0" smtClean="0">
                          <a:ln>
                            <a:noFill/>
                          </a:ln>
                          <a:solidFill>
                            <a:schemeClr val="tx1"/>
                          </a:solidFill>
                          <a:effectLst/>
                          <a:latin typeface="Arial" pitchFamily="34" charset="0"/>
                          <a:ea typeface="ＭＳ Ｐゴシック" charset="-128"/>
                        </a:rPr>
                        <a:t>Loans for personal consumption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Personal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loans</a:t>
                      </a:r>
                    </a:p>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Credit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cards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smtClean="0">
                          <a:ln>
                            <a:noFill/>
                          </a:ln>
                          <a:solidFill>
                            <a:schemeClr val="tx1"/>
                          </a:solidFill>
                          <a:effectLst/>
                          <a:latin typeface="Arial" pitchFamily="34"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smtClean="0">
                          <a:ln>
                            <a:noFill/>
                          </a:ln>
                          <a:solidFill>
                            <a:schemeClr val="tx1"/>
                          </a:solidFill>
                          <a:effectLst/>
                          <a:latin typeface="Arial" pitchFamily="34"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Convenient</a:t>
                      </a:r>
                    </a:p>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May provide ancillary</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benefits </a:t>
                      </a:r>
                      <a:r>
                        <a:rPr kumimoji="0" lang="en-AU" sz="1400" b="0" i="0" u="none" strike="noStrike" cap="none" normalizeH="0" baseline="0" dirty="0" err="1" smtClean="0">
                          <a:ln>
                            <a:noFill/>
                          </a:ln>
                          <a:solidFill>
                            <a:schemeClr val="tx1"/>
                          </a:solidFill>
                          <a:effectLst/>
                          <a:latin typeface="Arial" pitchFamily="34" charset="0"/>
                          <a:ea typeface="ＭＳ Ｐゴシック" charset="-128"/>
                        </a:rPr>
                        <a:t>eg</a:t>
                      </a:r>
                      <a:r>
                        <a:rPr kumimoji="0" lang="en-AU" sz="1400" b="0" i="0" u="none" strike="noStrike" cap="none" normalizeH="0" baseline="0" dirty="0" smtClean="0">
                          <a:ln>
                            <a:noFill/>
                          </a:ln>
                          <a:solidFill>
                            <a:schemeClr val="tx1"/>
                          </a:solidFill>
                          <a:effectLst/>
                          <a:latin typeface="Arial" pitchFamily="34" charset="0"/>
                          <a:ea typeface="ＭＳ Ｐゴシック" charset="-128"/>
                        </a:rPr>
                        <a:t> reward</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points</a:t>
                      </a:r>
                    </a:p>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Highest interest rates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1" i="0" u="none" strike="noStrike" cap="none" normalizeH="0" baseline="0" smtClean="0">
                          <a:ln>
                            <a:noFill/>
                          </a:ln>
                          <a:solidFill>
                            <a:schemeClr val="tx1"/>
                          </a:solidFill>
                          <a:effectLst/>
                          <a:latin typeface="Arial" pitchFamily="34" charset="0"/>
                          <a:ea typeface="ＭＳ Ｐゴシック" charset="-128"/>
                        </a:rPr>
                        <a:t>Home loans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smtClean="0">
                          <a:ln>
                            <a:noFill/>
                          </a:ln>
                          <a:solidFill>
                            <a:schemeClr val="tx1"/>
                          </a:solidFill>
                          <a:effectLst/>
                          <a:latin typeface="Arial" pitchFamily="34"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smtClean="0">
                          <a:ln>
                            <a:noFill/>
                          </a:ln>
                          <a:solidFill>
                            <a:schemeClr val="tx1"/>
                          </a:solidFill>
                          <a:effectLst/>
                          <a:latin typeface="Arial" pitchFamily="34"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Could use to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consolidate personal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consumption debt</a:t>
                      </a:r>
                    </a:p>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endParaRPr kumimoji="0" lang="en-AU" sz="1400" b="0" i="0" u="none" strike="noStrike" cap="none" normalizeH="0" baseline="0" dirty="0" smtClean="0">
                        <a:ln>
                          <a:noFill/>
                        </a:ln>
                        <a:solidFill>
                          <a:schemeClr val="tx1"/>
                        </a:solidFill>
                        <a:effectLst/>
                        <a:latin typeface="Arial"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1" i="0" u="none" strike="noStrike" cap="none" normalizeH="0" baseline="0" smtClean="0">
                          <a:ln>
                            <a:noFill/>
                          </a:ln>
                          <a:solidFill>
                            <a:schemeClr val="tx1"/>
                          </a:solidFill>
                          <a:effectLst/>
                          <a:latin typeface="Arial" pitchFamily="34" charset="0"/>
                          <a:ea typeface="ＭＳ Ｐゴシック" charset="-128"/>
                        </a:rPr>
                        <a:t>Investment loans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Home</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equity</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loan</a:t>
                      </a:r>
                    </a:p>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Margin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loan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ts val="850"/>
                        </a:spcAft>
                        <a:buClrTx/>
                        <a:buSzTx/>
                        <a:buFont typeface="Arial" pitchFamily="34" charset="0"/>
                        <a:buChar char="•"/>
                        <a:tabLst/>
                      </a:pPr>
                      <a:r>
                        <a:rPr kumimoji="0" lang="en-AU" sz="1400" b="0" i="0" u="none" strike="noStrike" cap="none" normalizeH="0" baseline="0" dirty="0" smtClean="0">
                          <a:ln>
                            <a:noFill/>
                          </a:ln>
                          <a:solidFill>
                            <a:schemeClr val="tx1"/>
                          </a:solidFill>
                          <a:effectLst/>
                          <a:latin typeface="Arial" pitchFamily="34" charset="0"/>
                          <a:ea typeface="ＭＳ Ｐゴシック" charset="-128"/>
                        </a:rPr>
                        <a:t> An alternative is to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invest in an internally </a:t>
                      </a:r>
                      <a:br>
                        <a:rPr kumimoji="0" lang="en-AU" sz="1400" b="0" i="0" u="none" strike="noStrike" cap="none" normalizeH="0" baseline="0" dirty="0" smtClean="0">
                          <a:ln>
                            <a:noFill/>
                          </a:ln>
                          <a:solidFill>
                            <a:schemeClr val="tx1"/>
                          </a:solidFill>
                          <a:effectLst/>
                          <a:latin typeface="Arial" pitchFamily="34" charset="0"/>
                          <a:ea typeface="ＭＳ Ｐゴシック" charset="-128"/>
                        </a:rPr>
                      </a:br>
                      <a:r>
                        <a:rPr kumimoji="0" lang="en-AU" sz="1400" b="0" i="0" u="none" strike="noStrike" cap="none" normalizeH="0" baseline="0" dirty="0" smtClean="0">
                          <a:ln>
                            <a:noFill/>
                          </a:ln>
                          <a:solidFill>
                            <a:schemeClr val="tx1"/>
                          </a:solidFill>
                          <a:effectLst/>
                          <a:latin typeface="Arial" pitchFamily="34" charset="0"/>
                          <a:ea typeface="ＭＳ Ｐゴシック" charset="-128"/>
                        </a:rPr>
                        <a:t>  geared share fund </a:t>
                      </a:r>
                    </a:p>
                    <a:p>
                      <a:pPr marL="0" marR="0" lvl="0" indent="0" algn="l" defTabSz="914400" rtl="0" eaLnBrk="0" fontAlgn="base" latinLnBrk="0" hangingPunct="0">
                        <a:lnSpc>
                          <a:spcPct val="100000"/>
                        </a:lnSpc>
                        <a:spcBef>
                          <a:spcPct val="0"/>
                        </a:spcBef>
                        <a:spcAft>
                          <a:spcPts val="850"/>
                        </a:spcAft>
                        <a:buClrTx/>
                        <a:buSzTx/>
                        <a:buFont typeface="Arial" pitchFamily="34" charset="0"/>
                        <a:buNone/>
                        <a:tabLst/>
                      </a:pPr>
                      <a:endParaRPr kumimoji="0" lang="en-AU" sz="1400" b="0" i="0" u="none" strike="noStrike" cap="none" normalizeH="0" baseline="0" dirty="0" smtClean="0">
                        <a:ln>
                          <a:noFill/>
                        </a:ln>
                        <a:solidFill>
                          <a:schemeClr val="tx1"/>
                        </a:solidFill>
                        <a:effectLst/>
                        <a:latin typeface="Arial"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81667" name="Rectangle 3"/>
          <p:cNvSpPr>
            <a:spLocks noChangeArrowheads="1"/>
          </p:cNvSpPr>
          <p:nvPr/>
        </p:nvSpPr>
        <p:spPr bwMode="auto">
          <a:xfrm>
            <a:off x="431800" y="1292225"/>
            <a:ext cx="5648325" cy="427038"/>
          </a:xfrm>
          <a:prstGeom prst="rect">
            <a:avLst/>
          </a:prstGeom>
          <a:noFill/>
          <a:ln w="9525">
            <a:noFill/>
            <a:miter lim="800000"/>
            <a:headEnd/>
            <a:tailEnd/>
          </a:ln>
        </p:spPr>
        <p:txBody>
          <a:bodyPr wrap="none">
            <a:spAutoFit/>
          </a:bodyPr>
          <a:lstStyle/>
          <a:p>
            <a:r>
              <a:rPr lang="en-US" sz="2200" b="1">
                <a:solidFill>
                  <a:srgbClr val="D86018"/>
                </a:solidFill>
              </a:rPr>
              <a:t>Step 5: Continue until home loan paid off</a:t>
            </a:r>
            <a:endParaRPr lang="en-AU" sz="2200" b="1" baseline="30000">
              <a:solidFill>
                <a:srgbClr val="D86018"/>
              </a:solidFill>
            </a:endParaRPr>
          </a:p>
        </p:txBody>
      </p:sp>
      <p:grpSp>
        <p:nvGrpSpPr>
          <p:cNvPr id="881668" name="Group 4"/>
          <p:cNvGrpSpPr>
            <a:grpSpLocks/>
          </p:cNvGrpSpPr>
          <p:nvPr/>
        </p:nvGrpSpPr>
        <p:grpSpPr bwMode="auto">
          <a:xfrm>
            <a:off x="539750" y="2103438"/>
            <a:ext cx="2160588" cy="2838450"/>
            <a:chOff x="340" y="1207"/>
            <a:chExt cx="1008" cy="2182"/>
          </a:xfrm>
        </p:grpSpPr>
        <p:sp>
          <p:nvSpPr>
            <p:cNvPr id="881669"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81670" name="AutoShape 6"/>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81671" name="Line 8"/>
          <p:cNvSpPr>
            <a:spLocks noChangeShapeType="1"/>
          </p:cNvSpPr>
          <p:nvPr/>
        </p:nvSpPr>
        <p:spPr bwMode="auto">
          <a:xfrm>
            <a:off x="2843213" y="4581525"/>
            <a:ext cx="504825" cy="0"/>
          </a:xfrm>
          <a:prstGeom prst="line">
            <a:avLst/>
          </a:prstGeom>
          <a:noFill/>
          <a:ln w="28575">
            <a:solidFill>
              <a:schemeClr val="tx1"/>
            </a:solidFill>
            <a:round/>
            <a:headEnd/>
            <a:tailEnd type="triangle" w="med" len="med"/>
          </a:ln>
        </p:spPr>
        <p:txBody>
          <a:bodyPr/>
          <a:lstStyle/>
          <a:p>
            <a:endParaRPr lang="en-US"/>
          </a:p>
        </p:txBody>
      </p:sp>
      <p:sp>
        <p:nvSpPr>
          <p:cNvPr id="881672" name="Text Box 16"/>
          <p:cNvSpPr txBox="1">
            <a:spLocks noChangeArrowheads="1"/>
          </p:cNvSpPr>
          <p:nvPr/>
        </p:nvSpPr>
        <p:spPr bwMode="auto">
          <a:xfrm>
            <a:off x="3490913" y="3100388"/>
            <a:ext cx="2160587" cy="1841500"/>
          </a:xfrm>
          <a:prstGeom prst="rect">
            <a:avLst/>
          </a:prstGeom>
          <a:solidFill>
            <a:srgbClr val="800000"/>
          </a:solidFill>
          <a:ln w="9525">
            <a:noFill/>
            <a:miter lim="800000"/>
            <a:headEnd/>
            <a:tailEnd/>
          </a:ln>
        </p:spPr>
        <p:txBody>
          <a:bodyPr lIns="57799" tIns="28898" rIns="57799" bIns="28898">
            <a:spAutoFit/>
          </a:bodyPr>
          <a:lstStyle/>
          <a:p>
            <a:pPr marL="273050" indent="-273050" defTabSz="873125" eaLnBrk="0" hangingPunct="0"/>
            <a:r>
              <a:rPr lang="en-AU" sz="1600" b="1">
                <a:solidFill>
                  <a:schemeClr val="bg1"/>
                </a:solidFill>
              </a:rPr>
              <a:t>Investments</a:t>
            </a:r>
          </a:p>
          <a:p>
            <a:pPr marL="273050" indent="-273050" defTabSz="873125" eaLnBrk="0" hangingPunct="0">
              <a:buFontTx/>
              <a:buChar char="•"/>
            </a:pPr>
            <a:r>
              <a:rPr lang="en-AU" sz="1600" b="1">
                <a:solidFill>
                  <a:schemeClr val="bg1"/>
                </a:solidFill>
              </a:rPr>
              <a:t>Shares</a:t>
            </a:r>
          </a:p>
          <a:p>
            <a:pPr marL="273050" indent="-273050" defTabSz="873125" eaLnBrk="0" hangingPunct="0">
              <a:spcAft>
                <a:spcPct val="65000"/>
              </a:spcAft>
              <a:buFontTx/>
              <a:buChar char="•"/>
            </a:pPr>
            <a:r>
              <a:rPr lang="en-AU" sz="1600" b="1">
                <a:solidFill>
                  <a:schemeClr val="bg1"/>
                </a:solidFill>
              </a:rPr>
              <a:t>Property</a:t>
            </a:r>
          </a:p>
          <a:p>
            <a:pPr marL="273050" indent="-273050" defTabSz="873125" eaLnBrk="0" hangingPunct="0">
              <a:spcAft>
                <a:spcPct val="65000"/>
              </a:spcAft>
              <a:buFontTx/>
              <a:buChar char="•"/>
            </a:pPr>
            <a:endParaRPr lang="en-AU" sz="1600" b="1">
              <a:solidFill>
                <a:schemeClr val="bg1"/>
              </a:solidFill>
            </a:endParaRPr>
          </a:p>
          <a:p>
            <a:pPr marL="273050" indent="-273050" defTabSz="873125" eaLnBrk="0" hangingPunct="0">
              <a:spcAft>
                <a:spcPct val="65000"/>
              </a:spcAft>
            </a:pPr>
            <a:r>
              <a:rPr lang="en-AU" sz="1600" b="1">
                <a:solidFill>
                  <a:schemeClr val="bg1"/>
                </a:solidFill>
              </a:rPr>
              <a:t/>
            </a:r>
            <a:br>
              <a:rPr lang="en-AU" sz="1600" b="1">
                <a:solidFill>
                  <a:schemeClr val="bg1"/>
                </a:solidFill>
              </a:rPr>
            </a:br>
            <a:endParaRPr lang="en-AU" sz="1600" b="1">
              <a:solidFill>
                <a:schemeClr val="bg1"/>
              </a:solidFill>
            </a:endParaRPr>
          </a:p>
        </p:txBody>
      </p:sp>
      <p:sp>
        <p:nvSpPr>
          <p:cNvPr id="881673" name="Rectangle 11"/>
          <p:cNvSpPr>
            <a:spLocks noChangeArrowheads="1"/>
          </p:cNvSpPr>
          <p:nvPr/>
        </p:nvSpPr>
        <p:spPr bwMode="auto">
          <a:xfrm>
            <a:off x="539750" y="3597275"/>
            <a:ext cx="2160588" cy="1344613"/>
          </a:xfrm>
          <a:prstGeom prst="rect">
            <a:avLst/>
          </a:prstGeom>
          <a:solidFill>
            <a:srgbClr val="CC0099"/>
          </a:solidFill>
          <a:ln w="9525" algn="ctr">
            <a:noFill/>
            <a:miter lim="800000"/>
            <a:headEnd/>
            <a:tailEnd/>
          </a:ln>
        </p:spPr>
        <p:txBody>
          <a:bodyPr lIns="57799" tIns="28898" rIns="57799" bIns="28898">
            <a:spAutoFit/>
          </a:bodyPr>
          <a:lstStyle/>
          <a:p>
            <a:endParaRPr lang="en-AU"/>
          </a:p>
        </p:txBody>
      </p:sp>
      <p:sp>
        <p:nvSpPr>
          <p:cNvPr id="881674" name="Text Box 12"/>
          <p:cNvSpPr txBox="1">
            <a:spLocks noChangeArrowheads="1"/>
          </p:cNvSpPr>
          <p:nvPr/>
        </p:nvSpPr>
        <p:spPr bwMode="auto">
          <a:xfrm>
            <a:off x="684213" y="4448175"/>
            <a:ext cx="2087562"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Investment loan </a:t>
            </a:r>
          </a:p>
        </p:txBody>
      </p:sp>
      <p:sp>
        <p:nvSpPr>
          <p:cNvPr id="881675" name="Line 14"/>
          <p:cNvSpPr>
            <a:spLocks noChangeShapeType="1"/>
          </p:cNvSpPr>
          <p:nvPr/>
        </p:nvSpPr>
        <p:spPr bwMode="auto">
          <a:xfrm rot="10800000" flipH="1">
            <a:off x="755650" y="4303713"/>
            <a:ext cx="0" cy="493712"/>
          </a:xfrm>
          <a:prstGeom prst="line">
            <a:avLst/>
          </a:prstGeom>
          <a:noFill/>
          <a:ln w="34925">
            <a:solidFill>
              <a:schemeClr val="tx1"/>
            </a:solidFill>
            <a:round/>
            <a:headEnd/>
            <a:tailEnd type="triangle" w="med" len="med"/>
          </a:ln>
        </p:spPr>
        <p:txBody>
          <a:bodyPr/>
          <a:lstStyle/>
          <a:p>
            <a:endParaRPr lang="en-US"/>
          </a:p>
        </p:txBody>
      </p:sp>
      <p:sp>
        <p:nvSpPr>
          <p:cNvPr id="881676" name="Line 15"/>
          <p:cNvSpPr>
            <a:spLocks noChangeShapeType="1"/>
          </p:cNvSpPr>
          <p:nvPr/>
        </p:nvSpPr>
        <p:spPr bwMode="auto">
          <a:xfrm rot="10800000" flipH="1">
            <a:off x="5076825" y="3284538"/>
            <a:ext cx="0" cy="493712"/>
          </a:xfrm>
          <a:prstGeom prst="line">
            <a:avLst/>
          </a:prstGeom>
          <a:noFill/>
          <a:ln w="3492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cs typeface="Arial" charset="0"/>
              </a:rPr>
              <a:t>Recycle your debts</a:t>
            </a:r>
            <a:endParaRPr lang="en-US" sz="2800" b="1">
              <a:solidFill>
                <a:srgbClr val="717278"/>
              </a:solidFill>
              <a:latin typeface="MLCHeadline" pitchFamily="2" charset="0"/>
              <a:cs typeface="Arial" charset="0"/>
            </a:endParaRPr>
          </a:p>
        </p:txBody>
      </p:sp>
      <p:sp>
        <p:nvSpPr>
          <p:cNvPr id="883715" name="Rectangle 3"/>
          <p:cNvSpPr>
            <a:spLocks noChangeArrowheads="1"/>
          </p:cNvSpPr>
          <p:nvPr/>
        </p:nvSpPr>
        <p:spPr bwMode="auto">
          <a:xfrm>
            <a:off x="431800" y="1292225"/>
            <a:ext cx="4586288" cy="427038"/>
          </a:xfrm>
          <a:prstGeom prst="rect">
            <a:avLst/>
          </a:prstGeom>
          <a:noFill/>
          <a:ln w="9525">
            <a:noFill/>
            <a:miter lim="800000"/>
            <a:headEnd/>
            <a:tailEnd/>
          </a:ln>
        </p:spPr>
        <p:txBody>
          <a:bodyPr wrap="none">
            <a:spAutoFit/>
          </a:bodyPr>
          <a:lstStyle/>
          <a:p>
            <a:r>
              <a:rPr lang="en-US" sz="2200" b="1">
                <a:solidFill>
                  <a:srgbClr val="D86018"/>
                </a:solidFill>
              </a:rPr>
              <a:t>Step 6: Make further investments</a:t>
            </a:r>
            <a:endParaRPr lang="en-AU" sz="2200" b="1" baseline="30000">
              <a:solidFill>
                <a:srgbClr val="D86018"/>
              </a:solidFill>
            </a:endParaRPr>
          </a:p>
        </p:txBody>
      </p:sp>
      <p:grpSp>
        <p:nvGrpSpPr>
          <p:cNvPr id="883716" name="Group 4"/>
          <p:cNvGrpSpPr>
            <a:grpSpLocks/>
          </p:cNvGrpSpPr>
          <p:nvPr/>
        </p:nvGrpSpPr>
        <p:grpSpPr bwMode="auto">
          <a:xfrm>
            <a:off x="539750" y="2103438"/>
            <a:ext cx="2160588" cy="2838450"/>
            <a:chOff x="340" y="1207"/>
            <a:chExt cx="1008" cy="2182"/>
          </a:xfrm>
        </p:grpSpPr>
        <p:sp>
          <p:nvSpPr>
            <p:cNvPr id="883717" name="Rectangle 5"/>
            <p:cNvSpPr>
              <a:spLocks noChangeArrowheads="1"/>
            </p:cNvSpPr>
            <p:nvPr/>
          </p:nvSpPr>
          <p:spPr bwMode="auto">
            <a:xfrm>
              <a:off x="340" y="1565"/>
              <a:ext cx="1008" cy="1824"/>
            </a:xfrm>
            <a:prstGeom prst="rect">
              <a:avLst/>
            </a:prstGeom>
            <a:solidFill>
              <a:srgbClr val="D86018"/>
            </a:solidFill>
            <a:ln w="9525">
              <a:noFill/>
              <a:miter lim="800000"/>
              <a:headEnd/>
              <a:tailEnd/>
            </a:ln>
          </p:spPr>
          <p:txBody>
            <a:bodyPr wrap="none" anchor="ctr"/>
            <a:lstStyle/>
            <a:p>
              <a:endParaRPr lang="en-AU"/>
            </a:p>
          </p:txBody>
        </p:sp>
        <p:sp>
          <p:nvSpPr>
            <p:cNvPr id="883718" name="AutoShape 6"/>
            <p:cNvSpPr>
              <a:spLocks noChangeArrowheads="1"/>
            </p:cNvSpPr>
            <p:nvPr/>
          </p:nvSpPr>
          <p:spPr bwMode="auto">
            <a:xfrm>
              <a:off x="340" y="1207"/>
              <a:ext cx="1008" cy="358"/>
            </a:xfrm>
            <a:prstGeom prst="triangle">
              <a:avLst>
                <a:gd name="adj" fmla="val 50000"/>
              </a:avLst>
            </a:prstGeom>
            <a:solidFill>
              <a:srgbClr val="D86018"/>
            </a:solidFill>
            <a:ln w="9525">
              <a:noFill/>
              <a:miter lim="800000"/>
              <a:headEnd/>
              <a:tailEnd/>
            </a:ln>
          </p:spPr>
          <p:txBody>
            <a:bodyPr wrap="none" anchor="ctr"/>
            <a:lstStyle/>
            <a:p>
              <a:endParaRPr lang="en-AU"/>
            </a:p>
          </p:txBody>
        </p:sp>
      </p:grpSp>
      <p:sp>
        <p:nvSpPr>
          <p:cNvPr id="883719" name="Line 7"/>
          <p:cNvSpPr>
            <a:spLocks noChangeShapeType="1"/>
          </p:cNvSpPr>
          <p:nvPr/>
        </p:nvSpPr>
        <p:spPr bwMode="auto">
          <a:xfrm>
            <a:off x="2843213" y="4581525"/>
            <a:ext cx="504825" cy="0"/>
          </a:xfrm>
          <a:prstGeom prst="line">
            <a:avLst/>
          </a:prstGeom>
          <a:noFill/>
          <a:ln w="28575">
            <a:solidFill>
              <a:schemeClr val="tx1"/>
            </a:solidFill>
            <a:round/>
            <a:headEnd/>
            <a:tailEnd type="triangle" w="med" len="med"/>
          </a:ln>
        </p:spPr>
        <p:txBody>
          <a:bodyPr/>
          <a:lstStyle/>
          <a:p>
            <a:endParaRPr lang="en-US"/>
          </a:p>
        </p:txBody>
      </p:sp>
      <p:sp>
        <p:nvSpPr>
          <p:cNvPr id="883720" name="Text Box 16"/>
          <p:cNvSpPr txBox="1">
            <a:spLocks noChangeArrowheads="1"/>
          </p:cNvSpPr>
          <p:nvPr/>
        </p:nvSpPr>
        <p:spPr bwMode="auto">
          <a:xfrm>
            <a:off x="3490913" y="2697163"/>
            <a:ext cx="2160587" cy="2244725"/>
          </a:xfrm>
          <a:prstGeom prst="rect">
            <a:avLst/>
          </a:prstGeom>
          <a:solidFill>
            <a:srgbClr val="800000"/>
          </a:solidFill>
          <a:ln w="9525">
            <a:noFill/>
            <a:miter lim="800000"/>
            <a:headEnd/>
            <a:tailEnd/>
          </a:ln>
        </p:spPr>
        <p:txBody>
          <a:bodyPr lIns="57799" tIns="28898" rIns="57799" bIns="28898">
            <a:spAutoFit/>
          </a:bodyPr>
          <a:lstStyle/>
          <a:p>
            <a:pPr marL="273050" indent="-273050" defTabSz="873125" eaLnBrk="0" hangingPunct="0"/>
            <a:r>
              <a:rPr lang="en-AU" sz="1600" b="1">
                <a:solidFill>
                  <a:schemeClr val="bg1"/>
                </a:solidFill>
              </a:rPr>
              <a:t>Investments</a:t>
            </a:r>
          </a:p>
          <a:p>
            <a:pPr marL="273050" indent="-273050" defTabSz="873125" eaLnBrk="0" hangingPunct="0">
              <a:buFontTx/>
              <a:buChar char="•"/>
            </a:pPr>
            <a:r>
              <a:rPr lang="en-AU" sz="1600" b="1">
                <a:solidFill>
                  <a:schemeClr val="bg1"/>
                </a:solidFill>
              </a:rPr>
              <a:t>Shares</a:t>
            </a:r>
          </a:p>
          <a:p>
            <a:pPr marL="273050" indent="-273050" defTabSz="873125" eaLnBrk="0" hangingPunct="0">
              <a:spcAft>
                <a:spcPct val="65000"/>
              </a:spcAft>
              <a:buFontTx/>
              <a:buChar char="•"/>
            </a:pPr>
            <a:r>
              <a:rPr lang="en-AU" sz="1600" b="1">
                <a:solidFill>
                  <a:schemeClr val="bg1"/>
                </a:solidFill>
              </a:rPr>
              <a:t>Property</a:t>
            </a:r>
          </a:p>
          <a:p>
            <a:pPr marL="273050" indent="-273050" defTabSz="873125" eaLnBrk="0" hangingPunct="0">
              <a:spcAft>
                <a:spcPct val="65000"/>
              </a:spcAft>
              <a:buFontTx/>
              <a:buChar char="•"/>
            </a:pPr>
            <a:endParaRPr lang="en-AU" sz="1600" b="1">
              <a:solidFill>
                <a:schemeClr val="bg1"/>
              </a:solidFill>
            </a:endParaRPr>
          </a:p>
          <a:p>
            <a:pPr marL="273050" indent="-273050" defTabSz="873125" eaLnBrk="0" hangingPunct="0">
              <a:spcAft>
                <a:spcPct val="65000"/>
              </a:spcAft>
              <a:buFontTx/>
              <a:buChar char="•"/>
            </a:pPr>
            <a:endParaRPr lang="en-AU" sz="1600" b="1">
              <a:solidFill>
                <a:schemeClr val="bg1"/>
              </a:solidFill>
            </a:endParaRPr>
          </a:p>
          <a:p>
            <a:pPr marL="273050" indent="-273050" defTabSz="873125" eaLnBrk="0" hangingPunct="0">
              <a:spcAft>
                <a:spcPct val="65000"/>
              </a:spcAft>
            </a:pPr>
            <a:r>
              <a:rPr lang="en-AU" sz="1600" b="1">
                <a:solidFill>
                  <a:schemeClr val="bg1"/>
                </a:solidFill>
              </a:rPr>
              <a:t/>
            </a:r>
            <a:br>
              <a:rPr lang="en-AU" sz="1600" b="1">
                <a:solidFill>
                  <a:schemeClr val="bg1"/>
                </a:solidFill>
              </a:rPr>
            </a:br>
            <a:endParaRPr lang="en-AU" sz="1600" b="1">
              <a:solidFill>
                <a:schemeClr val="bg1"/>
              </a:solidFill>
            </a:endParaRPr>
          </a:p>
        </p:txBody>
      </p:sp>
      <p:sp>
        <p:nvSpPr>
          <p:cNvPr id="883721" name="Rectangle 9"/>
          <p:cNvSpPr>
            <a:spLocks noChangeArrowheads="1"/>
          </p:cNvSpPr>
          <p:nvPr/>
        </p:nvSpPr>
        <p:spPr bwMode="auto">
          <a:xfrm>
            <a:off x="539750" y="3597275"/>
            <a:ext cx="2160588" cy="1344613"/>
          </a:xfrm>
          <a:prstGeom prst="rect">
            <a:avLst/>
          </a:prstGeom>
          <a:solidFill>
            <a:srgbClr val="CC0099"/>
          </a:solidFill>
          <a:ln w="9525" algn="ctr">
            <a:noFill/>
            <a:miter lim="800000"/>
            <a:headEnd/>
            <a:tailEnd/>
          </a:ln>
        </p:spPr>
        <p:txBody>
          <a:bodyPr lIns="57799" tIns="28898" rIns="57799" bIns="28898">
            <a:spAutoFit/>
          </a:bodyPr>
          <a:lstStyle/>
          <a:p>
            <a:endParaRPr lang="en-AU"/>
          </a:p>
        </p:txBody>
      </p:sp>
      <p:sp>
        <p:nvSpPr>
          <p:cNvPr id="883722" name="Text Box 12"/>
          <p:cNvSpPr txBox="1">
            <a:spLocks noChangeArrowheads="1"/>
          </p:cNvSpPr>
          <p:nvPr/>
        </p:nvSpPr>
        <p:spPr bwMode="auto">
          <a:xfrm>
            <a:off x="684213" y="4448175"/>
            <a:ext cx="2087562" cy="276225"/>
          </a:xfrm>
          <a:prstGeom prst="rect">
            <a:avLst/>
          </a:prstGeom>
          <a:noFill/>
          <a:ln w="9525">
            <a:noFill/>
            <a:miter lim="800000"/>
            <a:headEnd/>
            <a:tailEnd/>
          </a:ln>
        </p:spPr>
        <p:txBody>
          <a:bodyPr lIns="57799" tIns="28898" rIns="57799" bIns="28898">
            <a:spAutoFit/>
          </a:bodyPr>
          <a:lstStyle/>
          <a:p>
            <a:pPr algn="ctr" defTabSz="873125" eaLnBrk="0" hangingPunct="0">
              <a:lnSpc>
                <a:spcPct val="80000"/>
              </a:lnSpc>
              <a:spcBef>
                <a:spcPct val="50000"/>
              </a:spcBef>
            </a:pPr>
            <a:r>
              <a:rPr lang="en-AU" b="1">
                <a:solidFill>
                  <a:srgbClr val="000000"/>
                </a:solidFill>
              </a:rPr>
              <a:t>Investment loan </a:t>
            </a:r>
          </a:p>
        </p:txBody>
      </p:sp>
      <p:sp>
        <p:nvSpPr>
          <p:cNvPr id="883723" name="Line 12"/>
          <p:cNvSpPr>
            <a:spLocks noChangeShapeType="1"/>
          </p:cNvSpPr>
          <p:nvPr/>
        </p:nvSpPr>
        <p:spPr bwMode="auto">
          <a:xfrm rot="10800000" flipH="1">
            <a:off x="5076825" y="2863850"/>
            <a:ext cx="0" cy="493713"/>
          </a:xfrm>
          <a:prstGeom prst="line">
            <a:avLst/>
          </a:prstGeom>
          <a:noFill/>
          <a:ln w="34925">
            <a:solidFill>
              <a:schemeClr val="bg1"/>
            </a:solidFill>
            <a:round/>
            <a:headEnd/>
            <a:tailEnd type="triangle" w="med" len="med"/>
          </a:ln>
        </p:spPr>
        <p:txBody>
          <a:bodyPr/>
          <a:lstStyle/>
          <a:p>
            <a:endParaRPr lang="en-US"/>
          </a:p>
        </p:txBody>
      </p:sp>
      <p:sp>
        <p:nvSpPr>
          <p:cNvPr id="883724" name="Line 13"/>
          <p:cNvSpPr>
            <a:spLocks noChangeShapeType="1"/>
          </p:cNvSpPr>
          <p:nvPr/>
        </p:nvSpPr>
        <p:spPr bwMode="auto">
          <a:xfrm rot="10800000">
            <a:off x="5867400" y="2879725"/>
            <a:ext cx="504825" cy="0"/>
          </a:xfrm>
          <a:prstGeom prst="line">
            <a:avLst/>
          </a:prstGeom>
          <a:noFill/>
          <a:ln w="28575">
            <a:solidFill>
              <a:schemeClr val="tx1"/>
            </a:solidFill>
            <a:round/>
            <a:headEnd/>
            <a:tailEnd type="triangle" w="med" len="med"/>
          </a:ln>
        </p:spPr>
        <p:txBody>
          <a:bodyPr/>
          <a:lstStyle/>
          <a:p>
            <a:endParaRPr lang="en-US"/>
          </a:p>
        </p:txBody>
      </p:sp>
      <p:sp>
        <p:nvSpPr>
          <p:cNvPr id="883726" name="Line 15"/>
          <p:cNvSpPr>
            <a:spLocks noChangeShapeType="1"/>
          </p:cNvSpPr>
          <p:nvPr/>
        </p:nvSpPr>
        <p:spPr bwMode="auto">
          <a:xfrm rot="10800000">
            <a:off x="5867400" y="3322514"/>
            <a:ext cx="504825" cy="0"/>
          </a:xfrm>
          <a:prstGeom prst="line">
            <a:avLst/>
          </a:prstGeom>
          <a:noFill/>
          <a:ln w="28575">
            <a:solidFill>
              <a:schemeClr val="tx1"/>
            </a:solidFill>
            <a:round/>
            <a:headEnd/>
            <a:tailEnd type="triangle" w="med" len="med"/>
          </a:ln>
        </p:spPr>
        <p:txBody>
          <a:bodyPr/>
          <a:lstStyle/>
          <a:p>
            <a:endParaRPr lang="en-US"/>
          </a:p>
        </p:txBody>
      </p:sp>
      <p:sp>
        <p:nvSpPr>
          <p:cNvPr id="883727" name="Text Box 12"/>
          <p:cNvSpPr txBox="1">
            <a:spLocks noChangeArrowheads="1"/>
          </p:cNvSpPr>
          <p:nvPr/>
        </p:nvSpPr>
        <p:spPr bwMode="auto">
          <a:xfrm>
            <a:off x="6510338" y="2768600"/>
            <a:ext cx="2743200" cy="227013"/>
          </a:xfrm>
          <a:prstGeom prst="rect">
            <a:avLst/>
          </a:prstGeom>
          <a:noFill/>
          <a:ln w="9525">
            <a:noFill/>
            <a:miter lim="800000"/>
            <a:headEnd/>
            <a:tailEnd/>
          </a:ln>
        </p:spPr>
        <p:txBody>
          <a:bodyPr lIns="57799" tIns="28898" rIns="57799" bIns="28898">
            <a:spAutoFit/>
          </a:bodyPr>
          <a:lstStyle/>
          <a:p>
            <a:pPr defTabSz="873125" eaLnBrk="0" hangingPunct="0">
              <a:lnSpc>
                <a:spcPct val="80000"/>
              </a:lnSpc>
              <a:spcBef>
                <a:spcPct val="50000"/>
              </a:spcBef>
            </a:pPr>
            <a:r>
              <a:rPr lang="en-AU" sz="1400" b="1">
                <a:solidFill>
                  <a:srgbClr val="000000"/>
                </a:solidFill>
              </a:rPr>
              <a:t>Income from investments</a:t>
            </a:r>
          </a:p>
        </p:txBody>
      </p:sp>
      <p:sp>
        <p:nvSpPr>
          <p:cNvPr id="883729" name="Text Box 12"/>
          <p:cNvSpPr txBox="1">
            <a:spLocks noChangeArrowheads="1"/>
          </p:cNvSpPr>
          <p:nvPr/>
        </p:nvSpPr>
        <p:spPr bwMode="auto">
          <a:xfrm>
            <a:off x="6516688" y="3212976"/>
            <a:ext cx="2743200" cy="227013"/>
          </a:xfrm>
          <a:prstGeom prst="rect">
            <a:avLst/>
          </a:prstGeom>
          <a:noFill/>
          <a:ln w="9525">
            <a:noFill/>
            <a:miter lim="800000"/>
            <a:headEnd/>
            <a:tailEnd/>
          </a:ln>
        </p:spPr>
        <p:txBody>
          <a:bodyPr lIns="57799" tIns="28898" rIns="57799" bIns="28898">
            <a:spAutoFit/>
          </a:bodyPr>
          <a:lstStyle/>
          <a:p>
            <a:pPr defTabSz="873125" eaLnBrk="0" hangingPunct="0">
              <a:lnSpc>
                <a:spcPct val="80000"/>
              </a:lnSpc>
              <a:spcBef>
                <a:spcPct val="50000"/>
              </a:spcBef>
            </a:pPr>
            <a:r>
              <a:rPr lang="en-AU" sz="1400" b="1">
                <a:solidFill>
                  <a:srgbClr val="000000"/>
                </a:solidFill>
              </a:rPr>
              <a:t>Surplus cashflow</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3"/>
          <p:cNvSpPr>
            <a:spLocks noGrp="1" noChangeArrowheads="1"/>
          </p:cNvSpPr>
          <p:nvPr>
            <p:ph type="body" idx="4294967295"/>
          </p:nvPr>
        </p:nvSpPr>
        <p:spPr>
          <a:xfrm>
            <a:off x="412750" y="1844675"/>
            <a:ext cx="8191500" cy="4572000"/>
          </a:xfrm>
        </p:spPr>
        <p:txBody>
          <a:bodyPr lIns="91440" tIns="45720" rIns="91440" bIns="45720"/>
          <a:lstStyle/>
          <a:p>
            <a:pPr marL="274638" indent="-274638">
              <a:buFont typeface="Times" pitchFamily="18" charset="0"/>
              <a:buNone/>
            </a:pPr>
            <a:r>
              <a:rPr sz="1600" dirty="0" smtClean="0">
                <a:solidFill>
                  <a:srgbClr val="000000"/>
                </a:solidFill>
                <a:ea typeface="ＭＳ Ｐゴシック"/>
                <a:cs typeface="Arial" charset="0"/>
              </a:rPr>
              <a:t>Greg and Jackie have home worth $600,000 and home loan of $300,000</a:t>
            </a:r>
          </a:p>
          <a:p>
            <a:pPr marL="274638" indent="-274638">
              <a:buFont typeface="Times" pitchFamily="18" charset="0"/>
              <a:buNone/>
            </a:pPr>
            <a:r>
              <a:rPr sz="1600" dirty="0" smtClean="0">
                <a:solidFill>
                  <a:srgbClr val="000000"/>
                </a:solidFill>
                <a:ea typeface="ＭＳ Ｐゴシック"/>
                <a:cs typeface="Arial" charset="0"/>
              </a:rPr>
              <a:t>Comfortable with debt of 67% of home (</a:t>
            </a:r>
            <a:r>
              <a:rPr sz="1600" dirty="0" err="1" smtClean="0">
                <a:solidFill>
                  <a:srgbClr val="000000"/>
                </a:solidFill>
                <a:ea typeface="ＭＳ Ｐゴシック"/>
                <a:cs typeface="Arial" charset="0"/>
              </a:rPr>
              <a:t>ie</a:t>
            </a:r>
            <a:r>
              <a:rPr sz="1600" dirty="0" smtClean="0">
                <a:solidFill>
                  <a:srgbClr val="000000"/>
                </a:solidFill>
                <a:ea typeface="ＭＳ Ｐゴシック"/>
                <a:cs typeface="Arial" charset="0"/>
              </a:rPr>
              <a:t> $400,000) </a:t>
            </a:r>
          </a:p>
          <a:p>
            <a:pPr marL="274638" indent="-274638">
              <a:buFont typeface="Times" pitchFamily="18" charset="0"/>
              <a:buNone/>
            </a:pPr>
            <a:r>
              <a:rPr sz="1600" dirty="0" smtClean="0">
                <a:solidFill>
                  <a:srgbClr val="000000"/>
                </a:solidFill>
                <a:ea typeface="ＭＳ Ｐゴシック"/>
                <a:cs typeface="Arial" charset="0"/>
              </a:rPr>
              <a:t>Take out $100,000 interest only investment loan</a:t>
            </a:r>
          </a:p>
          <a:p>
            <a:pPr marL="274638" indent="-274638">
              <a:buFont typeface="Times" pitchFamily="18" charset="0"/>
              <a:buNone/>
            </a:pPr>
            <a:r>
              <a:rPr sz="1600" dirty="0" smtClean="0">
                <a:solidFill>
                  <a:srgbClr val="000000"/>
                </a:solidFill>
                <a:ea typeface="ＭＳ Ｐゴシック"/>
                <a:cs typeface="Arial" charset="0"/>
              </a:rPr>
              <a:t>Invest  in professionally managed share portfolio</a:t>
            </a:r>
          </a:p>
          <a:p>
            <a:pPr marL="274638" indent="-274638">
              <a:buFont typeface="Times" pitchFamily="18" charset="0"/>
              <a:buNone/>
            </a:pPr>
            <a:r>
              <a:rPr sz="1600" dirty="0" smtClean="0">
                <a:solidFill>
                  <a:srgbClr val="000000"/>
                </a:solidFill>
                <a:ea typeface="ＭＳ Ｐゴシック"/>
                <a:cs typeface="Arial" charset="0"/>
              </a:rPr>
              <a:t>Home loan offset account:</a:t>
            </a:r>
          </a:p>
          <a:p>
            <a:pPr marL="685800" lvl="1">
              <a:buClr>
                <a:srgbClr val="D86018"/>
              </a:buClr>
            </a:pPr>
            <a:r>
              <a:rPr sz="1600" dirty="0" smtClean="0">
                <a:solidFill>
                  <a:srgbClr val="000000"/>
                </a:solidFill>
                <a:ea typeface="ＭＳ Ｐゴシック"/>
                <a:cs typeface="Arial" charset="0"/>
              </a:rPr>
              <a:t>Receives investment income and surplus </a:t>
            </a:r>
            <a:r>
              <a:rPr sz="1600" dirty="0" err="1" smtClean="0">
                <a:solidFill>
                  <a:srgbClr val="000000"/>
                </a:solidFill>
                <a:ea typeface="ＭＳ Ｐゴシック"/>
                <a:cs typeface="Arial" charset="0"/>
              </a:rPr>
              <a:t>cashflow</a:t>
            </a:r>
            <a:r>
              <a:rPr sz="1600" dirty="0" smtClean="0">
                <a:solidFill>
                  <a:srgbClr val="000000"/>
                </a:solidFill>
                <a:ea typeface="ＭＳ Ｐゴシック"/>
                <a:cs typeface="Arial" charset="0"/>
              </a:rPr>
              <a:t> from </a:t>
            </a:r>
            <a:r>
              <a:rPr sz="1600" dirty="0">
                <a:solidFill>
                  <a:srgbClr val="000000"/>
                </a:solidFill>
                <a:ea typeface="ＭＳ Ｐゴシック"/>
                <a:cs typeface="Arial" charset="0"/>
              </a:rPr>
              <a:t>i</a:t>
            </a:r>
            <a:r>
              <a:rPr sz="1600" dirty="0" smtClean="0">
                <a:solidFill>
                  <a:srgbClr val="000000"/>
                </a:solidFill>
                <a:ea typeface="ＭＳ Ｐゴシック"/>
                <a:cs typeface="Arial" charset="0"/>
              </a:rPr>
              <a:t>nvestment loan interest deduction</a:t>
            </a:r>
          </a:p>
          <a:p>
            <a:pPr marL="685800" lvl="1">
              <a:buClr>
                <a:srgbClr val="D86018"/>
              </a:buClr>
            </a:pPr>
            <a:r>
              <a:rPr sz="1600" dirty="0" smtClean="0">
                <a:solidFill>
                  <a:srgbClr val="000000"/>
                </a:solidFill>
                <a:ea typeface="ＭＳ Ｐゴシック"/>
                <a:cs typeface="Arial" charset="0"/>
              </a:rPr>
              <a:t>Pays investment loan interest</a:t>
            </a:r>
          </a:p>
        </p:txBody>
      </p:sp>
      <p:sp>
        <p:nvSpPr>
          <p:cNvPr id="885763"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Recycle your debts</a:t>
            </a:r>
            <a:endParaRPr lang="en-US" sz="2800" b="1">
              <a:solidFill>
                <a:srgbClr val="717278"/>
              </a:solidFill>
              <a:latin typeface="MLCHeadline" pitchFamily="2" charset="0"/>
            </a:endParaRPr>
          </a:p>
        </p:txBody>
      </p:sp>
      <p:sp>
        <p:nvSpPr>
          <p:cNvPr id="885764" name="Rectangle 3"/>
          <p:cNvSpPr>
            <a:spLocks noChangeArrowheads="1"/>
          </p:cNvSpPr>
          <p:nvPr/>
        </p:nvSpPr>
        <p:spPr bwMode="auto">
          <a:xfrm>
            <a:off x="431800" y="1292225"/>
            <a:ext cx="3530600" cy="427038"/>
          </a:xfrm>
          <a:prstGeom prst="rect">
            <a:avLst/>
          </a:prstGeom>
          <a:noFill/>
          <a:ln w="9525">
            <a:noFill/>
            <a:miter lim="800000"/>
            <a:headEnd/>
            <a:tailEnd/>
          </a:ln>
        </p:spPr>
        <p:txBody>
          <a:bodyPr wrap="none">
            <a:spAutoFit/>
          </a:bodyPr>
          <a:lstStyle/>
          <a:p>
            <a:r>
              <a:rPr lang="en-US" sz="2200" b="1">
                <a:solidFill>
                  <a:srgbClr val="D86018"/>
                </a:solidFill>
              </a:rPr>
              <a:t>Case study - background</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3"/>
          <p:cNvSpPr>
            <a:spLocks noGrp="1" noChangeArrowheads="1"/>
          </p:cNvSpPr>
          <p:nvPr>
            <p:ph type="body" idx="4294967295"/>
          </p:nvPr>
        </p:nvSpPr>
        <p:spPr>
          <a:xfrm>
            <a:off x="420688" y="1831975"/>
            <a:ext cx="8471792" cy="4572000"/>
          </a:xfrm>
        </p:spPr>
        <p:txBody>
          <a:bodyPr lIns="91440" tIns="45720" rIns="91440" bIns="45720"/>
          <a:lstStyle/>
          <a:p>
            <a:pPr marL="274638" indent="-274638">
              <a:buFont typeface="Times" pitchFamily="18" charset="0"/>
              <a:buNone/>
            </a:pPr>
            <a:r>
              <a:rPr sz="1600" dirty="0" smtClean="0">
                <a:solidFill>
                  <a:srgbClr val="000000"/>
                </a:solidFill>
                <a:ea typeface="ＭＳ Ｐゴシック"/>
                <a:cs typeface="Arial" charset="0"/>
              </a:rPr>
              <a:t>At the end of year 1, Greg and Jackie reduced their home loan by $40,299 </a:t>
            </a:r>
          </a:p>
          <a:p>
            <a:pPr marL="274638" indent="-274638">
              <a:buFont typeface="Times" pitchFamily="18" charset="0"/>
              <a:buNone/>
            </a:pPr>
            <a:r>
              <a:rPr sz="1600" dirty="0" smtClean="0">
                <a:solidFill>
                  <a:srgbClr val="000000"/>
                </a:solidFill>
                <a:ea typeface="ＭＳ Ｐゴシック"/>
                <a:cs typeface="Arial" charset="0"/>
              </a:rPr>
              <a:t>They borrow an equivalent amount and invest more in their share portfolio</a:t>
            </a:r>
          </a:p>
          <a:p>
            <a:pPr marL="274638" indent="-274638">
              <a:buFont typeface="Times" pitchFamily="18" charset="0"/>
              <a:buNone/>
            </a:pPr>
            <a:r>
              <a:rPr sz="1600" dirty="0" smtClean="0">
                <a:solidFill>
                  <a:srgbClr val="000000"/>
                </a:solidFill>
                <a:ea typeface="ＭＳ Ｐゴシック"/>
                <a:cs typeface="Arial" charset="0"/>
              </a:rPr>
              <a:t>They continue this process for the next 6 years until they repay their home loan </a:t>
            </a:r>
          </a:p>
          <a:p>
            <a:pPr marL="274638" indent="-274638">
              <a:buFont typeface="Times" pitchFamily="18" charset="0"/>
              <a:buNone/>
            </a:pPr>
            <a:r>
              <a:rPr sz="1600" dirty="0" smtClean="0">
                <a:solidFill>
                  <a:srgbClr val="000000"/>
                </a:solidFill>
                <a:ea typeface="ＭＳ Ｐゴシック"/>
                <a:cs typeface="Arial" charset="0"/>
              </a:rPr>
              <a:t>For the next 14 years, they invest all of their surplus cashflow</a:t>
            </a:r>
            <a:r>
              <a:rPr sz="1600" baseline="30000" dirty="0" smtClean="0">
                <a:solidFill>
                  <a:srgbClr val="000000"/>
                </a:solidFill>
                <a:ea typeface="ＭＳ Ｐゴシック"/>
                <a:cs typeface="Arial" charset="0"/>
              </a:rPr>
              <a:t>1</a:t>
            </a:r>
            <a:r>
              <a:rPr sz="1600" dirty="0" smtClean="0">
                <a:solidFill>
                  <a:srgbClr val="000000"/>
                </a:solidFill>
                <a:ea typeface="ＭＳ Ｐゴシック"/>
                <a:cs typeface="Arial" charset="0"/>
              </a:rPr>
              <a:t> in their share portfolio</a:t>
            </a:r>
          </a:p>
        </p:txBody>
      </p:sp>
      <p:sp>
        <p:nvSpPr>
          <p:cNvPr id="887811"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Recycle your debts</a:t>
            </a:r>
            <a:endParaRPr lang="en-US" sz="2800" b="1">
              <a:solidFill>
                <a:srgbClr val="717278"/>
              </a:solidFill>
              <a:latin typeface="MLCHeadline" pitchFamily="2" charset="0"/>
            </a:endParaRPr>
          </a:p>
        </p:txBody>
      </p:sp>
      <p:sp>
        <p:nvSpPr>
          <p:cNvPr id="887812" name="Rectangle 3"/>
          <p:cNvSpPr>
            <a:spLocks noChangeArrowheads="1"/>
          </p:cNvSpPr>
          <p:nvPr/>
        </p:nvSpPr>
        <p:spPr bwMode="auto">
          <a:xfrm>
            <a:off x="431800" y="1292225"/>
            <a:ext cx="3530600" cy="427038"/>
          </a:xfrm>
          <a:prstGeom prst="rect">
            <a:avLst/>
          </a:prstGeom>
          <a:noFill/>
          <a:ln w="9525">
            <a:noFill/>
            <a:miter lim="800000"/>
            <a:headEnd/>
            <a:tailEnd/>
          </a:ln>
        </p:spPr>
        <p:txBody>
          <a:bodyPr wrap="none">
            <a:spAutoFit/>
          </a:bodyPr>
          <a:lstStyle/>
          <a:p>
            <a:r>
              <a:rPr lang="en-US" sz="2200" b="1">
                <a:solidFill>
                  <a:srgbClr val="D86018"/>
                </a:solidFill>
              </a:rPr>
              <a:t>Case study - background</a:t>
            </a:r>
            <a:endParaRPr lang="en-AU" sz="2200" b="1" baseline="30000">
              <a:solidFill>
                <a:srgbClr val="D86018"/>
              </a:solidFill>
            </a:endParaRPr>
          </a:p>
        </p:txBody>
      </p:sp>
      <p:sp>
        <p:nvSpPr>
          <p:cNvPr id="887813" name="Rectangle 4"/>
          <p:cNvSpPr>
            <a:spLocks noChangeArrowheads="1"/>
          </p:cNvSpPr>
          <p:nvPr/>
        </p:nvSpPr>
        <p:spPr bwMode="auto">
          <a:xfrm>
            <a:off x="395288" y="5948363"/>
            <a:ext cx="7345362" cy="276999"/>
          </a:xfrm>
          <a:prstGeom prst="rect">
            <a:avLst/>
          </a:prstGeom>
          <a:noFill/>
          <a:ln w="9525">
            <a:noFill/>
            <a:miter lim="800000"/>
            <a:headEnd/>
            <a:tailEnd/>
          </a:ln>
        </p:spPr>
        <p:txBody>
          <a:bodyPr wrap="square">
            <a:spAutoFit/>
          </a:bodyPr>
          <a:lstStyle/>
          <a:p>
            <a:r>
              <a:rPr lang="en-AU" sz="1200" dirty="0">
                <a:solidFill>
                  <a:srgbClr val="000000"/>
                </a:solidFill>
                <a:latin typeface="MLC Body Copy" pitchFamily="18" charset="0"/>
              </a:rPr>
              <a:t>1 Includes investment income and </a:t>
            </a:r>
            <a:r>
              <a:rPr lang="en-AU" sz="1200" dirty="0" smtClean="0">
                <a:solidFill>
                  <a:srgbClr val="000000"/>
                </a:solidFill>
                <a:latin typeface="MLC Body Copy" pitchFamily="18" charset="0"/>
              </a:rPr>
              <a:t>surplus </a:t>
            </a:r>
            <a:r>
              <a:rPr lang="en-AU" sz="1200" dirty="0" err="1" smtClean="0">
                <a:solidFill>
                  <a:srgbClr val="000000"/>
                </a:solidFill>
                <a:latin typeface="MLC Body Copy" pitchFamily="18" charset="0"/>
              </a:rPr>
              <a:t>cashflow</a:t>
            </a:r>
            <a:r>
              <a:rPr lang="en-AU" sz="1200" dirty="0" smtClean="0">
                <a:solidFill>
                  <a:srgbClr val="000000"/>
                </a:solidFill>
                <a:latin typeface="MLC Body Copy" pitchFamily="18" charset="0"/>
              </a:rPr>
              <a:t> from investment loan interest deduction</a:t>
            </a:r>
            <a:endParaRPr lang="en-AU" sz="1200" dirty="0">
              <a:solidFill>
                <a:srgbClr val="000000"/>
              </a:solidFill>
              <a:latin typeface="MLC Body Copy"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9"/>
          <p:cNvSpPr>
            <a:spLocks noChangeArrowheads="1"/>
          </p:cNvSpPr>
          <p:nvPr/>
        </p:nvSpPr>
        <p:spPr bwMode="auto">
          <a:xfrm>
            <a:off x="466725" y="5461000"/>
            <a:ext cx="7705725" cy="1107996"/>
          </a:xfrm>
          <a:prstGeom prst="rect">
            <a:avLst/>
          </a:prstGeom>
          <a:noFill/>
          <a:ln w="9525">
            <a:noFill/>
            <a:miter lim="800000"/>
            <a:headEnd/>
            <a:tailEnd/>
          </a:ln>
        </p:spPr>
        <p:txBody>
          <a:bodyPr>
            <a:spAutoFit/>
          </a:bodyPr>
          <a:lstStyle/>
          <a:p>
            <a:r>
              <a:rPr lang="en-AU" sz="1200" b="1" dirty="0" smtClean="0">
                <a:solidFill>
                  <a:srgbClr val="000000"/>
                </a:solidFill>
              </a:rPr>
              <a:t>Assumptions</a:t>
            </a:r>
            <a:r>
              <a:rPr lang="en-AU" sz="1200" dirty="0" smtClean="0">
                <a:solidFill>
                  <a:srgbClr val="000000"/>
                </a:solidFill>
              </a:rPr>
              <a:t>: The return on the share portfolio is 9.4% pa (split 4.3% income and 5.1% growth). The franking level on income is 77%. The interest rate applying to the home loan and investment loan is 7.5% pa. These rates are assumed to remain constant over the investment period. Greg earns a salary of $108,000 pa and Jackie earns $51,000.</a:t>
            </a:r>
          </a:p>
          <a:p>
            <a:pPr>
              <a:spcBef>
                <a:spcPct val="50000"/>
              </a:spcBef>
            </a:pPr>
            <a:endParaRPr lang="en-AU" sz="1200" dirty="0">
              <a:solidFill>
                <a:srgbClr val="000000"/>
              </a:solidFill>
            </a:endParaRPr>
          </a:p>
        </p:txBody>
      </p:sp>
      <p:sp>
        <p:nvSpPr>
          <p:cNvPr id="889859"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Recycle your debts</a:t>
            </a:r>
            <a:endParaRPr lang="en-US" sz="2800" b="1">
              <a:solidFill>
                <a:srgbClr val="717278"/>
              </a:solidFill>
              <a:latin typeface="MLCHeadline" pitchFamily="2" charset="0"/>
            </a:endParaRPr>
          </a:p>
        </p:txBody>
      </p:sp>
      <p:sp>
        <p:nvSpPr>
          <p:cNvPr id="889860" name="Rectangle 3"/>
          <p:cNvSpPr>
            <a:spLocks noChangeArrowheads="1"/>
          </p:cNvSpPr>
          <p:nvPr/>
        </p:nvSpPr>
        <p:spPr bwMode="auto">
          <a:xfrm>
            <a:off x="431800" y="1292225"/>
            <a:ext cx="3249613" cy="427038"/>
          </a:xfrm>
          <a:prstGeom prst="rect">
            <a:avLst/>
          </a:prstGeom>
          <a:noFill/>
          <a:ln w="9525">
            <a:noFill/>
            <a:miter lim="800000"/>
            <a:headEnd/>
            <a:tailEnd/>
          </a:ln>
        </p:spPr>
        <p:txBody>
          <a:bodyPr wrap="none">
            <a:spAutoFit/>
          </a:bodyPr>
          <a:lstStyle/>
          <a:p>
            <a:r>
              <a:rPr lang="en-US" sz="2200" b="1">
                <a:solidFill>
                  <a:srgbClr val="D86018"/>
                </a:solidFill>
              </a:rPr>
              <a:t>Case study - outcomes</a:t>
            </a:r>
            <a:endParaRPr lang="en-AU" sz="2200" b="1" baseline="30000">
              <a:solidFill>
                <a:srgbClr val="D86018"/>
              </a:solidFill>
            </a:endParaRPr>
          </a:p>
        </p:txBody>
      </p:sp>
      <p:graphicFrame>
        <p:nvGraphicFramePr>
          <p:cNvPr id="587812" name="Group 36"/>
          <p:cNvGraphicFramePr>
            <a:graphicFrameLocks noGrp="1"/>
          </p:cNvGraphicFramePr>
          <p:nvPr>
            <p:extLst>
              <p:ext uri="{D42A27DB-BD31-4B8C-83A1-F6EECF244321}">
                <p14:modId xmlns:p14="http://schemas.microsoft.com/office/powerpoint/2010/main" val="2192766972"/>
              </p:ext>
            </p:extLst>
          </p:nvPr>
        </p:nvGraphicFramePr>
        <p:xfrm>
          <a:off x="539750" y="1912938"/>
          <a:ext cx="8353425" cy="3155633"/>
        </p:xfrm>
        <a:graphic>
          <a:graphicData uri="http://schemas.openxmlformats.org/drawingml/2006/table">
            <a:tbl>
              <a:tblPr/>
              <a:tblGrid>
                <a:gridCol w="4549775"/>
                <a:gridCol w="1865313"/>
                <a:gridCol w="1938337"/>
              </a:tblGrid>
              <a:tr h="58102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dirty="0" smtClean="0">
                          <a:ln>
                            <a:noFill/>
                          </a:ln>
                          <a:solidFill>
                            <a:schemeClr val="bg1"/>
                          </a:solidFill>
                          <a:effectLst/>
                          <a:latin typeface="Arial" charset="0"/>
                          <a:ea typeface="ＭＳ Ｐゴシック"/>
                          <a:cs typeface="ＭＳ Ｐゴシック"/>
                        </a:rPr>
                        <a:t>After 20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Debt recycling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800" b="0" i="0" u="none" strike="noStrike" cap="none" normalizeH="0" baseline="0" smtClean="0">
                          <a:ln>
                            <a:noFill/>
                          </a:ln>
                          <a:solidFill>
                            <a:schemeClr val="bg1"/>
                          </a:solidFill>
                          <a:effectLst/>
                          <a:latin typeface="Arial" charset="0"/>
                          <a:ea typeface="ＭＳ Ｐゴシック"/>
                          <a:cs typeface="ＭＳ Ｐゴシック"/>
                        </a:rPr>
                        <a:t>Repay home loan then invest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6018"/>
                    </a:solidFill>
                  </a:tcPr>
                </a:tc>
              </a:tr>
              <a:tr h="46672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Time taken to repay home loan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6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5 </a:t>
                      </a:r>
                      <a:r>
                        <a:rPr kumimoji="0" lang="en-AU" sz="1600" b="1" i="0" u="none" strike="noStrike" cap="none" normalizeH="0" baseline="0" dirty="0" err="1" smtClean="0">
                          <a:ln>
                            <a:noFill/>
                          </a:ln>
                          <a:solidFill>
                            <a:srgbClr val="000000"/>
                          </a:solidFill>
                          <a:effectLst/>
                          <a:latin typeface="Arial" charset="0"/>
                          <a:ea typeface="ＭＳ Ｐゴシック"/>
                          <a:cs typeface="ＭＳ Ｐゴシック"/>
                        </a:rPr>
                        <a:t>yrs</a:t>
                      </a: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 9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Value of share portfolio </a:t>
                      </a:r>
                      <a:br>
                        <a:rPr kumimoji="0" lang="en-AU" sz="1600" b="1" i="0" u="none" strike="noStrike" cap="none" normalizeH="0" baseline="0" smtClean="0">
                          <a:ln>
                            <a:noFill/>
                          </a:ln>
                          <a:solidFill>
                            <a:srgbClr val="000000"/>
                          </a:solidFill>
                          <a:effectLst/>
                          <a:latin typeface="Arial" charset="0"/>
                          <a:ea typeface="ＭＳ Ｐゴシック"/>
                          <a:cs typeface="ＭＳ Ｐゴシック"/>
                        </a:rPr>
                      </a:br>
                      <a:r>
                        <a:rPr kumimoji="0" lang="en-AU" sz="1600" b="1" i="0" u="none" strike="noStrike" cap="none" normalizeH="0" baseline="0" smtClean="0">
                          <a:ln>
                            <a:noFill/>
                          </a:ln>
                          <a:solidFill>
                            <a:srgbClr val="000000"/>
                          </a:solidFill>
                          <a:effectLst/>
                          <a:latin typeface="Arial" charset="0"/>
                          <a:ea typeface="ＭＳ Ｐゴシック"/>
                          <a:cs typeface="ＭＳ Ｐゴシック"/>
                        </a:rPr>
                        <a:t>(net of CGT)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$2,612,423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$1,777,421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Less investment loan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($400,000)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Nil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smtClean="0">
                          <a:ln>
                            <a:noFill/>
                          </a:ln>
                          <a:solidFill>
                            <a:srgbClr val="000000"/>
                          </a:solidFill>
                          <a:effectLst/>
                          <a:latin typeface="Arial" charset="0"/>
                          <a:ea typeface="ＭＳ Ｐゴシック"/>
                          <a:cs typeface="ＭＳ Ｐゴシック"/>
                        </a:rPr>
                        <a:t>Net position</a:t>
                      </a:r>
                      <a:r>
                        <a:rPr kumimoji="0" lang="en-AU" sz="1600" b="1" i="0" u="none" strike="noStrike" cap="none" normalizeH="0" baseline="30000" smtClean="0">
                          <a:ln>
                            <a:noFill/>
                          </a:ln>
                          <a:solidFill>
                            <a:srgbClr val="000000"/>
                          </a:solidFill>
                          <a:effectLst/>
                          <a:latin typeface="Arial" charset="0"/>
                          <a:ea typeface="ＭＳ Ｐゴシック"/>
                          <a:cs typeface="ＭＳ Ｐゴシック"/>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$2,212,423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defRPr/>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$1,777,421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Net position after selling ALL investments, paying CGT and repaying loan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endParaRPr kumimoji="0" lang="en-AU" sz="1600" b="1" i="0" u="none" strike="noStrike" cap="none" normalizeH="0" baseline="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850"/>
                        </a:spcAft>
                        <a:buClrTx/>
                        <a:buSzTx/>
                        <a:buFont typeface="Arial" charset="0"/>
                        <a:buNone/>
                        <a:tabLst/>
                      </a:pPr>
                      <a:r>
                        <a:rPr kumimoji="0" lang="en-AU" sz="1600" b="1" i="0" u="none" strike="noStrike" cap="none" normalizeH="0" baseline="0" dirty="0" smtClean="0">
                          <a:ln>
                            <a:noFill/>
                          </a:ln>
                          <a:solidFill>
                            <a:srgbClr val="000000"/>
                          </a:solidFill>
                          <a:effectLst/>
                          <a:latin typeface="Arial" charset="0"/>
                          <a:ea typeface="ＭＳ Ｐゴシック"/>
                          <a:cs typeface="ＭＳ Ｐゴシック"/>
                        </a:rPr>
                        <a:t>$435,002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9891" name="Rectangle 4"/>
          <p:cNvSpPr>
            <a:spLocks noChangeArrowheads="1"/>
          </p:cNvSpPr>
          <p:nvPr/>
        </p:nvSpPr>
        <p:spPr bwMode="auto">
          <a:xfrm>
            <a:off x="395288" y="6538913"/>
            <a:ext cx="3816350" cy="274637"/>
          </a:xfrm>
          <a:prstGeom prst="rect">
            <a:avLst/>
          </a:prstGeom>
          <a:noFill/>
          <a:ln w="9525">
            <a:noFill/>
            <a:miter lim="800000"/>
            <a:headEnd/>
            <a:tailEnd/>
          </a:ln>
        </p:spPr>
        <p:txBody>
          <a:bodyPr>
            <a:spAutoFit/>
          </a:bodyPr>
          <a:lstStyle/>
          <a:p>
            <a:r>
              <a:rPr lang="en-AU" sz="1200">
                <a:solidFill>
                  <a:srgbClr val="000000"/>
                </a:solidFill>
                <a:latin typeface="MLC Body Copy" pitchFamily="18" charset="0"/>
              </a:rPr>
              <a:t>1 Includes investment income and tax savings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457200" y="533400"/>
            <a:ext cx="7772400" cy="1143000"/>
          </a:xfrm>
          <a:prstGeom prst="rect">
            <a:avLst/>
          </a:prstGeom>
          <a:noFill/>
          <a:ln w="9525">
            <a:noFill/>
            <a:miter lim="800000"/>
            <a:headEnd/>
            <a:tailEnd/>
          </a:ln>
        </p:spPr>
        <p:txBody>
          <a:bodyPr anchor="ctr"/>
          <a:lstStyle/>
          <a:p>
            <a:pPr eaLnBrk="0" hangingPunct="0"/>
            <a:endParaRPr lang="en-AU" sz="2800" b="1">
              <a:solidFill>
                <a:schemeClr val="tx2"/>
              </a:solidFill>
              <a:latin typeface="MLCHeadline" pitchFamily="2" charset="0"/>
            </a:endParaRPr>
          </a:p>
        </p:txBody>
      </p:sp>
      <p:sp>
        <p:nvSpPr>
          <p:cNvPr id="891907" name="Rectangle 3"/>
          <p:cNvSpPr>
            <a:spLocks noChangeArrowheads="1"/>
          </p:cNvSpPr>
          <p:nvPr/>
        </p:nvSpPr>
        <p:spPr bwMode="auto">
          <a:xfrm>
            <a:off x="420688" y="1847850"/>
            <a:ext cx="7848600" cy="4114800"/>
          </a:xfrm>
          <a:prstGeom prst="rect">
            <a:avLst/>
          </a:prstGeom>
          <a:noFill/>
          <a:ln w="9525">
            <a:noFill/>
            <a:miter lim="800000"/>
            <a:headEnd/>
            <a:tailEnd/>
          </a:ln>
        </p:spPr>
        <p:txBody>
          <a:bodyPr/>
          <a:lstStyle/>
          <a:p>
            <a:pPr marL="342900" indent="-342900" eaLnBrk="0" hangingPunct="0">
              <a:lnSpc>
                <a:spcPts val="2400"/>
              </a:lnSpc>
              <a:spcAft>
                <a:spcPct val="50000"/>
              </a:spcAft>
              <a:buFontTx/>
              <a:buChar char="•"/>
            </a:pPr>
            <a:r>
              <a:rPr lang="en-AU">
                <a:solidFill>
                  <a:srgbClr val="000000"/>
                </a:solidFill>
                <a:cs typeface="Arial" charset="0"/>
              </a:rPr>
              <a:t>Cash accounts</a:t>
            </a:r>
          </a:p>
          <a:p>
            <a:pPr marL="342900" indent="-342900" eaLnBrk="0" hangingPunct="0">
              <a:lnSpc>
                <a:spcPts val="2400"/>
              </a:lnSpc>
              <a:spcAft>
                <a:spcPct val="50000"/>
              </a:spcAft>
              <a:buFontTx/>
              <a:buChar char="•"/>
            </a:pPr>
            <a:r>
              <a:rPr lang="en-AU">
                <a:solidFill>
                  <a:srgbClr val="000000"/>
                </a:solidFill>
                <a:cs typeface="Arial" charset="0"/>
              </a:rPr>
              <a:t>Attached to home or investment loan</a:t>
            </a:r>
          </a:p>
          <a:p>
            <a:pPr marL="342900" indent="-342900" eaLnBrk="0" hangingPunct="0">
              <a:lnSpc>
                <a:spcPts val="2400"/>
              </a:lnSpc>
              <a:spcAft>
                <a:spcPct val="50000"/>
              </a:spcAft>
              <a:buFontTx/>
              <a:buChar char="•"/>
            </a:pPr>
            <a:r>
              <a:rPr lang="en-AU">
                <a:solidFill>
                  <a:srgbClr val="000000"/>
                </a:solidFill>
                <a:cs typeface="Arial" charset="0"/>
              </a:rPr>
              <a:t>Balance offsets loan amount</a:t>
            </a:r>
          </a:p>
          <a:p>
            <a:pPr marL="342900" indent="-342900" eaLnBrk="0" hangingPunct="0">
              <a:lnSpc>
                <a:spcPts val="2400"/>
              </a:lnSpc>
              <a:spcAft>
                <a:spcPct val="50000"/>
              </a:spcAft>
              <a:buFontTx/>
              <a:buChar char="•"/>
            </a:pPr>
            <a:r>
              <a:rPr lang="en-AU">
                <a:solidFill>
                  <a:srgbClr val="000000"/>
                </a:solidFill>
                <a:cs typeface="Arial" charset="0"/>
              </a:rPr>
              <a:t>Reduces interest payable on loan</a:t>
            </a:r>
          </a:p>
          <a:p>
            <a:pPr marL="342900" indent="-342900" eaLnBrk="0" hangingPunct="0">
              <a:lnSpc>
                <a:spcPts val="2400"/>
              </a:lnSpc>
              <a:spcAft>
                <a:spcPct val="50000"/>
              </a:spcAft>
              <a:buFontTx/>
              <a:buChar char="•"/>
            </a:pPr>
            <a:r>
              <a:rPr lang="en-AU">
                <a:solidFill>
                  <a:srgbClr val="000000"/>
                </a:solidFill>
                <a:cs typeface="Arial" charset="0"/>
              </a:rPr>
              <a:t>Can access funds at any time</a:t>
            </a:r>
          </a:p>
          <a:p>
            <a:pPr marL="342900" indent="-342900" eaLnBrk="0" hangingPunct="0">
              <a:lnSpc>
                <a:spcPts val="2400"/>
              </a:lnSpc>
              <a:spcBef>
                <a:spcPct val="50000"/>
              </a:spcBef>
              <a:spcAft>
                <a:spcPct val="50000"/>
              </a:spcAft>
            </a:pPr>
            <a:endParaRPr lang="en-AU" sz="1900">
              <a:latin typeface="MLC Body Copy" pitchFamily="18" charset="0"/>
            </a:endParaRPr>
          </a:p>
        </p:txBody>
      </p:sp>
      <p:sp>
        <p:nvSpPr>
          <p:cNvPr id="891908"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
        <p:nvSpPr>
          <p:cNvPr id="891909" name="Rectangle 3"/>
          <p:cNvSpPr>
            <a:spLocks noChangeArrowheads="1"/>
          </p:cNvSpPr>
          <p:nvPr/>
        </p:nvSpPr>
        <p:spPr bwMode="auto">
          <a:xfrm>
            <a:off x="431800" y="1292225"/>
            <a:ext cx="3686175" cy="427038"/>
          </a:xfrm>
          <a:prstGeom prst="rect">
            <a:avLst/>
          </a:prstGeom>
          <a:noFill/>
          <a:ln w="9525">
            <a:noFill/>
            <a:miter lim="800000"/>
            <a:headEnd/>
            <a:tailEnd/>
          </a:ln>
        </p:spPr>
        <p:txBody>
          <a:bodyPr wrap="none">
            <a:spAutoFit/>
          </a:bodyPr>
          <a:lstStyle/>
          <a:p>
            <a:r>
              <a:rPr lang="en-US" sz="2200" b="1">
                <a:solidFill>
                  <a:srgbClr val="D86018"/>
                </a:solidFill>
              </a:rPr>
              <a:t>What are offset accounts?</a:t>
            </a:r>
            <a:endParaRPr lang="en-AU" sz="2200" b="1" baseline="30000">
              <a:solidFill>
                <a:srgbClr val="D86018"/>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3"/>
          <p:cNvSpPr>
            <a:spLocks noChangeArrowheads="1"/>
          </p:cNvSpPr>
          <p:nvPr/>
        </p:nvSpPr>
        <p:spPr bwMode="auto">
          <a:xfrm>
            <a:off x="419100" y="2193925"/>
            <a:ext cx="7848600" cy="4114800"/>
          </a:xfrm>
          <a:prstGeom prst="rect">
            <a:avLst/>
          </a:prstGeom>
          <a:noFill/>
          <a:ln w="9525">
            <a:noFill/>
            <a:miter lim="800000"/>
            <a:headEnd/>
            <a:tailEnd/>
          </a:ln>
        </p:spPr>
        <p:txBody>
          <a:bodyPr/>
          <a:lstStyle/>
          <a:p>
            <a:pPr marL="342900" indent="-342900" eaLnBrk="0" hangingPunct="0">
              <a:lnSpc>
                <a:spcPts val="2400"/>
              </a:lnSpc>
              <a:spcAft>
                <a:spcPct val="50000"/>
              </a:spcAft>
              <a:buFontTx/>
              <a:buChar char="•"/>
            </a:pPr>
            <a:r>
              <a:rPr lang="en-AU">
                <a:solidFill>
                  <a:srgbClr val="000000"/>
                </a:solidFill>
                <a:cs typeface="Arial" charset="0"/>
              </a:rPr>
              <a:t>Sally has a principal residence</a:t>
            </a:r>
          </a:p>
          <a:p>
            <a:pPr marL="342900" indent="-342900" eaLnBrk="0" hangingPunct="0">
              <a:lnSpc>
                <a:spcPts val="2400"/>
              </a:lnSpc>
              <a:spcAft>
                <a:spcPct val="50000"/>
              </a:spcAft>
              <a:buFontTx/>
              <a:buChar char="•"/>
            </a:pPr>
            <a:r>
              <a:rPr lang="en-AU">
                <a:solidFill>
                  <a:srgbClr val="000000"/>
                </a:solidFill>
                <a:cs typeface="Arial" charset="0"/>
              </a:rPr>
              <a:t>Original loan $200,000</a:t>
            </a:r>
          </a:p>
          <a:p>
            <a:pPr marL="342900" indent="-342900" eaLnBrk="0" hangingPunct="0">
              <a:lnSpc>
                <a:spcPts val="2400"/>
              </a:lnSpc>
              <a:spcAft>
                <a:spcPct val="50000"/>
              </a:spcAft>
              <a:buFontTx/>
              <a:buChar char="•"/>
            </a:pPr>
            <a:r>
              <a:rPr lang="en-AU">
                <a:solidFill>
                  <a:srgbClr val="000000"/>
                </a:solidFill>
                <a:cs typeface="Arial" charset="0"/>
              </a:rPr>
              <a:t>Has paid $100,000 into offset account</a:t>
            </a:r>
          </a:p>
          <a:p>
            <a:pPr marL="342900" indent="-342900" eaLnBrk="0" hangingPunct="0">
              <a:lnSpc>
                <a:spcPts val="2400"/>
              </a:lnSpc>
              <a:spcAft>
                <a:spcPct val="50000"/>
              </a:spcAft>
              <a:buFontTx/>
              <a:buChar char="•"/>
            </a:pPr>
            <a:r>
              <a:rPr lang="en-AU">
                <a:solidFill>
                  <a:srgbClr val="000000"/>
                </a:solidFill>
                <a:cs typeface="Arial" charset="0"/>
              </a:rPr>
              <a:t>Wants to invest $100,000 </a:t>
            </a:r>
          </a:p>
          <a:p>
            <a:pPr marL="342900" indent="-342900" eaLnBrk="0" hangingPunct="0">
              <a:lnSpc>
                <a:spcPts val="2400"/>
              </a:lnSpc>
              <a:spcBef>
                <a:spcPct val="50000"/>
              </a:spcBef>
              <a:spcAft>
                <a:spcPct val="50000"/>
              </a:spcAft>
            </a:pPr>
            <a:endParaRPr lang="en-AU">
              <a:solidFill>
                <a:srgbClr val="000000"/>
              </a:solidFill>
              <a:cs typeface="Arial" charset="0"/>
            </a:endParaRPr>
          </a:p>
        </p:txBody>
      </p:sp>
      <p:sp>
        <p:nvSpPr>
          <p:cNvPr id="893955" name="Rectangle 3"/>
          <p:cNvSpPr>
            <a:spLocks noChangeArrowheads="1"/>
          </p:cNvSpPr>
          <p:nvPr/>
        </p:nvSpPr>
        <p:spPr bwMode="auto">
          <a:xfrm>
            <a:off x="431800" y="1292225"/>
            <a:ext cx="1911350" cy="762000"/>
          </a:xfrm>
          <a:prstGeom prst="rect">
            <a:avLst/>
          </a:prstGeom>
          <a:noFill/>
          <a:ln w="9525">
            <a:noFill/>
            <a:miter lim="800000"/>
            <a:headEnd/>
            <a:tailEnd/>
          </a:ln>
        </p:spPr>
        <p:txBody>
          <a:bodyPr wrap="none">
            <a:spAutoFit/>
          </a:bodyPr>
          <a:lstStyle/>
          <a:p>
            <a:r>
              <a:rPr lang="en-US" sz="2200" b="1">
                <a:solidFill>
                  <a:srgbClr val="D86018"/>
                </a:solidFill>
              </a:rPr>
              <a:t>Case study 1</a:t>
            </a:r>
          </a:p>
          <a:p>
            <a:r>
              <a:rPr lang="en-US" sz="2200" b="1">
                <a:solidFill>
                  <a:srgbClr val="D86018"/>
                </a:solidFill>
              </a:rPr>
              <a:t>Background</a:t>
            </a:r>
            <a:endParaRPr lang="en-AU" sz="2200" b="1" baseline="30000">
              <a:solidFill>
                <a:srgbClr val="D86018"/>
              </a:solidFill>
            </a:endParaRPr>
          </a:p>
        </p:txBody>
      </p:sp>
      <p:sp>
        <p:nvSpPr>
          <p:cNvPr id="893956"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3"/>
          <p:cNvSpPr>
            <a:spLocks noChangeArrowheads="1"/>
          </p:cNvSpPr>
          <p:nvPr/>
        </p:nvSpPr>
        <p:spPr bwMode="auto">
          <a:xfrm>
            <a:off x="3082925" y="3932238"/>
            <a:ext cx="1600200" cy="1447800"/>
          </a:xfrm>
          <a:prstGeom prst="rect">
            <a:avLst/>
          </a:prstGeom>
          <a:solidFill>
            <a:schemeClr val="accent1"/>
          </a:solidFill>
          <a:ln w="9525">
            <a:noFill/>
            <a:miter lim="800000"/>
            <a:headEnd/>
            <a:tailEnd/>
          </a:ln>
        </p:spPr>
        <p:txBody>
          <a:bodyPr wrap="none" anchor="ctr"/>
          <a:lstStyle/>
          <a:p>
            <a:endParaRPr lang="en-AU"/>
          </a:p>
        </p:txBody>
      </p:sp>
      <p:sp>
        <p:nvSpPr>
          <p:cNvPr id="896003" name="Text Box 4"/>
          <p:cNvSpPr txBox="1">
            <a:spLocks noChangeArrowheads="1"/>
          </p:cNvSpPr>
          <p:nvPr/>
        </p:nvSpPr>
        <p:spPr bwMode="auto">
          <a:xfrm>
            <a:off x="3006725" y="4113213"/>
            <a:ext cx="1752600" cy="881062"/>
          </a:xfrm>
          <a:prstGeom prst="rect">
            <a:avLst/>
          </a:prstGeom>
          <a:noFill/>
          <a:ln w="9525">
            <a:noFill/>
            <a:miter lim="800000"/>
            <a:headEnd/>
            <a:tailEnd/>
          </a:ln>
        </p:spPr>
        <p:txBody>
          <a:bodyPr lIns="57799" tIns="28898" rIns="57799" bIns="28898">
            <a:spAutoFit/>
          </a:bodyPr>
          <a:lstStyle/>
          <a:p>
            <a:pPr marL="273050" indent="-273050" algn="ctr" defTabSz="873125" eaLnBrk="0" hangingPunct="0"/>
            <a:r>
              <a:rPr lang="en-AU" b="1" dirty="0"/>
              <a:t>Offset </a:t>
            </a:r>
          </a:p>
          <a:p>
            <a:pPr marL="273050" indent="-273050" algn="ctr" defTabSz="873125" eaLnBrk="0" hangingPunct="0"/>
            <a:r>
              <a:rPr lang="en-AU" b="1" dirty="0"/>
              <a:t>account</a:t>
            </a:r>
          </a:p>
          <a:p>
            <a:pPr marL="273050" indent="-273050" algn="ctr" defTabSz="873125" eaLnBrk="0" hangingPunct="0"/>
            <a:r>
              <a:rPr lang="en-AU" b="1" dirty="0"/>
              <a:t>$100,000 </a:t>
            </a:r>
          </a:p>
        </p:txBody>
      </p:sp>
      <p:sp>
        <p:nvSpPr>
          <p:cNvPr id="896004" name="Rectangle 5"/>
          <p:cNvSpPr>
            <a:spLocks noChangeArrowheads="1"/>
          </p:cNvSpPr>
          <p:nvPr/>
        </p:nvSpPr>
        <p:spPr bwMode="auto">
          <a:xfrm>
            <a:off x="539750" y="2484438"/>
            <a:ext cx="1600200" cy="2895600"/>
          </a:xfrm>
          <a:prstGeom prst="rect">
            <a:avLst/>
          </a:prstGeom>
          <a:solidFill>
            <a:srgbClr val="D86018"/>
          </a:solidFill>
          <a:ln w="9525">
            <a:noFill/>
            <a:miter lim="800000"/>
            <a:headEnd/>
            <a:tailEnd/>
          </a:ln>
        </p:spPr>
        <p:txBody>
          <a:bodyPr wrap="none" anchor="ctr"/>
          <a:lstStyle/>
          <a:p>
            <a:endParaRPr lang="en-AU"/>
          </a:p>
        </p:txBody>
      </p:sp>
      <p:sp>
        <p:nvSpPr>
          <p:cNvPr id="896005" name="Text Box 6"/>
          <p:cNvSpPr txBox="1">
            <a:spLocks noChangeArrowheads="1"/>
          </p:cNvSpPr>
          <p:nvPr/>
        </p:nvSpPr>
        <p:spPr bwMode="auto">
          <a:xfrm>
            <a:off x="463550" y="2713038"/>
            <a:ext cx="1752600"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chemeClr val="bg1"/>
                </a:solidFill>
              </a:rPr>
              <a:t>Outstanding</a:t>
            </a:r>
          </a:p>
          <a:p>
            <a:pPr marL="273050" indent="-273050" algn="ctr" defTabSz="873125" eaLnBrk="0" hangingPunct="0">
              <a:lnSpc>
                <a:spcPct val="80000"/>
              </a:lnSpc>
              <a:spcBef>
                <a:spcPct val="50000"/>
              </a:spcBef>
            </a:pPr>
            <a:r>
              <a:rPr lang="en-AU" b="1">
                <a:solidFill>
                  <a:schemeClr val="bg1"/>
                </a:solidFill>
              </a:rPr>
              <a:t>loan</a:t>
            </a:r>
          </a:p>
          <a:p>
            <a:pPr marL="273050" indent="-273050" algn="ctr" defTabSz="873125" eaLnBrk="0" hangingPunct="0">
              <a:lnSpc>
                <a:spcPct val="80000"/>
              </a:lnSpc>
              <a:spcBef>
                <a:spcPct val="50000"/>
              </a:spcBef>
            </a:pPr>
            <a:r>
              <a:rPr lang="en-AU" b="1">
                <a:solidFill>
                  <a:schemeClr val="bg1"/>
                </a:solidFill>
              </a:rPr>
              <a:t>$200,000</a:t>
            </a:r>
            <a:r>
              <a:rPr lang="en-AU" b="1">
                <a:solidFill>
                  <a:srgbClr val="000000"/>
                </a:solidFill>
              </a:rPr>
              <a:t> </a:t>
            </a:r>
          </a:p>
        </p:txBody>
      </p:sp>
      <p:grpSp>
        <p:nvGrpSpPr>
          <p:cNvPr id="448519" name="Group 7"/>
          <p:cNvGrpSpPr>
            <a:grpSpLocks/>
          </p:cNvGrpSpPr>
          <p:nvPr/>
        </p:nvGrpSpPr>
        <p:grpSpPr bwMode="auto">
          <a:xfrm>
            <a:off x="4806950" y="4313238"/>
            <a:ext cx="4648200" cy="633412"/>
            <a:chOff x="3120" y="2784"/>
            <a:chExt cx="2928" cy="399"/>
          </a:xfrm>
        </p:grpSpPr>
        <p:sp>
          <p:nvSpPr>
            <p:cNvPr id="896007" name="Line 8"/>
            <p:cNvSpPr>
              <a:spLocks noChangeShapeType="1"/>
            </p:cNvSpPr>
            <p:nvPr/>
          </p:nvSpPr>
          <p:spPr bwMode="auto">
            <a:xfrm>
              <a:off x="3120" y="2976"/>
              <a:ext cx="432" cy="0"/>
            </a:xfrm>
            <a:prstGeom prst="line">
              <a:avLst/>
            </a:prstGeom>
            <a:noFill/>
            <a:ln w="31750">
              <a:solidFill>
                <a:schemeClr val="tx1"/>
              </a:solidFill>
              <a:round/>
              <a:headEnd/>
              <a:tailEnd type="triangle" w="med" len="med"/>
            </a:ln>
          </p:spPr>
          <p:txBody>
            <a:bodyPr wrap="none" anchor="ctr"/>
            <a:lstStyle/>
            <a:p>
              <a:endParaRPr lang="en-US"/>
            </a:p>
          </p:txBody>
        </p:sp>
        <p:sp>
          <p:nvSpPr>
            <p:cNvPr id="896008" name="Text Box 9"/>
            <p:cNvSpPr txBox="1">
              <a:spLocks noChangeArrowheads="1"/>
            </p:cNvSpPr>
            <p:nvPr/>
          </p:nvSpPr>
          <p:spPr bwMode="auto">
            <a:xfrm>
              <a:off x="3648" y="2784"/>
              <a:ext cx="2400" cy="399"/>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a:solidFill>
                    <a:schemeClr val="accent1"/>
                  </a:solidFill>
                  <a:cs typeface="Arial" charset="0"/>
                </a:rPr>
                <a:t>Draw for investment</a:t>
              </a:r>
            </a:p>
            <a:p>
              <a:pPr marL="273050" indent="-273050" defTabSz="873125" eaLnBrk="0" hangingPunct="0">
                <a:lnSpc>
                  <a:spcPct val="80000"/>
                </a:lnSpc>
                <a:spcBef>
                  <a:spcPct val="50000"/>
                </a:spcBef>
              </a:pPr>
              <a:r>
                <a:rPr lang="en-AU">
                  <a:solidFill>
                    <a:srgbClr val="000000"/>
                  </a:solidFill>
                  <a:cs typeface="Arial" charset="0"/>
                </a:rPr>
                <a:t>Not a new loan</a:t>
              </a:r>
            </a:p>
          </p:txBody>
        </p:sp>
      </p:grpSp>
      <p:sp>
        <p:nvSpPr>
          <p:cNvPr id="896009" name="Text Box 10"/>
          <p:cNvSpPr txBox="1">
            <a:spLocks noChangeArrowheads="1"/>
          </p:cNvSpPr>
          <p:nvPr/>
        </p:nvSpPr>
        <p:spPr bwMode="auto">
          <a:xfrm>
            <a:off x="1944688" y="5532438"/>
            <a:ext cx="3810000" cy="633412"/>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a:solidFill>
                  <a:srgbClr val="000000"/>
                </a:solidFill>
                <a:cs typeface="Arial" charset="0"/>
              </a:rPr>
              <a:t>After paying</a:t>
            </a:r>
          </a:p>
          <a:p>
            <a:pPr marL="273050" indent="-273050" algn="ctr" defTabSz="873125" eaLnBrk="0" hangingPunct="0">
              <a:lnSpc>
                <a:spcPct val="80000"/>
              </a:lnSpc>
              <a:spcBef>
                <a:spcPct val="50000"/>
              </a:spcBef>
            </a:pPr>
            <a:r>
              <a:rPr lang="en-AU">
                <a:solidFill>
                  <a:srgbClr val="000000"/>
                </a:solidFill>
                <a:cs typeface="Arial" charset="0"/>
              </a:rPr>
              <a:t>$100,000</a:t>
            </a:r>
            <a:r>
              <a:rPr lang="en-AU" b="1">
                <a:cs typeface="Arial" charset="0"/>
              </a:rPr>
              <a:t> </a:t>
            </a:r>
          </a:p>
        </p:txBody>
      </p:sp>
      <p:grpSp>
        <p:nvGrpSpPr>
          <p:cNvPr id="448524" name="Group 12"/>
          <p:cNvGrpSpPr>
            <a:grpSpLocks/>
          </p:cNvGrpSpPr>
          <p:nvPr/>
        </p:nvGrpSpPr>
        <p:grpSpPr bwMode="auto">
          <a:xfrm>
            <a:off x="2368550" y="2713038"/>
            <a:ext cx="7086600" cy="990600"/>
            <a:chOff x="1584" y="1776"/>
            <a:chExt cx="4464" cy="624"/>
          </a:xfrm>
        </p:grpSpPr>
        <p:sp>
          <p:nvSpPr>
            <p:cNvPr id="896011" name="Text Box 13"/>
            <p:cNvSpPr txBox="1">
              <a:spLocks noChangeArrowheads="1"/>
            </p:cNvSpPr>
            <p:nvPr/>
          </p:nvSpPr>
          <p:spPr bwMode="auto">
            <a:xfrm>
              <a:off x="3648" y="1776"/>
              <a:ext cx="2400" cy="624"/>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dirty="0">
                  <a:solidFill>
                    <a:schemeClr val="accent1"/>
                  </a:solidFill>
                  <a:cs typeface="Arial" charset="0"/>
                </a:rPr>
                <a:t>Existing loan unchanged</a:t>
              </a:r>
            </a:p>
            <a:p>
              <a:pPr marL="273050" indent="-273050" defTabSz="873125" eaLnBrk="0" hangingPunct="0">
                <a:lnSpc>
                  <a:spcPct val="80000"/>
                </a:lnSpc>
                <a:spcBef>
                  <a:spcPct val="50000"/>
                </a:spcBef>
              </a:pPr>
              <a:r>
                <a:rPr lang="en-AU" dirty="0">
                  <a:solidFill>
                    <a:srgbClr val="000000"/>
                  </a:solidFill>
                  <a:cs typeface="Arial" charset="0"/>
                </a:rPr>
                <a:t>Purpose: Non-investment  </a:t>
              </a:r>
            </a:p>
            <a:p>
              <a:pPr marL="273050" indent="-273050" defTabSz="873125" eaLnBrk="0" hangingPunct="0">
                <a:lnSpc>
                  <a:spcPct val="80000"/>
                </a:lnSpc>
                <a:spcBef>
                  <a:spcPct val="50000"/>
                </a:spcBef>
              </a:pPr>
              <a:r>
                <a:rPr lang="en-AU" dirty="0">
                  <a:solidFill>
                    <a:srgbClr val="000000"/>
                  </a:solidFill>
                  <a:cs typeface="Arial" charset="0"/>
                </a:rPr>
                <a:t>Outcome: </a:t>
              </a:r>
              <a:r>
                <a:rPr lang="en-AU" dirty="0" smtClean="0">
                  <a:solidFill>
                    <a:srgbClr val="000000"/>
                  </a:solidFill>
                  <a:cs typeface="Arial" charset="0"/>
                </a:rPr>
                <a:t>Interest non-deductible</a:t>
              </a:r>
              <a:endParaRPr lang="en-AU" dirty="0">
                <a:solidFill>
                  <a:srgbClr val="000000"/>
                </a:solidFill>
                <a:cs typeface="Arial" charset="0"/>
              </a:endParaRPr>
            </a:p>
          </p:txBody>
        </p:sp>
        <p:sp>
          <p:nvSpPr>
            <p:cNvPr id="896012" name="Line 14"/>
            <p:cNvSpPr>
              <a:spLocks noChangeShapeType="1"/>
            </p:cNvSpPr>
            <p:nvPr/>
          </p:nvSpPr>
          <p:spPr bwMode="auto">
            <a:xfrm>
              <a:off x="1584" y="2112"/>
              <a:ext cx="1968" cy="0"/>
            </a:xfrm>
            <a:prstGeom prst="line">
              <a:avLst/>
            </a:prstGeom>
            <a:noFill/>
            <a:ln w="31750">
              <a:solidFill>
                <a:srgbClr val="FFFFFF"/>
              </a:solidFill>
              <a:round/>
              <a:headEnd/>
              <a:tailEnd type="triangle" w="med" len="med"/>
            </a:ln>
          </p:spPr>
          <p:txBody>
            <a:bodyPr wrap="none" anchor="ctr"/>
            <a:lstStyle/>
            <a:p>
              <a:endParaRPr lang="en-US"/>
            </a:p>
          </p:txBody>
        </p:sp>
      </p:grpSp>
      <p:sp>
        <p:nvSpPr>
          <p:cNvPr id="896013" name="Rectangle 3"/>
          <p:cNvSpPr>
            <a:spLocks noChangeArrowheads="1"/>
          </p:cNvSpPr>
          <p:nvPr/>
        </p:nvSpPr>
        <p:spPr bwMode="auto">
          <a:xfrm>
            <a:off x="431800" y="1292225"/>
            <a:ext cx="6873875" cy="762000"/>
          </a:xfrm>
          <a:prstGeom prst="rect">
            <a:avLst/>
          </a:prstGeom>
          <a:noFill/>
          <a:ln w="9525">
            <a:noFill/>
            <a:miter lim="800000"/>
            <a:headEnd/>
            <a:tailEnd/>
          </a:ln>
        </p:spPr>
        <p:txBody>
          <a:bodyPr wrap="none">
            <a:spAutoFit/>
          </a:bodyPr>
          <a:lstStyle/>
          <a:p>
            <a:r>
              <a:rPr lang="en-US" sz="2200" b="1">
                <a:solidFill>
                  <a:srgbClr val="D86018"/>
                </a:solidFill>
              </a:rPr>
              <a:t>Case study 1</a:t>
            </a:r>
            <a:br>
              <a:rPr lang="en-US" sz="2200" b="1">
                <a:solidFill>
                  <a:srgbClr val="D86018"/>
                </a:solidFill>
              </a:rPr>
            </a:br>
            <a:r>
              <a:rPr lang="en-US" sz="2200" b="1">
                <a:solidFill>
                  <a:srgbClr val="D86018"/>
                </a:solidFill>
              </a:rPr>
              <a:t>Option 1: Draw from offset account for investment</a:t>
            </a:r>
            <a:endParaRPr lang="en-AU" sz="2200" b="1" baseline="30000">
              <a:solidFill>
                <a:srgbClr val="D86018"/>
              </a:solidFill>
            </a:endParaRPr>
          </a:p>
        </p:txBody>
      </p:sp>
      <p:sp>
        <p:nvSpPr>
          <p:cNvPr id="896014" name="Line 17"/>
          <p:cNvSpPr>
            <a:spLocks noChangeShapeType="1"/>
          </p:cNvSpPr>
          <p:nvPr/>
        </p:nvSpPr>
        <p:spPr bwMode="auto">
          <a:xfrm>
            <a:off x="2368550" y="2840038"/>
            <a:ext cx="3124200" cy="0"/>
          </a:xfrm>
          <a:prstGeom prst="line">
            <a:avLst/>
          </a:prstGeom>
          <a:noFill/>
          <a:ln w="28575">
            <a:solidFill>
              <a:schemeClr val="tx1"/>
            </a:solidFill>
            <a:round/>
            <a:headEnd/>
            <a:tailEnd type="triangle" w="lg" len="med"/>
          </a:ln>
        </p:spPr>
        <p:txBody>
          <a:bodyPr/>
          <a:lstStyle/>
          <a:p>
            <a:endParaRPr lang="en-US"/>
          </a:p>
        </p:txBody>
      </p:sp>
      <p:sp>
        <p:nvSpPr>
          <p:cNvPr id="896015"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8519"/>
                                        </p:tgtEl>
                                        <p:attrNameLst>
                                          <p:attrName>style.visibility</p:attrName>
                                        </p:attrNameLst>
                                      </p:cBhvr>
                                      <p:to>
                                        <p:strVal val="visible"/>
                                      </p:to>
                                    </p:set>
                                    <p:animEffect transition="in" filter="wipe(left)">
                                      <p:cBhvr>
                                        <p:cTn id="7" dur="500"/>
                                        <p:tgtEl>
                                          <p:spTgt spid="4485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8524"/>
                                        </p:tgtEl>
                                        <p:attrNameLst>
                                          <p:attrName>style.visibility</p:attrName>
                                        </p:attrNameLst>
                                      </p:cBhvr>
                                      <p:to>
                                        <p:strVal val="visible"/>
                                      </p:to>
                                    </p:set>
                                    <p:animEffect transition="in" filter="wipe(left)">
                                      <p:cBhvr>
                                        <p:cTn id="12" dur="500"/>
                                        <p:tgtEl>
                                          <p:spTgt spid="448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3"/>
          <p:cNvSpPr>
            <a:spLocks noChangeArrowheads="1"/>
          </p:cNvSpPr>
          <p:nvPr/>
        </p:nvSpPr>
        <p:spPr bwMode="auto">
          <a:xfrm>
            <a:off x="539750" y="2492375"/>
            <a:ext cx="1600200" cy="2895600"/>
          </a:xfrm>
          <a:prstGeom prst="rect">
            <a:avLst/>
          </a:prstGeom>
          <a:solidFill>
            <a:srgbClr val="D86018"/>
          </a:solidFill>
          <a:ln w="9525">
            <a:noFill/>
            <a:miter lim="800000"/>
            <a:headEnd/>
            <a:tailEnd/>
          </a:ln>
        </p:spPr>
        <p:txBody>
          <a:bodyPr wrap="none" anchor="ctr"/>
          <a:lstStyle/>
          <a:p>
            <a:endParaRPr lang="en-AU"/>
          </a:p>
        </p:txBody>
      </p:sp>
      <p:sp>
        <p:nvSpPr>
          <p:cNvPr id="898051" name="Text Box 4"/>
          <p:cNvSpPr txBox="1">
            <a:spLocks noChangeArrowheads="1"/>
          </p:cNvSpPr>
          <p:nvPr/>
        </p:nvSpPr>
        <p:spPr bwMode="auto">
          <a:xfrm>
            <a:off x="433388" y="2720975"/>
            <a:ext cx="1752600"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chemeClr val="bg1"/>
                </a:solidFill>
              </a:rPr>
              <a:t>Outstanding</a:t>
            </a:r>
          </a:p>
          <a:p>
            <a:pPr marL="273050" indent="-273050" algn="ctr" defTabSz="873125" eaLnBrk="0" hangingPunct="0">
              <a:lnSpc>
                <a:spcPct val="80000"/>
              </a:lnSpc>
              <a:spcBef>
                <a:spcPct val="50000"/>
              </a:spcBef>
            </a:pPr>
            <a:r>
              <a:rPr lang="en-AU" b="1">
                <a:solidFill>
                  <a:schemeClr val="bg1"/>
                </a:solidFill>
              </a:rPr>
              <a:t>loan</a:t>
            </a:r>
          </a:p>
          <a:p>
            <a:pPr marL="273050" indent="-273050" algn="ctr" defTabSz="873125" eaLnBrk="0" hangingPunct="0">
              <a:lnSpc>
                <a:spcPct val="80000"/>
              </a:lnSpc>
              <a:spcBef>
                <a:spcPct val="50000"/>
              </a:spcBef>
            </a:pPr>
            <a:r>
              <a:rPr lang="en-AU" b="1">
                <a:solidFill>
                  <a:schemeClr val="bg1"/>
                </a:solidFill>
              </a:rPr>
              <a:t>$200,000</a:t>
            </a:r>
            <a:r>
              <a:rPr lang="en-AU" b="1">
                <a:solidFill>
                  <a:srgbClr val="000000"/>
                </a:solidFill>
              </a:rPr>
              <a:t> </a:t>
            </a:r>
          </a:p>
        </p:txBody>
      </p:sp>
      <p:sp>
        <p:nvSpPr>
          <p:cNvPr id="898052" name="Rectangle 6"/>
          <p:cNvSpPr>
            <a:spLocks noChangeArrowheads="1"/>
          </p:cNvSpPr>
          <p:nvPr/>
        </p:nvSpPr>
        <p:spPr bwMode="auto">
          <a:xfrm>
            <a:off x="3052763" y="3940175"/>
            <a:ext cx="1600200" cy="1447800"/>
          </a:xfrm>
          <a:prstGeom prst="rect">
            <a:avLst/>
          </a:prstGeom>
          <a:solidFill>
            <a:srgbClr val="FFFFFF"/>
          </a:solidFill>
          <a:ln w="9525">
            <a:noFill/>
            <a:miter lim="800000"/>
            <a:headEnd/>
            <a:tailEnd/>
          </a:ln>
        </p:spPr>
        <p:txBody>
          <a:bodyPr wrap="none" anchor="ctr"/>
          <a:lstStyle/>
          <a:p>
            <a:endParaRPr lang="en-AU"/>
          </a:p>
        </p:txBody>
      </p:sp>
      <p:sp>
        <p:nvSpPr>
          <p:cNvPr id="898053" name="Text Box 7"/>
          <p:cNvSpPr txBox="1">
            <a:spLocks noChangeArrowheads="1"/>
          </p:cNvSpPr>
          <p:nvPr/>
        </p:nvSpPr>
        <p:spPr bwMode="auto">
          <a:xfrm>
            <a:off x="2976563" y="4102100"/>
            <a:ext cx="1752600" cy="881063"/>
          </a:xfrm>
          <a:prstGeom prst="rect">
            <a:avLst/>
          </a:prstGeom>
          <a:noFill/>
          <a:ln w="9525">
            <a:noFill/>
            <a:miter lim="800000"/>
            <a:headEnd/>
            <a:tailEnd/>
          </a:ln>
        </p:spPr>
        <p:txBody>
          <a:bodyPr lIns="57799" tIns="28898" rIns="57799" bIns="28898">
            <a:spAutoFit/>
          </a:bodyPr>
          <a:lstStyle/>
          <a:p>
            <a:pPr marL="273050" indent="-273050" algn="ctr" defTabSz="873125" eaLnBrk="0" hangingPunct="0"/>
            <a:r>
              <a:rPr lang="en-AU" b="1">
                <a:solidFill>
                  <a:srgbClr val="000000"/>
                </a:solidFill>
              </a:rPr>
              <a:t>Offset </a:t>
            </a:r>
          </a:p>
          <a:p>
            <a:pPr marL="273050" indent="-273050" algn="ctr" defTabSz="873125" eaLnBrk="0" hangingPunct="0"/>
            <a:r>
              <a:rPr lang="en-AU" b="1">
                <a:solidFill>
                  <a:srgbClr val="000000"/>
                </a:solidFill>
              </a:rPr>
              <a:t>account</a:t>
            </a:r>
          </a:p>
          <a:p>
            <a:pPr marL="273050" indent="-273050" algn="ctr" defTabSz="873125" eaLnBrk="0" hangingPunct="0"/>
            <a:r>
              <a:rPr lang="en-AU" b="1">
                <a:solidFill>
                  <a:srgbClr val="000000"/>
                </a:solidFill>
              </a:rPr>
              <a:t>$100,000 </a:t>
            </a:r>
          </a:p>
        </p:txBody>
      </p:sp>
      <p:sp>
        <p:nvSpPr>
          <p:cNvPr id="898054" name="Rectangle 10"/>
          <p:cNvSpPr>
            <a:spLocks noChangeArrowheads="1"/>
          </p:cNvSpPr>
          <p:nvPr/>
        </p:nvSpPr>
        <p:spPr bwMode="auto">
          <a:xfrm>
            <a:off x="523875" y="3940175"/>
            <a:ext cx="1600200" cy="1447800"/>
          </a:xfrm>
          <a:prstGeom prst="rect">
            <a:avLst/>
          </a:prstGeom>
          <a:solidFill>
            <a:schemeClr val="accent1"/>
          </a:solidFill>
          <a:ln w="9525">
            <a:noFill/>
            <a:miter lim="800000"/>
            <a:headEnd/>
            <a:tailEnd/>
          </a:ln>
        </p:spPr>
        <p:txBody>
          <a:bodyPr wrap="none" anchor="ctr"/>
          <a:lstStyle/>
          <a:p>
            <a:endParaRPr lang="en-AU"/>
          </a:p>
        </p:txBody>
      </p:sp>
      <p:sp>
        <p:nvSpPr>
          <p:cNvPr id="898055" name="Line 11"/>
          <p:cNvSpPr>
            <a:spLocks noChangeShapeType="1"/>
          </p:cNvSpPr>
          <p:nvPr/>
        </p:nvSpPr>
        <p:spPr bwMode="auto">
          <a:xfrm flipH="1">
            <a:off x="2262188" y="4625975"/>
            <a:ext cx="609600" cy="0"/>
          </a:xfrm>
          <a:prstGeom prst="line">
            <a:avLst/>
          </a:prstGeom>
          <a:noFill/>
          <a:ln w="31750">
            <a:solidFill>
              <a:schemeClr val="tx1"/>
            </a:solidFill>
            <a:round/>
            <a:headEnd/>
            <a:tailEnd type="triangle" w="med" len="med"/>
          </a:ln>
        </p:spPr>
        <p:txBody>
          <a:bodyPr wrap="none" anchor="ctr"/>
          <a:lstStyle/>
          <a:p>
            <a:endParaRPr lang="en-US"/>
          </a:p>
        </p:txBody>
      </p:sp>
      <p:sp>
        <p:nvSpPr>
          <p:cNvPr id="898056" name="Text Box 12"/>
          <p:cNvSpPr txBox="1">
            <a:spLocks noChangeArrowheads="1"/>
          </p:cNvSpPr>
          <p:nvPr/>
        </p:nvSpPr>
        <p:spPr bwMode="auto">
          <a:xfrm>
            <a:off x="395288" y="4121150"/>
            <a:ext cx="1752600" cy="633413"/>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rgbClr val="000000"/>
                </a:solidFill>
              </a:rPr>
              <a:t>Equity</a:t>
            </a:r>
          </a:p>
          <a:p>
            <a:pPr marL="273050" indent="-273050" algn="ctr" defTabSz="873125" eaLnBrk="0" hangingPunct="0">
              <a:lnSpc>
                <a:spcPct val="80000"/>
              </a:lnSpc>
              <a:spcBef>
                <a:spcPct val="50000"/>
              </a:spcBef>
            </a:pPr>
            <a:r>
              <a:rPr lang="en-AU" b="1">
                <a:solidFill>
                  <a:srgbClr val="000000"/>
                </a:solidFill>
              </a:rPr>
              <a:t>$100,000 </a:t>
            </a:r>
          </a:p>
        </p:txBody>
      </p:sp>
      <p:sp>
        <p:nvSpPr>
          <p:cNvPr id="898057" name="Rectangle 13"/>
          <p:cNvSpPr>
            <a:spLocks noChangeArrowheads="1"/>
          </p:cNvSpPr>
          <p:nvPr/>
        </p:nvSpPr>
        <p:spPr bwMode="auto">
          <a:xfrm>
            <a:off x="814388" y="3406775"/>
            <a:ext cx="990600" cy="304800"/>
          </a:xfrm>
          <a:prstGeom prst="rect">
            <a:avLst/>
          </a:prstGeom>
          <a:solidFill>
            <a:srgbClr val="FFCC00"/>
          </a:solidFill>
          <a:ln w="9525">
            <a:noFill/>
            <a:miter lim="800000"/>
            <a:headEnd/>
            <a:tailEnd/>
          </a:ln>
        </p:spPr>
        <p:txBody>
          <a:bodyPr wrap="none" anchor="ctr"/>
          <a:lstStyle/>
          <a:p>
            <a:endParaRPr lang="en-AU"/>
          </a:p>
        </p:txBody>
      </p:sp>
      <p:sp>
        <p:nvSpPr>
          <p:cNvPr id="898058" name="Rectangle 14"/>
          <p:cNvSpPr>
            <a:spLocks noChangeArrowheads="1"/>
          </p:cNvSpPr>
          <p:nvPr/>
        </p:nvSpPr>
        <p:spPr bwMode="auto">
          <a:xfrm>
            <a:off x="747713" y="3406775"/>
            <a:ext cx="1200150" cy="311150"/>
          </a:xfrm>
          <a:prstGeom prst="rect">
            <a:avLst/>
          </a:prstGeom>
          <a:solidFill>
            <a:schemeClr val="accent1"/>
          </a:solidFill>
          <a:ln w="9525">
            <a:noFill/>
            <a:miter lim="800000"/>
            <a:headEnd/>
            <a:tailEnd/>
          </a:ln>
        </p:spPr>
        <p:txBody>
          <a:bodyPr>
            <a:spAutoFit/>
          </a:bodyPr>
          <a:lstStyle/>
          <a:p>
            <a:pPr algn="ctr" eaLnBrk="0" hangingPunct="0">
              <a:lnSpc>
                <a:spcPct val="80000"/>
              </a:lnSpc>
              <a:spcBef>
                <a:spcPct val="50000"/>
              </a:spcBef>
            </a:pPr>
            <a:r>
              <a:rPr lang="en-AU" b="1">
                <a:solidFill>
                  <a:schemeClr val="bg1"/>
                </a:solidFill>
              </a:rPr>
              <a:t>$100,000</a:t>
            </a:r>
            <a:r>
              <a:rPr lang="en-AU" b="1">
                <a:solidFill>
                  <a:srgbClr val="000000"/>
                </a:solidFill>
              </a:rPr>
              <a:t> </a:t>
            </a:r>
          </a:p>
        </p:txBody>
      </p:sp>
      <p:sp>
        <p:nvSpPr>
          <p:cNvPr id="898059" name="Rectangle 3"/>
          <p:cNvSpPr>
            <a:spLocks noChangeArrowheads="1"/>
          </p:cNvSpPr>
          <p:nvPr/>
        </p:nvSpPr>
        <p:spPr bwMode="auto">
          <a:xfrm>
            <a:off x="431800" y="1292225"/>
            <a:ext cx="7858125" cy="762000"/>
          </a:xfrm>
          <a:prstGeom prst="rect">
            <a:avLst/>
          </a:prstGeom>
          <a:noFill/>
          <a:ln w="9525">
            <a:noFill/>
            <a:miter lim="800000"/>
            <a:headEnd/>
            <a:tailEnd/>
          </a:ln>
        </p:spPr>
        <p:txBody>
          <a:bodyPr wrap="none">
            <a:spAutoFit/>
          </a:bodyPr>
          <a:lstStyle/>
          <a:p>
            <a:r>
              <a:rPr lang="en-US" sz="2200" b="1">
                <a:solidFill>
                  <a:srgbClr val="D86018"/>
                </a:solidFill>
              </a:rPr>
              <a:t>Case study 1</a:t>
            </a:r>
            <a:br>
              <a:rPr lang="en-US" sz="2200" b="1">
                <a:solidFill>
                  <a:srgbClr val="D86018"/>
                </a:solidFill>
              </a:rPr>
            </a:br>
            <a:r>
              <a:rPr lang="en-US" sz="2200" b="1">
                <a:solidFill>
                  <a:srgbClr val="D86018"/>
                </a:solidFill>
              </a:rPr>
              <a:t>Option 2: Use cash in offset account to reduce home loan</a:t>
            </a:r>
            <a:endParaRPr lang="en-AU" sz="2200" b="1" baseline="30000">
              <a:solidFill>
                <a:srgbClr val="D86018"/>
              </a:solidFill>
            </a:endParaRPr>
          </a:p>
        </p:txBody>
      </p:sp>
      <p:sp>
        <p:nvSpPr>
          <p:cNvPr id="898060"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dirty="0">
                <a:solidFill>
                  <a:srgbClr val="717278"/>
                </a:solidFill>
                <a:latin typeface="MLCHeadline" pitchFamily="2" charset="0"/>
              </a:rPr>
              <a:t>Use offset accounts effectively</a:t>
            </a:r>
            <a:endParaRPr lang="en-US" sz="2800" b="1" dirty="0">
              <a:solidFill>
                <a:srgbClr val="717278"/>
              </a:solidFill>
              <a:latin typeface="MLCHeadline" pitchFamily="2"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ChangeArrowheads="1"/>
          </p:cNvSpPr>
          <p:nvPr/>
        </p:nvSpPr>
        <p:spPr bwMode="auto">
          <a:xfrm>
            <a:off x="509588" y="2492375"/>
            <a:ext cx="1600200" cy="2895600"/>
          </a:xfrm>
          <a:prstGeom prst="rect">
            <a:avLst/>
          </a:prstGeom>
          <a:solidFill>
            <a:srgbClr val="D86018"/>
          </a:solidFill>
          <a:ln w="9525">
            <a:noFill/>
            <a:miter lim="800000"/>
            <a:headEnd/>
            <a:tailEnd/>
          </a:ln>
        </p:spPr>
        <p:txBody>
          <a:bodyPr wrap="none" anchor="ctr"/>
          <a:lstStyle/>
          <a:p>
            <a:endParaRPr lang="en-AU"/>
          </a:p>
        </p:txBody>
      </p:sp>
      <p:sp>
        <p:nvSpPr>
          <p:cNvPr id="900099" name="Text Box 3"/>
          <p:cNvSpPr txBox="1">
            <a:spLocks noChangeArrowheads="1"/>
          </p:cNvSpPr>
          <p:nvPr/>
        </p:nvSpPr>
        <p:spPr bwMode="auto">
          <a:xfrm>
            <a:off x="433388" y="2720975"/>
            <a:ext cx="1752600"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chemeClr val="bg1"/>
                </a:solidFill>
              </a:rPr>
              <a:t>Outstanding</a:t>
            </a:r>
          </a:p>
          <a:p>
            <a:pPr marL="273050" indent="-273050" algn="ctr" defTabSz="873125" eaLnBrk="0" hangingPunct="0">
              <a:lnSpc>
                <a:spcPct val="80000"/>
              </a:lnSpc>
              <a:spcBef>
                <a:spcPct val="50000"/>
              </a:spcBef>
            </a:pPr>
            <a:r>
              <a:rPr lang="en-AU" b="1">
                <a:solidFill>
                  <a:schemeClr val="bg1"/>
                </a:solidFill>
              </a:rPr>
              <a:t>loan</a:t>
            </a:r>
          </a:p>
          <a:p>
            <a:pPr marL="273050" indent="-273050" algn="ctr" defTabSz="873125" eaLnBrk="0" hangingPunct="0">
              <a:lnSpc>
                <a:spcPct val="80000"/>
              </a:lnSpc>
              <a:spcBef>
                <a:spcPct val="50000"/>
              </a:spcBef>
            </a:pPr>
            <a:r>
              <a:rPr lang="en-AU" b="1">
                <a:solidFill>
                  <a:schemeClr val="bg1"/>
                </a:solidFill>
              </a:rPr>
              <a:t>$200,000</a:t>
            </a:r>
            <a:r>
              <a:rPr lang="en-AU" b="1">
                <a:solidFill>
                  <a:srgbClr val="000000"/>
                </a:solidFill>
              </a:rPr>
              <a:t> </a:t>
            </a:r>
          </a:p>
        </p:txBody>
      </p:sp>
      <p:sp>
        <p:nvSpPr>
          <p:cNvPr id="900100" name="Rectangle 4"/>
          <p:cNvSpPr>
            <a:spLocks noChangeArrowheads="1"/>
          </p:cNvSpPr>
          <p:nvPr/>
        </p:nvSpPr>
        <p:spPr bwMode="auto">
          <a:xfrm>
            <a:off x="3052763" y="3940175"/>
            <a:ext cx="1600200" cy="1447800"/>
          </a:xfrm>
          <a:prstGeom prst="rect">
            <a:avLst/>
          </a:prstGeom>
          <a:solidFill>
            <a:srgbClr val="FFFFFF"/>
          </a:solidFill>
          <a:ln w="9525">
            <a:noFill/>
            <a:miter lim="800000"/>
            <a:headEnd/>
            <a:tailEnd/>
          </a:ln>
        </p:spPr>
        <p:txBody>
          <a:bodyPr wrap="none" anchor="ctr"/>
          <a:lstStyle/>
          <a:p>
            <a:endParaRPr lang="en-AU"/>
          </a:p>
        </p:txBody>
      </p:sp>
      <p:sp>
        <p:nvSpPr>
          <p:cNvPr id="900101" name="Rectangle 6"/>
          <p:cNvSpPr>
            <a:spLocks noChangeArrowheads="1"/>
          </p:cNvSpPr>
          <p:nvPr/>
        </p:nvSpPr>
        <p:spPr bwMode="auto">
          <a:xfrm>
            <a:off x="509588" y="3940175"/>
            <a:ext cx="1600200" cy="1447800"/>
          </a:xfrm>
          <a:prstGeom prst="rect">
            <a:avLst/>
          </a:prstGeom>
          <a:solidFill>
            <a:schemeClr val="accent1"/>
          </a:solidFill>
          <a:ln w="9525">
            <a:noFill/>
            <a:miter lim="800000"/>
            <a:headEnd/>
            <a:tailEnd/>
          </a:ln>
        </p:spPr>
        <p:txBody>
          <a:bodyPr wrap="none" anchor="ctr"/>
          <a:lstStyle/>
          <a:p>
            <a:endParaRPr lang="en-AU"/>
          </a:p>
        </p:txBody>
      </p:sp>
      <p:sp>
        <p:nvSpPr>
          <p:cNvPr id="900102" name="Text Box 8"/>
          <p:cNvSpPr txBox="1">
            <a:spLocks noChangeArrowheads="1"/>
          </p:cNvSpPr>
          <p:nvPr/>
        </p:nvSpPr>
        <p:spPr bwMode="auto">
          <a:xfrm>
            <a:off x="395288" y="4121150"/>
            <a:ext cx="1752600" cy="633413"/>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rgbClr val="000000"/>
                </a:solidFill>
              </a:rPr>
              <a:t>Equity</a:t>
            </a:r>
          </a:p>
          <a:p>
            <a:pPr marL="273050" indent="-273050" algn="ctr" defTabSz="873125" eaLnBrk="0" hangingPunct="0">
              <a:lnSpc>
                <a:spcPct val="80000"/>
              </a:lnSpc>
              <a:spcBef>
                <a:spcPct val="50000"/>
              </a:spcBef>
            </a:pPr>
            <a:r>
              <a:rPr lang="en-AU" b="1">
                <a:solidFill>
                  <a:srgbClr val="000000"/>
                </a:solidFill>
              </a:rPr>
              <a:t>$100,000 </a:t>
            </a:r>
          </a:p>
        </p:txBody>
      </p:sp>
      <p:sp>
        <p:nvSpPr>
          <p:cNvPr id="900103" name="Rectangle 9"/>
          <p:cNvSpPr>
            <a:spLocks noChangeArrowheads="1"/>
          </p:cNvSpPr>
          <p:nvPr/>
        </p:nvSpPr>
        <p:spPr bwMode="auto">
          <a:xfrm>
            <a:off x="814388" y="3406775"/>
            <a:ext cx="990600" cy="304800"/>
          </a:xfrm>
          <a:prstGeom prst="rect">
            <a:avLst/>
          </a:prstGeom>
          <a:solidFill>
            <a:srgbClr val="FFCC00"/>
          </a:solidFill>
          <a:ln w="9525">
            <a:noFill/>
            <a:miter lim="800000"/>
            <a:headEnd/>
            <a:tailEnd/>
          </a:ln>
        </p:spPr>
        <p:txBody>
          <a:bodyPr wrap="none" anchor="ctr"/>
          <a:lstStyle/>
          <a:p>
            <a:endParaRPr lang="en-AU"/>
          </a:p>
        </p:txBody>
      </p:sp>
      <p:sp>
        <p:nvSpPr>
          <p:cNvPr id="900104" name="Rectangle 10"/>
          <p:cNvSpPr>
            <a:spLocks noChangeArrowheads="1"/>
          </p:cNvSpPr>
          <p:nvPr/>
        </p:nvSpPr>
        <p:spPr bwMode="auto">
          <a:xfrm>
            <a:off x="747713" y="3406775"/>
            <a:ext cx="1200150" cy="311150"/>
          </a:xfrm>
          <a:prstGeom prst="rect">
            <a:avLst/>
          </a:prstGeom>
          <a:solidFill>
            <a:schemeClr val="accent1"/>
          </a:solidFill>
          <a:ln w="9525">
            <a:noFill/>
            <a:miter lim="800000"/>
            <a:headEnd/>
            <a:tailEnd/>
          </a:ln>
        </p:spPr>
        <p:txBody>
          <a:bodyPr>
            <a:spAutoFit/>
          </a:bodyPr>
          <a:lstStyle/>
          <a:p>
            <a:pPr algn="ctr" eaLnBrk="0" hangingPunct="0">
              <a:lnSpc>
                <a:spcPct val="80000"/>
              </a:lnSpc>
              <a:spcBef>
                <a:spcPct val="50000"/>
              </a:spcBef>
            </a:pPr>
            <a:r>
              <a:rPr lang="en-AU" b="1">
                <a:solidFill>
                  <a:schemeClr val="bg1"/>
                </a:solidFill>
              </a:rPr>
              <a:t>$100,000</a:t>
            </a:r>
            <a:r>
              <a:rPr lang="en-AU" b="1">
                <a:solidFill>
                  <a:srgbClr val="000000"/>
                </a:solidFill>
              </a:rPr>
              <a:t> </a:t>
            </a:r>
          </a:p>
        </p:txBody>
      </p:sp>
      <p:sp>
        <p:nvSpPr>
          <p:cNvPr id="900105" name="Rectangle 15"/>
          <p:cNvSpPr>
            <a:spLocks noChangeArrowheads="1"/>
          </p:cNvSpPr>
          <p:nvPr/>
        </p:nvSpPr>
        <p:spPr bwMode="auto">
          <a:xfrm>
            <a:off x="3228975" y="3933825"/>
            <a:ext cx="1600200" cy="1447800"/>
          </a:xfrm>
          <a:prstGeom prst="rect">
            <a:avLst/>
          </a:prstGeom>
          <a:solidFill>
            <a:srgbClr val="FFFFFF"/>
          </a:solidFill>
          <a:ln w="9525">
            <a:noFill/>
            <a:miter lim="800000"/>
            <a:headEnd/>
            <a:tailEnd/>
          </a:ln>
        </p:spPr>
        <p:txBody>
          <a:bodyPr wrap="none" anchor="ctr"/>
          <a:lstStyle/>
          <a:p>
            <a:endParaRPr lang="en-AU"/>
          </a:p>
        </p:txBody>
      </p:sp>
      <p:sp>
        <p:nvSpPr>
          <p:cNvPr id="900106" name="Text Box 16"/>
          <p:cNvSpPr txBox="1">
            <a:spLocks noChangeArrowheads="1"/>
          </p:cNvSpPr>
          <p:nvPr/>
        </p:nvSpPr>
        <p:spPr bwMode="auto">
          <a:xfrm>
            <a:off x="3152775" y="4114800"/>
            <a:ext cx="1752600" cy="881063"/>
          </a:xfrm>
          <a:prstGeom prst="rect">
            <a:avLst/>
          </a:prstGeom>
          <a:solidFill>
            <a:srgbClr val="CC0099"/>
          </a:solidFill>
          <a:ln w="9525">
            <a:noFill/>
            <a:miter lim="800000"/>
            <a:headEnd/>
            <a:tailEnd/>
          </a:ln>
        </p:spPr>
        <p:txBody>
          <a:bodyPr lIns="57799" tIns="28898" rIns="57799" bIns="28898">
            <a:spAutoFit/>
          </a:bodyPr>
          <a:lstStyle/>
          <a:p>
            <a:pPr marL="273050" indent="-273050" algn="ctr" defTabSz="873125" eaLnBrk="0" hangingPunct="0"/>
            <a:r>
              <a:rPr lang="en-AU" b="1">
                <a:solidFill>
                  <a:schemeClr val="bg1"/>
                </a:solidFill>
              </a:rPr>
              <a:t>Investment</a:t>
            </a:r>
          </a:p>
          <a:p>
            <a:pPr marL="273050" indent="-273050" algn="ctr" defTabSz="873125" eaLnBrk="0" hangingPunct="0"/>
            <a:r>
              <a:rPr lang="en-AU" b="1">
                <a:solidFill>
                  <a:schemeClr val="bg1"/>
                </a:solidFill>
              </a:rPr>
              <a:t>loan</a:t>
            </a:r>
          </a:p>
          <a:p>
            <a:pPr marL="273050" indent="-273050" algn="ctr" defTabSz="873125" eaLnBrk="0" hangingPunct="0"/>
            <a:r>
              <a:rPr lang="en-AU" b="1">
                <a:solidFill>
                  <a:schemeClr val="bg1"/>
                </a:solidFill>
              </a:rPr>
              <a:t>$100,000</a:t>
            </a:r>
            <a:r>
              <a:rPr lang="en-AU" b="1">
                <a:solidFill>
                  <a:srgbClr val="000000"/>
                </a:solidFill>
              </a:rPr>
              <a:t> </a:t>
            </a:r>
          </a:p>
        </p:txBody>
      </p:sp>
      <p:sp>
        <p:nvSpPr>
          <p:cNvPr id="900107" name="Line 17"/>
          <p:cNvSpPr>
            <a:spLocks noChangeShapeType="1"/>
          </p:cNvSpPr>
          <p:nvPr/>
        </p:nvSpPr>
        <p:spPr bwMode="auto">
          <a:xfrm>
            <a:off x="2438400" y="4619625"/>
            <a:ext cx="609600" cy="0"/>
          </a:xfrm>
          <a:prstGeom prst="line">
            <a:avLst/>
          </a:prstGeom>
          <a:noFill/>
          <a:ln w="31750">
            <a:solidFill>
              <a:schemeClr val="tx1"/>
            </a:solidFill>
            <a:round/>
            <a:headEnd/>
            <a:tailEnd type="triangle" w="med" len="med"/>
          </a:ln>
        </p:spPr>
        <p:txBody>
          <a:bodyPr wrap="none" anchor="ctr"/>
          <a:lstStyle/>
          <a:p>
            <a:endParaRPr lang="en-US"/>
          </a:p>
        </p:txBody>
      </p:sp>
      <p:sp>
        <p:nvSpPr>
          <p:cNvPr id="900108" name="Text Box 33"/>
          <p:cNvSpPr txBox="1">
            <a:spLocks noChangeArrowheads="1"/>
          </p:cNvSpPr>
          <p:nvPr/>
        </p:nvSpPr>
        <p:spPr bwMode="auto">
          <a:xfrm>
            <a:off x="5724128" y="2928938"/>
            <a:ext cx="3810000" cy="990600"/>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dirty="0">
                <a:solidFill>
                  <a:schemeClr val="accent1"/>
                </a:solidFill>
                <a:cs typeface="Arial" charset="0"/>
              </a:rPr>
              <a:t>Existing loan reduced</a:t>
            </a:r>
          </a:p>
          <a:p>
            <a:pPr marL="273050" indent="-273050" defTabSz="873125" eaLnBrk="0" hangingPunct="0">
              <a:lnSpc>
                <a:spcPct val="80000"/>
              </a:lnSpc>
              <a:spcBef>
                <a:spcPct val="50000"/>
              </a:spcBef>
            </a:pPr>
            <a:r>
              <a:rPr lang="en-AU" dirty="0">
                <a:solidFill>
                  <a:srgbClr val="000000"/>
                </a:solidFill>
                <a:cs typeface="Arial" charset="0"/>
              </a:rPr>
              <a:t>Purpose: Non-investment  </a:t>
            </a:r>
          </a:p>
          <a:p>
            <a:pPr marL="273050" indent="-273050" defTabSz="873125" eaLnBrk="0" hangingPunct="0">
              <a:lnSpc>
                <a:spcPct val="80000"/>
              </a:lnSpc>
              <a:spcBef>
                <a:spcPct val="50000"/>
              </a:spcBef>
            </a:pPr>
            <a:r>
              <a:rPr lang="en-AU" dirty="0">
                <a:solidFill>
                  <a:srgbClr val="000000"/>
                </a:solidFill>
                <a:cs typeface="Arial" charset="0"/>
              </a:rPr>
              <a:t>Outcome: </a:t>
            </a:r>
            <a:r>
              <a:rPr lang="en-AU" dirty="0" smtClean="0">
                <a:solidFill>
                  <a:srgbClr val="000000"/>
                </a:solidFill>
                <a:cs typeface="Arial" charset="0"/>
              </a:rPr>
              <a:t>Interest non-deductible</a:t>
            </a:r>
            <a:endParaRPr lang="en-AU" dirty="0">
              <a:solidFill>
                <a:srgbClr val="000000"/>
              </a:solidFill>
              <a:cs typeface="Arial" charset="0"/>
            </a:endParaRPr>
          </a:p>
        </p:txBody>
      </p:sp>
      <p:sp>
        <p:nvSpPr>
          <p:cNvPr id="900109" name="Line 34"/>
          <p:cNvSpPr>
            <a:spLocks noChangeShapeType="1"/>
          </p:cNvSpPr>
          <p:nvPr/>
        </p:nvSpPr>
        <p:spPr bwMode="auto">
          <a:xfrm>
            <a:off x="2584450" y="3462338"/>
            <a:ext cx="3124200" cy="0"/>
          </a:xfrm>
          <a:prstGeom prst="line">
            <a:avLst/>
          </a:prstGeom>
          <a:noFill/>
          <a:ln w="31750">
            <a:solidFill>
              <a:srgbClr val="FFFFFF"/>
            </a:solidFill>
            <a:round/>
            <a:headEnd/>
            <a:tailEnd type="triangle" w="med" len="med"/>
          </a:ln>
        </p:spPr>
        <p:txBody>
          <a:bodyPr wrap="none" anchor="ctr"/>
          <a:lstStyle/>
          <a:p>
            <a:endParaRPr lang="en-US"/>
          </a:p>
        </p:txBody>
      </p:sp>
      <p:sp>
        <p:nvSpPr>
          <p:cNvPr id="900110" name="Line 35"/>
          <p:cNvSpPr>
            <a:spLocks noChangeShapeType="1"/>
          </p:cNvSpPr>
          <p:nvPr/>
        </p:nvSpPr>
        <p:spPr bwMode="auto">
          <a:xfrm>
            <a:off x="2584450" y="3055938"/>
            <a:ext cx="3124200" cy="0"/>
          </a:xfrm>
          <a:prstGeom prst="line">
            <a:avLst/>
          </a:prstGeom>
          <a:noFill/>
          <a:ln w="28575">
            <a:solidFill>
              <a:schemeClr val="tx1"/>
            </a:solidFill>
            <a:round/>
            <a:headEnd/>
            <a:tailEnd type="triangle" w="lg" len="med"/>
          </a:ln>
        </p:spPr>
        <p:txBody>
          <a:bodyPr/>
          <a:lstStyle/>
          <a:p>
            <a:endParaRPr lang="en-US"/>
          </a:p>
        </p:txBody>
      </p:sp>
      <p:sp>
        <p:nvSpPr>
          <p:cNvPr id="900111" name="Line 37"/>
          <p:cNvSpPr>
            <a:spLocks noChangeShapeType="1"/>
          </p:cNvSpPr>
          <p:nvPr/>
        </p:nvSpPr>
        <p:spPr bwMode="auto">
          <a:xfrm>
            <a:off x="5108575" y="4618038"/>
            <a:ext cx="600075" cy="0"/>
          </a:xfrm>
          <a:prstGeom prst="line">
            <a:avLst/>
          </a:prstGeom>
          <a:noFill/>
          <a:ln w="31750">
            <a:solidFill>
              <a:schemeClr val="tx1"/>
            </a:solidFill>
            <a:round/>
            <a:headEnd/>
            <a:tailEnd type="triangle" w="med" len="med"/>
          </a:ln>
        </p:spPr>
        <p:txBody>
          <a:bodyPr wrap="none" anchor="ctr"/>
          <a:lstStyle/>
          <a:p>
            <a:endParaRPr lang="en-US"/>
          </a:p>
        </p:txBody>
      </p:sp>
      <p:sp>
        <p:nvSpPr>
          <p:cNvPr id="900112" name="Text Box 39"/>
          <p:cNvSpPr txBox="1">
            <a:spLocks noChangeArrowheads="1"/>
          </p:cNvSpPr>
          <p:nvPr/>
        </p:nvSpPr>
        <p:spPr bwMode="auto">
          <a:xfrm>
            <a:off x="5796136" y="4508500"/>
            <a:ext cx="3101850" cy="1000157"/>
          </a:xfrm>
          <a:prstGeom prst="rect">
            <a:avLst/>
          </a:prstGeom>
          <a:noFill/>
          <a:ln w="9525">
            <a:noFill/>
            <a:miter lim="800000"/>
            <a:headEnd/>
            <a:tailEnd/>
          </a:ln>
        </p:spPr>
        <p:txBody>
          <a:bodyPr wrap="square" lIns="57799" tIns="28898" rIns="57799" bIns="28898">
            <a:spAutoFit/>
          </a:bodyPr>
          <a:lstStyle/>
          <a:p>
            <a:pPr marL="273050" indent="-273050" defTabSz="873125" eaLnBrk="0" hangingPunct="0">
              <a:lnSpc>
                <a:spcPct val="80000"/>
              </a:lnSpc>
              <a:spcBef>
                <a:spcPct val="50000"/>
              </a:spcBef>
            </a:pPr>
            <a:r>
              <a:rPr lang="en-AU" dirty="0">
                <a:solidFill>
                  <a:schemeClr val="accent1"/>
                </a:solidFill>
                <a:cs typeface="Arial" charset="0"/>
              </a:rPr>
              <a:t>New investment loan</a:t>
            </a:r>
          </a:p>
          <a:p>
            <a:pPr marL="273050" indent="-273050" defTabSz="873125" eaLnBrk="0" hangingPunct="0">
              <a:lnSpc>
                <a:spcPct val="80000"/>
              </a:lnSpc>
              <a:spcBef>
                <a:spcPct val="50000"/>
              </a:spcBef>
            </a:pPr>
            <a:r>
              <a:rPr lang="en-AU" dirty="0">
                <a:solidFill>
                  <a:srgbClr val="000000"/>
                </a:solidFill>
                <a:cs typeface="Arial" charset="0"/>
              </a:rPr>
              <a:t>Purpose: Investment  </a:t>
            </a:r>
          </a:p>
          <a:p>
            <a:pPr marL="273050" indent="-273050" defTabSz="873125" eaLnBrk="0" hangingPunct="0">
              <a:lnSpc>
                <a:spcPct val="80000"/>
              </a:lnSpc>
              <a:spcBef>
                <a:spcPct val="50000"/>
              </a:spcBef>
            </a:pPr>
            <a:r>
              <a:rPr lang="en-AU" dirty="0">
                <a:solidFill>
                  <a:srgbClr val="000000"/>
                </a:solidFill>
                <a:cs typeface="Arial" charset="0"/>
              </a:rPr>
              <a:t>Outcome: </a:t>
            </a:r>
            <a:r>
              <a:rPr lang="en-AU" dirty="0" smtClean="0">
                <a:solidFill>
                  <a:srgbClr val="000000"/>
                </a:solidFill>
                <a:cs typeface="Arial" charset="0"/>
              </a:rPr>
              <a:t>Interest deductible</a:t>
            </a:r>
            <a:endParaRPr lang="en-AU" dirty="0">
              <a:solidFill>
                <a:srgbClr val="000000"/>
              </a:solidFill>
              <a:cs typeface="Arial" charset="0"/>
            </a:endParaRPr>
          </a:p>
        </p:txBody>
      </p:sp>
      <p:sp>
        <p:nvSpPr>
          <p:cNvPr id="900113"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
        <p:nvSpPr>
          <p:cNvPr id="900114" name="Rectangle 3"/>
          <p:cNvSpPr>
            <a:spLocks noChangeArrowheads="1"/>
          </p:cNvSpPr>
          <p:nvPr/>
        </p:nvSpPr>
        <p:spPr bwMode="auto">
          <a:xfrm>
            <a:off x="431800" y="1292225"/>
            <a:ext cx="6083300" cy="762000"/>
          </a:xfrm>
          <a:prstGeom prst="rect">
            <a:avLst/>
          </a:prstGeom>
          <a:noFill/>
          <a:ln w="9525">
            <a:noFill/>
            <a:miter lim="800000"/>
            <a:headEnd/>
            <a:tailEnd/>
          </a:ln>
        </p:spPr>
        <p:txBody>
          <a:bodyPr wrap="none">
            <a:spAutoFit/>
          </a:bodyPr>
          <a:lstStyle/>
          <a:p>
            <a:r>
              <a:rPr lang="en-US" sz="2200" b="1">
                <a:solidFill>
                  <a:srgbClr val="D86018"/>
                </a:solidFill>
              </a:rPr>
              <a:t>Case study 1</a:t>
            </a:r>
            <a:br>
              <a:rPr lang="en-US" sz="2200" b="1">
                <a:solidFill>
                  <a:srgbClr val="D86018"/>
                </a:solidFill>
              </a:rPr>
            </a:br>
            <a:r>
              <a:rPr lang="en-US" sz="2200" b="1">
                <a:solidFill>
                  <a:srgbClr val="D86018"/>
                </a:solidFill>
              </a:rPr>
              <a:t>Option 2: Take out separate investment loan</a:t>
            </a:r>
            <a:endParaRPr lang="en-AU" sz="2200" b="1" baseline="30000">
              <a:solidFill>
                <a:srgbClr val="D86018"/>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175106"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175107" name="Text Placeholder 8"/>
          <p:cNvSpPr>
            <a:spLocks noGrp="1"/>
          </p:cNvSpPr>
          <p:nvPr>
            <p:ph type="body" sz="quarter" idx="4294967295"/>
          </p:nvPr>
        </p:nvSpPr>
        <p:spPr>
          <a:xfrm>
            <a:off x="485933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Things to consider</a:t>
            </a:r>
            <a:br>
              <a:rPr sz="2000" smtClean="0">
                <a:solidFill>
                  <a:schemeClr val="bg2"/>
                </a:solidFill>
                <a:ea typeface="ＭＳ Ｐゴシック"/>
              </a:rPr>
            </a:br>
            <a:r>
              <a:rPr sz="1600" smtClean="0">
                <a:solidFill>
                  <a:schemeClr val="bg2"/>
                </a:solidFill>
                <a:ea typeface="ＭＳ Ｐゴシック"/>
              </a:rPr>
              <a:t>- when borrowing to buy a home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3"/>
          <p:cNvSpPr>
            <a:spLocks noChangeArrowheads="1"/>
          </p:cNvSpPr>
          <p:nvPr/>
        </p:nvSpPr>
        <p:spPr bwMode="auto">
          <a:xfrm>
            <a:off x="381000" y="2193925"/>
            <a:ext cx="7848600" cy="4114800"/>
          </a:xfrm>
          <a:prstGeom prst="rect">
            <a:avLst/>
          </a:prstGeom>
          <a:noFill/>
          <a:ln w="9525">
            <a:noFill/>
            <a:miter lim="800000"/>
            <a:headEnd/>
            <a:tailEnd/>
          </a:ln>
        </p:spPr>
        <p:txBody>
          <a:bodyPr/>
          <a:lstStyle/>
          <a:p>
            <a:pPr marL="342900" indent="-342900" eaLnBrk="0" hangingPunct="0">
              <a:lnSpc>
                <a:spcPts val="2400"/>
              </a:lnSpc>
              <a:spcAft>
                <a:spcPct val="50000"/>
              </a:spcAft>
              <a:buFontTx/>
              <a:buChar char="•"/>
            </a:pPr>
            <a:r>
              <a:rPr lang="en-AU">
                <a:solidFill>
                  <a:srgbClr val="000000"/>
                </a:solidFill>
                <a:cs typeface="Arial" charset="0"/>
              </a:rPr>
              <a:t>Rob has a home</a:t>
            </a:r>
          </a:p>
          <a:p>
            <a:pPr marL="342900" indent="-342900" eaLnBrk="0" hangingPunct="0">
              <a:lnSpc>
                <a:spcPts val="2400"/>
              </a:lnSpc>
              <a:spcAft>
                <a:spcPct val="50000"/>
              </a:spcAft>
              <a:buFontTx/>
              <a:buChar char="•"/>
            </a:pPr>
            <a:r>
              <a:rPr lang="en-AU">
                <a:solidFill>
                  <a:srgbClr val="000000"/>
                </a:solidFill>
                <a:cs typeface="Arial" charset="0"/>
              </a:rPr>
              <a:t>Original loan $200,000</a:t>
            </a:r>
          </a:p>
          <a:p>
            <a:pPr marL="342900" indent="-342900" eaLnBrk="0" hangingPunct="0">
              <a:lnSpc>
                <a:spcPts val="2400"/>
              </a:lnSpc>
              <a:spcAft>
                <a:spcPct val="50000"/>
              </a:spcAft>
              <a:buFontTx/>
              <a:buChar char="•"/>
            </a:pPr>
            <a:r>
              <a:rPr lang="en-AU">
                <a:solidFill>
                  <a:srgbClr val="000000"/>
                </a:solidFill>
                <a:cs typeface="Arial" charset="0"/>
              </a:rPr>
              <a:t>Has repaid $100,000</a:t>
            </a:r>
          </a:p>
          <a:p>
            <a:pPr marL="342900" indent="-342900" eaLnBrk="0" hangingPunct="0">
              <a:lnSpc>
                <a:spcPts val="2400"/>
              </a:lnSpc>
              <a:spcAft>
                <a:spcPct val="50000"/>
              </a:spcAft>
              <a:buFontTx/>
              <a:buChar char="•"/>
            </a:pPr>
            <a:r>
              <a:rPr lang="en-AU">
                <a:solidFill>
                  <a:srgbClr val="000000"/>
                </a:solidFill>
                <a:cs typeface="Arial" charset="0"/>
              </a:rPr>
              <a:t>Wants to use equity of $100,000 as a deposit to purchase a new principal residence</a:t>
            </a:r>
          </a:p>
          <a:p>
            <a:pPr marL="342900" indent="-342900" eaLnBrk="0" hangingPunct="0">
              <a:lnSpc>
                <a:spcPts val="2400"/>
              </a:lnSpc>
              <a:spcAft>
                <a:spcPct val="50000"/>
              </a:spcAft>
              <a:buFontTx/>
              <a:buChar char="•"/>
            </a:pPr>
            <a:r>
              <a:rPr lang="en-AU">
                <a:solidFill>
                  <a:srgbClr val="000000"/>
                </a:solidFill>
                <a:cs typeface="Arial" charset="0"/>
              </a:rPr>
              <a:t>Current home to become investment property</a:t>
            </a:r>
          </a:p>
          <a:p>
            <a:pPr marL="342900" indent="-342900" eaLnBrk="0" hangingPunct="0">
              <a:lnSpc>
                <a:spcPts val="2400"/>
              </a:lnSpc>
              <a:spcBef>
                <a:spcPct val="50000"/>
              </a:spcBef>
              <a:spcAft>
                <a:spcPct val="50000"/>
              </a:spcAft>
              <a:buFontTx/>
              <a:buChar char="•"/>
            </a:pPr>
            <a:endParaRPr lang="en-AU">
              <a:solidFill>
                <a:srgbClr val="000000"/>
              </a:solidFill>
              <a:cs typeface="Arial" charset="0"/>
            </a:endParaRPr>
          </a:p>
        </p:txBody>
      </p:sp>
      <p:sp>
        <p:nvSpPr>
          <p:cNvPr id="902147" name="Rectangle 3"/>
          <p:cNvSpPr>
            <a:spLocks noChangeArrowheads="1"/>
          </p:cNvSpPr>
          <p:nvPr/>
        </p:nvSpPr>
        <p:spPr bwMode="auto">
          <a:xfrm>
            <a:off x="431800" y="1292225"/>
            <a:ext cx="1911350" cy="762000"/>
          </a:xfrm>
          <a:prstGeom prst="rect">
            <a:avLst/>
          </a:prstGeom>
          <a:noFill/>
          <a:ln w="9525">
            <a:noFill/>
            <a:miter lim="800000"/>
            <a:headEnd/>
            <a:tailEnd/>
          </a:ln>
        </p:spPr>
        <p:txBody>
          <a:bodyPr wrap="none">
            <a:spAutoFit/>
          </a:bodyPr>
          <a:lstStyle/>
          <a:p>
            <a:r>
              <a:rPr lang="en-US" sz="2200" b="1">
                <a:solidFill>
                  <a:srgbClr val="D86018"/>
                </a:solidFill>
              </a:rPr>
              <a:t>Case study 2</a:t>
            </a:r>
          </a:p>
          <a:p>
            <a:r>
              <a:rPr lang="en-US" sz="2200" b="1">
                <a:solidFill>
                  <a:srgbClr val="D86018"/>
                </a:solidFill>
              </a:rPr>
              <a:t>Background</a:t>
            </a:r>
            <a:endParaRPr lang="en-AU" sz="2200" b="1" baseline="30000">
              <a:solidFill>
                <a:srgbClr val="D86018"/>
              </a:solidFill>
            </a:endParaRPr>
          </a:p>
        </p:txBody>
      </p:sp>
      <p:sp>
        <p:nvSpPr>
          <p:cNvPr id="902148"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4"/>
          <p:cNvSpPr>
            <a:spLocks noChangeArrowheads="1"/>
          </p:cNvSpPr>
          <p:nvPr/>
        </p:nvSpPr>
        <p:spPr bwMode="auto">
          <a:xfrm>
            <a:off x="541338" y="2492375"/>
            <a:ext cx="1600200" cy="1447800"/>
          </a:xfrm>
          <a:prstGeom prst="rect">
            <a:avLst/>
          </a:prstGeom>
          <a:solidFill>
            <a:srgbClr val="D86018"/>
          </a:solidFill>
          <a:ln w="9525">
            <a:noFill/>
            <a:miter lim="800000"/>
            <a:headEnd/>
            <a:tailEnd/>
          </a:ln>
        </p:spPr>
        <p:txBody>
          <a:bodyPr wrap="none" anchor="ctr"/>
          <a:lstStyle/>
          <a:p>
            <a:endParaRPr lang="en-AU"/>
          </a:p>
        </p:txBody>
      </p:sp>
      <p:sp>
        <p:nvSpPr>
          <p:cNvPr id="904195" name="Text Box 6"/>
          <p:cNvSpPr txBox="1">
            <a:spLocks noChangeArrowheads="1"/>
          </p:cNvSpPr>
          <p:nvPr/>
        </p:nvSpPr>
        <p:spPr bwMode="auto">
          <a:xfrm>
            <a:off x="465138" y="2708275"/>
            <a:ext cx="1752600"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chemeClr val="bg1"/>
                </a:solidFill>
              </a:rPr>
              <a:t>Outstanding</a:t>
            </a:r>
          </a:p>
          <a:p>
            <a:pPr marL="273050" indent="-273050" algn="ctr" defTabSz="873125" eaLnBrk="0" hangingPunct="0">
              <a:lnSpc>
                <a:spcPct val="80000"/>
              </a:lnSpc>
              <a:spcBef>
                <a:spcPct val="50000"/>
              </a:spcBef>
            </a:pPr>
            <a:r>
              <a:rPr lang="en-AU" b="1">
                <a:solidFill>
                  <a:schemeClr val="bg1"/>
                </a:solidFill>
              </a:rPr>
              <a:t>loan</a:t>
            </a:r>
          </a:p>
          <a:p>
            <a:pPr marL="273050" indent="-273050" algn="ctr" defTabSz="873125" eaLnBrk="0" hangingPunct="0">
              <a:lnSpc>
                <a:spcPct val="80000"/>
              </a:lnSpc>
              <a:spcBef>
                <a:spcPct val="50000"/>
              </a:spcBef>
            </a:pPr>
            <a:r>
              <a:rPr lang="en-AU" b="1">
                <a:solidFill>
                  <a:schemeClr val="bg1"/>
                </a:solidFill>
              </a:rPr>
              <a:t>$100,000</a:t>
            </a:r>
            <a:r>
              <a:rPr lang="en-AU" b="1">
                <a:solidFill>
                  <a:srgbClr val="000000"/>
                </a:solidFill>
              </a:rPr>
              <a:t> </a:t>
            </a:r>
          </a:p>
        </p:txBody>
      </p:sp>
      <p:sp>
        <p:nvSpPr>
          <p:cNvPr id="904196" name="Text Box 9"/>
          <p:cNvSpPr txBox="1">
            <a:spLocks noChangeArrowheads="1"/>
          </p:cNvSpPr>
          <p:nvPr/>
        </p:nvSpPr>
        <p:spPr bwMode="auto">
          <a:xfrm>
            <a:off x="522288" y="5516563"/>
            <a:ext cx="1601787"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a:solidFill>
                  <a:srgbClr val="000000"/>
                </a:solidFill>
                <a:cs typeface="Arial" charset="0"/>
              </a:rPr>
              <a:t>After repaying</a:t>
            </a:r>
          </a:p>
          <a:p>
            <a:pPr marL="273050" indent="-273050" algn="ctr" defTabSz="873125" eaLnBrk="0" hangingPunct="0">
              <a:lnSpc>
                <a:spcPct val="80000"/>
              </a:lnSpc>
              <a:spcBef>
                <a:spcPct val="50000"/>
              </a:spcBef>
            </a:pPr>
            <a:r>
              <a:rPr lang="en-AU">
                <a:solidFill>
                  <a:srgbClr val="000000"/>
                </a:solidFill>
                <a:cs typeface="Arial" charset="0"/>
              </a:rPr>
              <a:t>$100,000 </a:t>
            </a:r>
          </a:p>
          <a:p>
            <a:pPr marL="273050" indent="-273050" algn="ctr" defTabSz="873125" eaLnBrk="0" hangingPunct="0">
              <a:lnSpc>
                <a:spcPct val="80000"/>
              </a:lnSpc>
              <a:spcBef>
                <a:spcPct val="50000"/>
              </a:spcBef>
            </a:pPr>
            <a:r>
              <a:rPr lang="en-AU">
                <a:solidFill>
                  <a:srgbClr val="000000"/>
                </a:solidFill>
                <a:cs typeface="Arial" charset="0"/>
              </a:rPr>
              <a:t>into loan</a:t>
            </a:r>
          </a:p>
        </p:txBody>
      </p:sp>
      <p:sp>
        <p:nvSpPr>
          <p:cNvPr id="904197" name="Rectangle 11"/>
          <p:cNvSpPr>
            <a:spLocks noChangeArrowheads="1"/>
          </p:cNvSpPr>
          <p:nvPr/>
        </p:nvSpPr>
        <p:spPr bwMode="auto">
          <a:xfrm>
            <a:off x="541338" y="3933825"/>
            <a:ext cx="1600200" cy="1447800"/>
          </a:xfrm>
          <a:prstGeom prst="rect">
            <a:avLst/>
          </a:prstGeom>
          <a:solidFill>
            <a:schemeClr val="accent1"/>
          </a:solidFill>
          <a:ln w="9525">
            <a:noFill/>
            <a:miter lim="800000"/>
            <a:headEnd/>
            <a:tailEnd/>
          </a:ln>
        </p:spPr>
        <p:txBody>
          <a:bodyPr wrap="none" anchor="ctr"/>
          <a:lstStyle/>
          <a:p>
            <a:endParaRPr lang="en-AU"/>
          </a:p>
        </p:txBody>
      </p:sp>
      <p:sp>
        <p:nvSpPr>
          <p:cNvPr id="904198" name="Text Box 12"/>
          <p:cNvSpPr txBox="1">
            <a:spLocks noChangeArrowheads="1"/>
          </p:cNvSpPr>
          <p:nvPr/>
        </p:nvSpPr>
        <p:spPr bwMode="auto">
          <a:xfrm>
            <a:off x="660400" y="4221163"/>
            <a:ext cx="1295400" cy="633412"/>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rgbClr val="000000"/>
                </a:solidFill>
              </a:rPr>
              <a:t>Equity</a:t>
            </a:r>
          </a:p>
          <a:p>
            <a:pPr marL="273050" indent="-273050" algn="ctr" defTabSz="873125" eaLnBrk="0" hangingPunct="0">
              <a:lnSpc>
                <a:spcPct val="80000"/>
              </a:lnSpc>
              <a:spcBef>
                <a:spcPct val="50000"/>
              </a:spcBef>
            </a:pPr>
            <a:r>
              <a:rPr lang="en-AU" b="1">
                <a:solidFill>
                  <a:srgbClr val="000000"/>
                </a:solidFill>
              </a:rPr>
              <a:t>$100,000 </a:t>
            </a:r>
          </a:p>
        </p:txBody>
      </p:sp>
      <p:sp>
        <p:nvSpPr>
          <p:cNvPr id="904199" name="Line 13"/>
          <p:cNvSpPr>
            <a:spLocks noChangeShapeType="1"/>
          </p:cNvSpPr>
          <p:nvPr/>
        </p:nvSpPr>
        <p:spPr bwMode="auto">
          <a:xfrm>
            <a:off x="2265363" y="4486275"/>
            <a:ext cx="685800" cy="0"/>
          </a:xfrm>
          <a:prstGeom prst="line">
            <a:avLst/>
          </a:prstGeom>
          <a:noFill/>
          <a:ln w="31750">
            <a:solidFill>
              <a:schemeClr val="tx1"/>
            </a:solidFill>
            <a:round/>
            <a:headEnd/>
            <a:tailEnd type="triangle" w="med" len="med"/>
          </a:ln>
        </p:spPr>
        <p:txBody>
          <a:bodyPr wrap="none" anchor="ctr"/>
          <a:lstStyle/>
          <a:p>
            <a:endParaRPr lang="en-US"/>
          </a:p>
        </p:txBody>
      </p:sp>
      <p:sp>
        <p:nvSpPr>
          <p:cNvPr id="904200" name="Text Box 14"/>
          <p:cNvSpPr txBox="1">
            <a:spLocks noChangeArrowheads="1"/>
          </p:cNvSpPr>
          <p:nvPr/>
        </p:nvSpPr>
        <p:spPr bwMode="auto">
          <a:xfrm>
            <a:off x="3103563" y="4005263"/>
            <a:ext cx="3810000" cy="990600"/>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dirty="0">
                <a:solidFill>
                  <a:schemeClr val="accent1"/>
                </a:solidFill>
                <a:cs typeface="Arial" charset="0"/>
              </a:rPr>
              <a:t>Redraw for deposit</a:t>
            </a:r>
          </a:p>
          <a:p>
            <a:pPr marL="273050" indent="-273050" defTabSz="873125" eaLnBrk="0" hangingPunct="0">
              <a:lnSpc>
                <a:spcPct val="80000"/>
              </a:lnSpc>
              <a:spcBef>
                <a:spcPct val="50000"/>
              </a:spcBef>
            </a:pPr>
            <a:r>
              <a:rPr lang="en-AU" dirty="0">
                <a:solidFill>
                  <a:srgbClr val="000000"/>
                </a:solidFill>
                <a:cs typeface="Arial" charset="0"/>
              </a:rPr>
              <a:t>Purpose: Non-investment  </a:t>
            </a:r>
          </a:p>
          <a:p>
            <a:pPr marL="273050" indent="-273050" defTabSz="873125" eaLnBrk="0" hangingPunct="0">
              <a:lnSpc>
                <a:spcPct val="80000"/>
              </a:lnSpc>
              <a:spcBef>
                <a:spcPct val="50000"/>
              </a:spcBef>
            </a:pPr>
            <a:r>
              <a:rPr lang="en-AU" dirty="0">
                <a:solidFill>
                  <a:srgbClr val="000000"/>
                </a:solidFill>
                <a:cs typeface="Arial" charset="0"/>
              </a:rPr>
              <a:t>Outcome: </a:t>
            </a:r>
            <a:r>
              <a:rPr lang="en-AU" dirty="0" smtClean="0">
                <a:solidFill>
                  <a:srgbClr val="000000"/>
                </a:solidFill>
                <a:cs typeface="Arial" charset="0"/>
              </a:rPr>
              <a:t>Interest non-deductible</a:t>
            </a:r>
            <a:endParaRPr lang="en-AU" dirty="0">
              <a:solidFill>
                <a:srgbClr val="000000"/>
              </a:solidFill>
              <a:cs typeface="Arial" charset="0"/>
            </a:endParaRPr>
          </a:p>
        </p:txBody>
      </p:sp>
      <p:grpSp>
        <p:nvGrpSpPr>
          <p:cNvPr id="469007" name="Group 15"/>
          <p:cNvGrpSpPr>
            <a:grpSpLocks/>
          </p:cNvGrpSpPr>
          <p:nvPr/>
        </p:nvGrpSpPr>
        <p:grpSpPr bwMode="auto">
          <a:xfrm>
            <a:off x="2265363" y="2708275"/>
            <a:ext cx="4648200" cy="990600"/>
            <a:chOff x="3120" y="2688"/>
            <a:chExt cx="2928" cy="624"/>
          </a:xfrm>
        </p:grpSpPr>
        <p:sp>
          <p:nvSpPr>
            <p:cNvPr id="904202" name="Line 16"/>
            <p:cNvSpPr>
              <a:spLocks noChangeShapeType="1"/>
            </p:cNvSpPr>
            <p:nvPr/>
          </p:nvSpPr>
          <p:spPr bwMode="auto">
            <a:xfrm>
              <a:off x="3120" y="2976"/>
              <a:ext cx="432" cy="0"/>
            </a:xfrm>
            <a:prstGeom prst="line">
              <a:avLst/>
            </a:prstGeom>
            <a:noFill/>
            <a:ln w="31750">
              <a:solidFill>
                <a:schemeClr val="tx1"/>
              </a:solidFill>
              <a:round/>
              <a:headEnd/>
              <a:tailEnd type="triangle" w="med" len="med"/>
            </a:ln>
          </p:spPr>
          <p:txBody>
            <a:bodyPr wrap="none" anchor="ctr"/>
            <a:lstStyle/>
            <a:p>
              <a:endParaRPr lang="en-US"/>
            </a:p>
          </p:txBody>
        </p:sp>
        <p:sp>
          <p:nvSpPr>
            <p:cNvPr id="904203" name="Text Box 17"/>
            <p:cNvSpPr txBox="1">
              <a:spLocks noChangeArrowheads="1"/>
            </p:cNvSpPr>
            <p:nvPr/>
          </p:nvSpPr>
          <p:spPr bwMode="auto">
            <a:xfrm>
              <a:off x="3648" y="2688"/>
              <a:ext cx="2400" cy="624"/>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dirty="0">
                  <a:solidFill>
                    <a:schemeClr val="accent1"/>
                  </a:solidFill>
                  <a:cs typeface="Arial" charset="0"/>
                </a:rPr>
                <a:t>Convert to investment loan</a:t>
              </a:r>
            </a:p>
            <a:p>
              <a:pPr marL="273050" indent="-273050" defTabSz="873125" eaLnBrk="0" hangingPunct="0">
                <a:lnSpc>
                  <a:spcPct val="80000"/>
                </a:lnSpc>
                <a:spcBef>
                  <a:spcPct val="50000"/>
                </a:spcBef>
              </a:pPr>
              <a:r>
                <a:rPr lang="en-AU" dirty="0">
                  <a:solidFill>
                    <a:srgbClr val="000000"/>
                  </a:solidFill>
                  <a:cs typeface="Arial" charset="0"/>
                </a:rPr>
                <a:t>Purpose: Investment  </a:t>
              </a:r>
            </a:p>
            <a:p>
              <a:pPr marL="273050" indent="-273050" defTabSz="873125" eaLnBrk="0" hangingPunct="0">
                <a:lnSpc>
                  <a:spcPct val="80000"/>
                </a:lnSpc>
                <a:spcBef>
                  <a:spcPct val="50000"/>
                </a:spcBef>
              </a:pPr>
              <a:r>
                <a:rPr lang="en-AU" dirty="0">
                  <a:solidFill>
                    <a:srgbClr val="000000"/>
                  </a:solidFill>
                  <a:cs typeface="Arial" charset="0"/>
                </a:rPr>
                <a:t>Outcome: </a:t>
              </a:r>
              <a:r>
                <a:rPr lang="en-AU" dirty="0" smtClean="0">
                  <a:solidFill>
                    <a:srgbClr val="000000"/>
                  </a:solidFill>
                  <a:cs typeface="Arial" charset="0"/>
                </a:rPr>
                <a:t>Interest deductible</a:t>
              </a:r>
              <a:endParaRPr lang="en-AU" dirty="0">
                <a:solidFill>
                  <a:srgbClr val="000000"/>
                </a:solidFill>
                <a:cs typeface="Arial" charset="0"/>
              </a:endParaRPr>
            </a:p>
          </p:txBody>
        </p:sp>
      </p:grpSp>
      <p:sp>
        <p:nvSpPr>
          <p:cNvPr id="904204" name="Rectangle 3"/>
          <p:cNvSpPr>
            <a:spLocks noChangeArrowheads="1"/>
          </p:cNvSpPr>
          <p:nvPr/>
        </p:nvSpPr>
        <p:spPr bwMode="auto">
          <a:xfrm>
            <a:off x="431800" y="1292225"/>
            <a:ext cx="6175375" cy="762000"/>
          </a:xfrm>
          <a:prstGeom prst="rect">
            <a:avLst/>
          </a:prstGeom>
          <a:noFill/>
          <a:ln w="9525">
            <a:noFill/>
            <a:miter lim="800000"/>
            <a:headEnd/>
            <a:tailEnd/>
          </a:ln>
        </p:spPr>
        <p:txBody>
          <a:bodyPr wrap="none">
            <a:spAutoFit/>
          </a:bodyPr>
          <a:lstStyle/>
          <a:p>
            <a:r>
              <a:rPr lang="en-US" sz="2200" b="1">
                <a:solidFill>
                  <a:srgbClr val="D86018"/>
                </a:solidFill>
              </a:rPr>
              <a:t>Case study 2</a:t>
            </a:r>
            <a:br>
              <a:rPr lang="en-US" sz="2200" b="1">
                <a:solidFill>
                  <a:srgbClr val="D86018"/>
                </a:solidFill>
              </a:rPr>
            </a:br>
            <a:r>
              <a:rPr lang="en-US" sz="2200" b="1">
                <a:solidFill>
                  <a:srgbClr val="D86018"/>
                </a:solidFill>
              </a:rPr>
              <a:t>Option 1: Repay loan then redraw for deposit</a:t>
            </a:r>
            <a:endParaRPr lang="en-AU" sz="2200" b="1" baseline="30000">
              <a:solidFill>
                <a:srgbClr val="D86018"/>
              </a:solidFill>
            </a:endParaRPr>
          </a:p>
        </p:txBody>
      </p:sp>
      <p:sp>
        <p:nvSpPr>
          <p:cNvPr id="904205"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9007"/>
                                        </p:tgtEl>
                                        <p:attrNameLst>
                                          <p:attrName>style.visibility</p:attrName>
                                        </p:attrNameLst>
                                      </p:cBhvr>
                                      <p:to>
                                        <p:strVal val="visible"/>
                                      </p:to>
                                    </p:set>
                                    <p:animEffect transition="in" filter="wipe(left)">
                                      <p:cBhvr>
                                        <p:cTn id="7" dur="500"/>
                                        <p:tgtEl>
                                          <p:spTgt spid="469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4"/>
          <p:cNvSpPr>
            <a:spLocks noChangeArrowheads="1"/>
          </p:cNvSpPr>
          <p:nvPr/>
        </p:nvSpPr>
        <p:spPr bwMode="auto">
          <a:xfrm>
            <a:off x="3070225" y="3940175"/>
            <a:ext cx="1600200" cy="1447800"/>
          </a:xfrm>
          <a:prstGeom prst="rect">
            <a:avLst/>
          </a:prstGeom>
          <a:solidFill>
            <a:schemeClr val="accent1"/>
          </a:solidFill>
          <a:ln w="9525">
            <a:noFill/>
            <a:miter lim="800000"/>
            <a:headEnd/>
            <a:tailEnd/>
          </a:ln>
        </p:spPr>
        <p:txBody>
          <a:bodyPr wrap="none" anchor="ctr"/>
          <a:lstStyle/>
          <a:p>
            <a:endParaRPr lang="en-AU"/>
          </a:p>
        </p:txBody>
      </p:sp>
      <p:sp>
        <p:nvSpPr>
          <p:cNvPr id="906243" name="Text Box 5"/>
          <p:cNvSpPr txBox="1">
            <a:spLocks noChangeArrowheads="1"/>
          </p:cNvSpPr>
          <p:nvPr/>
        </p:nvSpPr>
        <p:spPr bwMode="auto">
          <a:xfrm>
            <a:off x="2994025" y="4121150"/>
            <a:ext cx="1752600"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dirty="0">
                <a:solidFill>
                  <a:schemeClr val="bg1"/>
                </a:solidFill>
              </a:rPr>
              <a:t>Offset </a:t>
            </a:r>
          </a:p>
          <a:p>
            <a:pPr marL="273050" indent="-273050" algn="ctr" defTabSz="873125" eaLnBrk="0" hangingPunct="0">
              <a:lnSpc>
                <a:spcPct val="80000"/>
              </a:lnSpc>
              <a:spcBef>
                <a:spcPct val="50000"/>
              </a:spcBef>
            </a:pPr>
            <a:r>
              <a:rPr lang="en-AU" b="1" dirty="0">
                <a:solidFill>
                  <a:schemeClr val="bg1"/>
                </a:solidFill>
              </a:rPr>
              <a:t>account</a:t>
            </a:r>
          </a:p>
          <a:p>
            <a:pPr marL="273050" indent="-273050" algn="ctr" defTabSz="873125" eaLnBrk="0" hangingPunct="0">
              <a:lnSpc>
                <a:spcPct val="80000"/>
              </a:lnSpc>
              <a:spcBef>
                <a:spcPct val="50000"/>
              </a:spcBef>
            </a:pPr>
            <a:r>
              <a:rPr lang="en-AU" b="1" dirty="0">
                <a:solidFill>
                  <a:schemeClr val="bg1"/>
                </a:solidFill>
              </a:rPr>
              <a:t>$100,000 </a:t>
            </a:r>
          </a:p>
        </p:txBody>
      </p:sp>
      <p:sp>
        <p:nvSpPr>
          <p:cNvPr id="906244" name="Rectangle 6"/>
          <p:cNvSpPr>
            <a:spLocks noChangeArrowheads="1"/>
          </p:cNvSpPr>
          <p:nvPr/>
        </p:nvSpPr>
        <p:spPr bwMode="auto">
          <a:xfrm>
            <a:off x="527050" y="2492375"/>
            <a:ext cx="1600200" cy="2895600"/>
          </a:xfrm>
          <a:prstGeom prst="rect">
            <a:avLst/>
          </a:prstGeom>
          <a:solidFill>
            <a:srgbClr val="D86018"/>
          </a:solidFill>
          <a:ln w="9525">
            <a:noFill/>
            <a:miter lim="800000"/>
            <a:headEnd/>
            <a:tailEnd/>
          </a:ln>
        </p:spPr>
        <p:txBody>
          <a:bodyPr wrap="none" anchor="ctr"/>
          <a:lstStyle/>
          <a:p>
            <a:endParaRPr lang="en-AU"/>
          </a:p>
        </p:txBody>
      </p:sp>
      <p:sp>
        <p:nvSpPr>
          <p:cNvPr id="906245" name="Text Box 7"/>
          <p:cNvSpPr txBox="1">
            <a:spLocks noChangeArrowheads="1"/>
          </p:cNvSpPr>
          <p:nvPr/>
        </p:nvSpPr>
        <p:spPr bwMode="auto">
          <a:xfrm>
            <a:off x="450850" y="2720975"/>
            <a:ext cx="1752600" cy="990600"/>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b="1">
                <a:solidFill>
                  <a:schemeClr val="bg1"/>
                </a:solidFill>
              </a:rPr>
              <a:t>Outstanding</a:t>
            </a:r>
          </a:p>
          <a:p>
            <a:pPr marL="273050" indent="-273050" algn="ctr" defTabSz="873125" eaLnBrk="0" hangingPunct="0">
              <a:lnSpc>
                <a:spcPct val="80000"/>
              </a:lnSpc>
              <a:spcBef>
                <a:spcPct val="50000"/>
              </a:spcBef>
            </a:pPr>
            <a:r>
              <a:rPr lang="en-AU" b="1">
                <a:solidFill>
                  <a:schemeClr val="bg1"/>
                </a:solidFill>
              </a:rPr>
              <a:t>loan</a:t>
            </a:r>
          </a:p>
          <a:p>
            <a:pPr marL="273050" indent="-273050" algn="ctr" defTabSz="873125" eaLnBrk="0" hangingPunct="0">
              <a:lnSpc>
                <a:spcPct val="80000"/>
              </a:lnSpc>
              <a:spcBef>
                <a:spcPct val="50000"/>
              </a:spcBef>
            </a:pPr>
            <a:r>
              <a:rPr lang="en-AU" b="1">
                <a:solidFill>
                  <a:schemeClr val="bg1"/>
                </a:solidFill>
              </a:rPr>
              <a:t>$200,000</a:t>
            </a:r>
            <a:r>
              <a:rPr lang="en-AU" b="1">
                <a:solidFill>
                  <a:srgbClr val="000000"/>
                </a:solidFill>
              </a:rPr>
              <a:t> </a:t>
            </a:r>
          </a:p>
        </p:txBody>
      </p:sp>
      <p:grpSp>
        <p:nvGrpSpPr>
          <p:cNvPr id="456712" name="Group 8"/>
          <p:cNvGrpSpPr>
            <a:grpSpLocks/>
          </p:cNvGrpSpPr>
          <p:nvPr/>
        </p:nvGrpSpPr>
        <p:grpSpPr bwMode="auto">
          <a:xfrm>
            <a:off x="4794250" y="4321175"/>
            <a:ext cx="4648200" cy="639763"/>
            <a:chOff x="3120" y="2784"/>
            <a:chExt cx="2928" cy="403"/>
          </a:xfrm>
        </p:grpSpPr>
        <p:sp>
          <p:nvSpPr>
            <p:cNvPr id="906247" name="Line 9"/>
            <p:cNvSpPr>
              <a:spLocks noChangeShapeType="1"/>
            </p:cNvSpPr>
            <p:nvPr/>
          </p:nvSpPr>
          <p:spPr bwMode="auto">
            <a:xfrm>
              <a:off x="3120" y="2976"/>
              <a:ext cx="432" cy="0"/>
            </a:xfrm>
            <a:prstGeom prst="line">
              <a:avLst/>
            </a:prstGeom>
            <a:noFill/>
            <a:ln w="31750">
              <a:solidFill>
                <a:schemeClr val="tx1"/>
              </a:solidFill>
              <a:round/>
              <a:headEnd/>
              <a:tailEnd type="triangle" w="med" len="med"/>
            </a:ln>
          </p:spPr>
          <p:txBody>
            <a:bodyPr wrap="none" anchor="ctr"/>
            <a:lstStyle/>
            <a:p>
              <a:endParaRPr lang="en-US"/>
            </a:p>
          </p:txBody>
        </p:sp>
        <p:sp>
          <p:nvSpPr>
            <p:cNvPr id="906248" name="Text Box 10"/>
            <p:cNvSpPr txBox="1">
              <a:spLocks noChangeArrowheads="1"/>
            </p:cNvSpPr>
            <p:nvPr/>
          </p:nvSpPr>
          <p:spPr bwMode="auto">
            <a:xfrm>
              <a:off x="3648" y="2784"/>
              <a:ext cx="2400" cy="403"/>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dirty="0" smtClean="0">
                  <a:solidFill>
                    <a:schemeClr val="accent1"/>
                  </a:solidFill>
                  <a:cs typeface="Arial" charset="0"/>
                </a:rPr>
                <a:t>Withdraw </a:t>
              </a:r>
              <a:r>
                <a:rPr lang="en-AU" dirty="0">
                  <a:solidFill>
                    <a:schemeClr val="accent1"/>
                  </a:solidFill>
                  <a:cs typeface="Arial" charset="0"/>
                </a:rPr>
                <a:t>for deposit</a:t>
              </a:r>
            </a:p>
            <a:p>
              <a:pPr marL="273050" indent="-273050" defTabSz="873125" eaLnBrk="0" hangingPunct="0">
                <a:lnSpc>
                  <a:spcPct val="80000"/>
                </a:lnSpc>
                <a:spcBef>
                  <a:spcPct val="50000"/>
                </a:spcBef>
              </a:pPr>
              <a:r>
                <a:rPr lang="en-AU" dirty="0">
                  <a:solidFill>
                    <a:srgbClr val="000000"/>
                  </a:solidFill>
                  <a:cs typeface="Arial" charset="0"/>
                </a:rPr>
                <a:t>Not a new loan</a:t>
              </a:r>
            </a:p>
          </p:txBody>
        </p:sp>
      </p:grpSp>
      <p:sp>
        <p:nvSpPr>
          <p:cNvPr id="906249" name="Text Box 11"/>
          <p:cNvSpPr txBox="1">
            <a:spLocks noChangeArrowheads="1"/>
          </p:cNvSpPr>
          <p:nvPr/>
        </p:nvSpPr>
        <p:spPr bwMode="auto">
          <a:xfrm>
            <a:off x="1931988" y="5540375"/>
            <a:ext cx="3810000" cy="633413"/>
          </a:xfrm>
          <a:prstGeom prst="rect">
            <a:avLst/>
          </a:prstGeom>
          <a:noFill/>
          <a:ln w="9525">
            <a:noFill/>
            <a:miter lim="800000"/>
            <a:headEnd/>
            <a:tailEnd/>
          </a:ln>
        </p:spPr>
        <p:txBody>
          <a:bodyPr lIns="57799" tIns="28898" rIns="57799" bIns="28898">
            <a:spAutoFit/>
          </a:bodyPr>
          <a:lstStyle/>
          <a:p>
            <a:pPr marL="273050" indent="-273050" algn="ctr" defTabSz="873125" eaLnBrk="0" hangingPunct="0">
              <a:lnSpc>
                <a:spcPct val="80000"/>
              </a:lnSpc>
              <a:spcBef>
                <a:spcPct val="50000"/>
              </a:spcBef>
            </a:pPr>
            <a:r>
              <a:rPr lang="en-AU">
                <a:solidFill>
                  <a:srgbClr val="000000"/>
                </a:solidFill>
                <a:cs typeface="Arial" charset="0"/>
              </a:rPr>
              <a:t>After paying</a:t>
            </a:r>
          </a:p>
          <a:p>
            <a:pPr marL="273050" indent="-273050" algn="ctr" defTabSz="873125" eaLnBrk="0" hangingPunct="0">
              <a:lnSpc>
                <a:spcPct val="80000"/>
              </a:lnSpc>
              <a:spcBef>
                <a:spcPct val="50000"/>
              </a:spcBef>
            </a:pPr>
            <a:r>
              <a:rPr lang="en-AU">
                <a:solidFill>
                  <a:srgbClr val="000000"/>
                </a:solidFill>
                <a:cs typeface="Arial" charset="0"/>
              </a:rPr>
              <a:t>$100,000</a:t>
            </a:r>
            <a:r>
              <a:rPr lang="en-AU" b="1">
                <a:cs typeface="Arial" charset="0"/>
              </a:rPr>
              <a:t> </a:t>
            </a:r>
          </a:p>
        </p:txBody>
      </p:sp>
      <p:grpSp>
        <p:nvGrpSpPr>
          <p:cNvPr id="456716" name="Group 12"/>
          <p:cNvGrpSpPr>
            <a:grpSpLocks/>
          </p:cNvGrpSpPr>
          <p:nvPr/>
        </p:nvGrpSpPr>
        <p:grpSpPr bwMode="auto">
          <a:xfrm>
            <a:off x="2355850" y="2720975"/>
            <a:ext cx="7086600" cy="990600"/>
            <a:chOff x="1584" y="1776"/>
            <a:chExt cx="4464" cy="624"/>
          </a:xfrm>
        </p:grpSpPr>
        <p:sp>
          <p:nvSpPr>
            <p:cNvPr id="906251" name="Text Box 13"/>
            <p:cNvSpPr txBox="1">
              <a:spLocks noChangeArrowheads="1"/>
            </p:cNvSpPr>
            <p:nvPr/>
          </p:nvSpPr>
          <p:spPr bwMode="auto">
            <a:xfrm>
              <a:off x="3648" y="1776"/>
              <a:ext cx="2400" cy="624"/>
            </a:xfrm>
            <a:prstGeom prst="rect">
              <a:avLst/>
            </a:prstGeom>
            <a:noFill/>
            <a:ln w="9525">
              <a:noFill/>
              <a:miter lim="800000"/>
              <a:headEnd/>
              <a:tailEnd/>
            </a:ln>
          </p:spPr>
          <p:txBody>
            <a:bodyPr lIns="57799" tIns="28898" rIns="57799" bIns="28898">
              <a:spAutoFit/>
            </a:bodyPr>
            <a:lstStyle/>
            <a:p>
              <a:pPr marL="273050" indent="-273050" defTabSz="873125" eaLnBrk="0" hangingPunct="0">
                <a:lnSpc>
                  <a:spcPct val="80000"/>
                </a:lnSpc>
                <a:spcBef>
                  <a:spcPct val="50000"/>
                </a:spcBef>
              </a:pPr>
              <a:r>
                <a:rPr lang="en-AU">
                  <a:solidFill>
                    <a:schemeClr val="accent1"/>
                  </a:solidFill>
                  <a:cs typeface="Arial" charset="0"/>
                </a:rPr>
                <a:t>Convert to investment loan</a:t>
              </a:r>
            </a:p>
            <a:p>
              <a:pPr marL="273050" indent="-273050" defTabSz="873125" eaLnBrk="0" hangingPunct="0">
                <a:lnSpc>
                  <a:spcPct val="80000"/>
                </a:lnSpc>
                <a:spcBef>
                  <a:spcPct val="50000"/>
                </a:spcBef>
              </a:pPr>
              <a:r>
                <a:rPr lang="en-AU">
                  <a:solidFill>
                    <a:srgbClr val="000000"/>
                  </a:solidFill>
                  <a:cs typeface="Arial" charset="0"/>
                </a:rPr>
                <a:t>Purpose: Investment</a:t>
              </a:r>
              <a:r>
                <a:rPr lang="en-AU">
                  <a:solidFill>
                    <a:schemeClr val="accent1"/>
                  </a:solidFill>
                  <a:cs typeface="Arial" charset="0"/>
                </a:rPr>
                <a:t>  </a:t>
              </a:r>
            </a:p>
            <a:p>
              <a:pPr marL="273050" indent="-273050" defTabSz="873125" eaLnBrk="0" hangingPunct="0">
                <a:lnSpc>
                  <a:spcPct val="80000"/>
                </a:lnSpc>
                <a:spcBef>
                  <a:spcPct val="50000"/>
                </a:spcBef>
              </a:pPr>
              <a:r>
                <a:rPr lang="en-AU">
                  <a:solidFill>
                    <a:srgbClr val="000000"/>
                  </a:solidFill>
                  <a:cs typeface="Arial" charset="0"/>
                </a:rPr>
                <a:t>Outcome: Deductible</a:t>
              </a:r>
            </a:p>
          </p:txBody>
        </p:sp>
        <p:sp>
          <p:nvSpPr>
            <p:cNvPr id="906252" name="Line 14"/>
            <p:cNvSpPr>
              <a:spLocks noChangeShapeType="1"/>
            </p:cNvSpPr>
            <p:nvPr/>
          </p:nvSpPr>
          <p:spPr bwMode="auto">
            <a:xfrm>
              <a:off x="1584" y="2112"/>
              <a:ext cx="1968" cy="0"/>
            </a:xfrm>
            <a:prstGeom prst="line">
              <a:avLst/>
            </a:prstGeom>
            <a:noFill/>
            <a:ln w="31750">
              <a:solidFill>
                <a:srgbClr val="FFFFFF"/>
              </a:solidFill>
              <a:round/>
              <a:headEnd/>
              <a:tailEnd type="triangle" w="med" len="med"/>
            </a:ln>
          </p:spPr>
          <p:txBody>
            <a:bodyPr wrap="none" anchor="ctr"/>
            <a:lstStyle/>
            <a:p>
              <a:endParaRPr lang="en-US"/>
            </a:p>
          </p:txBody>
        </p:sp>
      </p:grpSp>
      <p:sp>
        <p:nvSpPr>
          <p:cNvPr id="906253" name="Rectangle 3"/>
          <p:cNvSpPr>
            <a:spLocks noChangeArrowheads="1"/>
          </p:cNvSpPr>
          <p:nvPr/>
        </p:nvSpPr>
        <p:spPr bwMode="auto">
          <a:xfrm>
            <a:off x="431800" y="1292225"/>
            <a:ext cx="6473825" cy="762000"/>
          </a:xfrm>
          <a:prstGeom prst="rect">
            <a:avLst/>
          </a:prstGeom>
          <a:noFill/>
          <a:ln w="9525">
            <a:noFill/>
            <a:miter lim="800000"/>
            <a:headEnd/>
            <a:tailEnd/>
          </a:ln>
        </p:spPr>
        <p:txBody>
          <a:bodyPr wrap="none">
            <a:spAutoFit/>
          </a:bodyPr>
          <a:lstStyle/>
          <a:p>
            <a:r>
              <a:rPr lang="en-US" sz="2200" b="1">
                <a:solidFill>
                  <a:srgbClr val="D86018"/>
                </a:solidFill>
              </a:rPr>
              <a:t>Case study 2</a:t>
            </a:r>
            <a:br>
              <a:rPr lang="en-US" sz="2200" b="1">
                <a:solidFill>
                  <a:srgbClr val="D86018"/>
                </a:solidFill>
              </a:rPr>
            </a:br>
            <a:r>
              <a:rPr lang="en-US" sz="2200" b="1">
                <a:solidFill>
                  <a:srgbClr val="D86018"/>
                </a:solidFill>
              </a:rPr>
              <a:t>Option 2: Accumulate deposit in offset account</a:t>
            </a:r>
            <a:endParaRPr lang="en-AU" sz="2200" b="1" baseline="30000">
              <a:solidFill>
                <a:srgbClr val="D86018"/>
              </a:solidFill>
            </a:endParaRPr>
          </a:p>
        </p:txBody>
      </p:sp>
      <p:sp>
        <p:nvSpPr>
          <p:cNvPr id="906254"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
        <p:nvSpPr>
          <p:cNvPr id="906255" name="Line 17"/>
          <p:cNvSpPr>
            <a:spLocks noChangeShapeType="1"/>
          </p:cNvSpPr>
          <p:nvPr/>
        </p:nvSpPr>
        <p:spPr bwMode="auto">
          <a:xfrm>
            <a:off x="2425700" y="2825750"/>
            <a:ext cx="3124200" cy="0"/>
          </a:xfrm>
          <a:prstGeom prst="line">
            <a:avLst/>
          </a:prstGeom>
          <a:noFill/>
          <a:ln w="28575">
            <a:solidFill>
              <a:schemeClr val="tx1"/>
            </a:solidFill>
            <a:round/>
            <a:headEnd/>
            <a:tailEnd type="triangle" w="lg"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6712"/>
                                        </p:tgtEl>
                                        <p:attrNameLst>
                                          <p:attrName>style.visibility</p:attrName>
                                        </p:attrNameLst>
                                      </p:cBhvr>
                                      <p:to>
                                        <p:strVal val="visible"/>
                                      </p:to>
                                    </p:set>
                                    <p:animEffect transition="in" filter="wipe(left)">
                                      <p:cBhvr>
                                        <p:cTn id="7" dur="500"/>
                                        <p:tgtEl>
                                          <p:spTgt spid="4567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6716"/>
                                        </p:tgtEl>
                                        <p:attrNameLst>
                                          <p:attrName>style.visibility</p:attrName>
                                        </p:attrNameLst>
                                      </p:cBhvr>
                                      <p:to>
                                        <p:strVal val="visible"/>
                                      </p:to>
                                    </p:set>
                                    <p:animEffect transition="in" filter="wipe(left)">
                                      <p:cBhvr>
                                        <p:cTn id="12" dur="500"/>
                                        <p:tgtEl>
                                          <p:spTgt spid="456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3"/>
          <p:cNvSpPr>
            <a:spLocks noGrp="1" noChangeArrowheads="1"/>
          </p:cNvSpPr>
          <p:nvPr>
            <p:ph type="body" idx="4294967295"/>
          </p:nvPr>
        </p:nvSpPr>
        <p:spPr>
          <a:xfrm>
            <a:off x="420688" y="2243138"/>
            <a:ext cx="7772400" cy="4191000"/>
          </a:xfrm>
        </p:spPr>
        <p:txBody>
          <a:bodyPr lIns="91440" tIns="45720" rIns="91440" bIns="45720"/>
          <a:lstStyle/>
          <a:p>
            <a:pPr marL="274638" indent="-274638"/>
            <a:r>
              <a:rPr sz="1600" dirty="0" smtClean="0">
                <a:solidFill>
                  <a:srgbClr val="000000"/>
                </a:solidFill>
                <a:ea typeface="ＭＳ Ｐゴシック"/>
                <a:cs typeface="Arial" charset="0"/>
              </a:rPr>
              <a:t>Laura has a $100,000 investment loan with an interest rate of 7.5% pa </a:t>
            </a:r>
          </a:p>
          <a:p>
            <a:pPr marL="274638" indent="-274638"/>
            <a:r>
              <a:rPr sz="1600" dirty="0" smtClean="0">
                <a:solidFill>
                  <a:srgbClr val="000000"/>
                </a:solidFill>
                <a:ea typeface="ＭＳ Ｐゴシック"/>
                <a:cs typeface="Arial" charset="0"/>
              </a:rPr>
              <a:t>She receives a $20,000 bonus (after-tax) </a:t>
            </a:r>
          </a:p>
          <a:p>
            <a:pPr marL="274638" indent="-274638"/>
            <a:r>
              <a:rPr sz="1600" dirty="0" smtClean="0">
                <a:solidFill>
                  <a:srgbClr val="000000"/>
                </a:solidFill>
                <a:ea typeface="ＭＳ Ｐゴシック"/>
                <a:cs typeface="Arial" charset="0"/>
              </a:rPr>
              <a:t>Would like to buy a car in 12 months and would like to know what to do with the </a:t>
            </a:r>
            <a:r>
              <a:rPr sz="1600" dirty="0" err="1" smtClean="0">
                <a:solidFill>
                  <a:srgbClr val="000000"/>
                </a:solidFill>
                <a:ea typeface="ＭＳ Ｐゴシック"/>
                <a:cs typeface="Arial" charset="0"/>
              </a:rPr>
              <a:t>mo</a:t>
            </a:r>
            <a:r>
              <a:rPr lang="en-US" sz="1600" dirty="0" smtClean="0">
                <a:solidFill>
                  <a:srgbClr val="000000"/>
                </a:solidFill>
                <a:ea typeface="ＭＳ Ｐゴシック"/>
                <a:cs typeface="Arial" charset="0"/>
              </a:rPr>
              <a:t>ne</a:t>
            </a:r>
            <a:r>
              <a:rPr sz="1600" dirty="0" smtClean="0">
                <a:solidFill>
                  <a:srgbClr val="000000"/>
                </a:solidFill>
                <a:ea typeface="ＭＳ Ｐゴシック"/>
                <a:cs typeface="Arial" charset="0"/>
              </a:rPr>
              <a:t>y in the meantime</a:t>
            </a:r>
          </a:p>
          <a:p>
            <a:pPr marL="274638" indent="-274638">
              <a:spcBef>
                <a:spcPct val="45000"/>
              </a:spcBef>
            </a:pPr>
            <a:endParaRPr sz="1600" dirty="0" smtClean="0">
              <a:solidFill>
                <a:srgbClr val="000000"/>
              </a:solidFill>
              <a:ea typeface="ＭＳ Ｐゴシック"/>
              <a:cs typeface="Arial" charset="0"/>
            </a:endParaRPr>
          </a:p>
          <a:p>
            <a:pPr marL="274638" indent="-274638">
              <a:spcBef>
                <a:spcPct val="45000"/>
              </a:spcBef>
            </a:pPr>
            <a:endParaRPr sz="1700" dirty="0" smtClean="0">
              <a:ea typeface="ＭＳ Ｐゴシック"/>
            </a:endParaRPr>
          </a:p>
        </p:txBody>
      </p:sp>
      <p:sp>
        <p:nvSpPr>
          <p:cNvPr id="908291" name="Rectangle 3"/>
          <p:cNvSpPr>
            <a:spLocks noChangeArrowheads="1"/>
          </p:cNvSpPr>
          <p:nvPr/>
        </p:nvSpPr>
        <p:spPr bwMode="auto">
          <a:xfrm>
            <a:off x="431800" y="1292225"/>
            <a:ext cx="1911350" cy="762000"/>
          </a:xfrm>
          <a:prstGeom prst="rect">
            <a:avLst/>
          </a:prstGeom>
          <a:noFill/>
          <a:ln w="9525">
            <a:noFill/>
            <a:miter lim="800000"/>
            <a:headEnd/>
            <a:tailEnd/>
          </a:ln>
        </p:spPr>
        <p:txBody>
          <a:bodyPr wrap="none">
            <a:spAutoFit/>
          </a:bodyPr>
          <a:lstStyle/>
          <a:p>
            <a:r>
              <a:rPr lang="en-US" sz="2200" b="1">
                <a:solidFill>
                  <a:srgbClr val="D86018"/>
                </a:solidFill>
              </a:rPr>
              <a:t>Case study 3</a:t>
            </a:r>
          </a:p>
          <a:p>
            <a:r>
              <a:rPr lang="en-US" sz="2200" b="1">
                <a:solidFill>
                  <a:srgbClr val="D86018"/>
                </a:solidFill>
              </a:rPr>
              <a:t>Background</a:t>
            </a:r>
            <a:endParaRPr lang="en-AU" sz="2200" b="1" baseline="30000">
              <a:solidFill>
                <a:srgbClr val="D86018"/>
              </a:solidFill>
            </a:endParaRPr>
          </a:p>
        </p:txBody>
      </p:sp>
      <p:sp>
        <p:nvSpPr>
          <p:cNvPr id="908292"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
        <p:nvSpPr>
          <p:cNvPr id="5" name="Rectangle 4"/>
          <p:cNvSpPr>
            <a:spLocks noChangeArrowheads="1"/>
          </p:cNvSpPr>
          <p:nvPr/>
        </p:nvSpPr>
        <p:spPr bwMode="auto">
          <a:xfrm>
            <a:off x="461590" y="6280150"/>
            <a:ext cx="8070850" cy="276999"/>
          </a:xfrm>
          <a:prstGeom prst="rect">
            <a:avLst/>
          </a:prstGeom>
          <a:noFill/>
          <a:ln>
            <a:noFill/>
          </a:ln>
          <a:effectLst/>
          <a:extLst/>
        </p:spPr>
        <p:txBody>
          <a:bodyPr>
            <a:spAutoFit/>
          </a:bodyPr>
          <a:lstStyle/>
          <a:p>
            <a:pPr>
              <a:defRPr/>
            </a:pPr>
            <a:r>
              <a:rPr lang="en-AU" sz="1200" b="1" dirty="0" smtClean="0">
                <a:solidFill>
                  <a:prstClr val="black"/>
                </a:solidFill>
                <a:latin typeface="+mj-lt"/>
                <a:ea typeface="ＭＳ Ｐゴシック" pitchFamily="34" charset="-128"/>
                <a:cs typeface="+mn-cs"/>
              </a:rPr>
              <a:t>Note</a:t>
            </a:r>
            <a:r>
              <a:rPr lang="en-AU" sz="1200" b="1" dirty="0">
                <a:solidFill>
                  <a:prstClr val="black"/>
                </a:solidFill>
                <a:latin typeface="+mj-lt"/>
                <a:ea typeface="ＭＳ Ｐゴシック" pitchFamily="34" charset="-128"/>
                <a:cs typeface="+mn-cs"/>
              </a:rPr>
              <a:t>: </a:t>
            </a:r>
            <a:r>
              <a:rPr lang="en-AU" sz="1200" dirty="0">
                <a:cs typeface="Arial" charset="0"/>
              </a:rPr>
              <a:t>We have used a home loan interest rate of 7.5% as this is close to the historical </a:t>
            </a:r>
            <a:r>
              <a:rPr lang="en-AU" sz="1200" dirty="0" smtClean="0">
                <a:cs typeface="Arial" charset="0"/>
              </a:rPr>
              <a:t>average</a:t>
            </a:r>
            <a:r>
              <a:rPr lang="en-US" sz="1200" dirty="0" smtClean="0">
                <a:latin typeface="+mj-lt"/>
                <a:ea typeface="ＭＳ Ｐゴシック" pitchFamily="34" charset="-128"/>
                <a:cs typeface="+mn-cs"/>
              </a:rPr>
              <a:t>.</a:t>
            </a:r>
            <a:endParaRPr lang="en-AU" sz="1200" dirty="0">
              <a:solidFill>
                <a:prstClr val="black"/>
              </a:solidFill>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3"/>
          <p:cNvSpPr>
            <a:spLocks noChangeArrowheads="1"/>
          </p:cNvSpPr>
          <p:nvPr/>
        </p:nvSpPr>
        <p:spPr bwMode="auto">
          <a:xfrm>
            <a:off x="2771775" y="3937000"/>
            <a:ext cx="1905000" cy="942975"/>
          </a:xfrm>
          <a:prstGeom prst="rect">
            <a:avLst/>
          </a:prstGeom>
          <a:solidFill>
            <a:schemeClr val="accent1"/>
          </a:solidFill>
          <a:ln w="38100">
            <a:solidFill>
              <a:schemeClr val="tx1"/>
            </a:solidFill>
            <a:miter lim="800000"/>
            <a:headEnd/>
            <a:tailEnd/>
          </a:ln>
        </p:spPr>
        <p:txBody>
          <a:bodyPr lIns="57799" tIns="28898" rIns="57799" bIns="28898">
            <a:spAutoFit/>
          </a:bodyPr>
          <a:lstStyle/>
          <a:p>
            <a:endParaRPr lang="en-AU"/>
          </a:p>
        </p:txBody>
      </p:sp>
      <p:sp>
        <p:nvSpPr>
          <p:cNvPr id="910339" name="Rectangle 4"/>
          <p:cNvSpPr>
            <a:spLocks noChangeArrowheads="1"/>
          </p:cNvSpPr>
          <p:nvPr/>
        </p:nvSpPr>
        <p:spPr bwMode="auto">
          <a:xfrm>
            <a:off x="539750" y="3494088"/>
            <a:ext cx="1752600" cy="1447800"/>
          </a:xfrm>
          <a:prstGeom prst="rect">
            <a:avLst/>
          </a:prstGeom>
          <a:solidFill>
            <a:srgbClr val="D86018"/>
          </a:solidFill>
          <a:ln w="38100">
            <a:solidFill>
              <a:schemeClr val="tx1"/>
            </a:solidFill>
            <a:miter lim="800000"/>
            <a:headEnd/>
            <a:tailEnd/>
          </a:ln>
        </p:spPr>
        <p:txBody>
          <a:bodyPr lIns="57799" tIns="28898" rIns="57799" bIns="28898">
            <a:spAutoFit/>
          </a:bodyPr>
          <a:lstStyle/>
          <a:p>
            <a:endParaRPr lang="en-AU"/>
          </a:p>
        </p:txBody>
      </p:sp>
      <p:sp>
        <p:nvSpPr>
          <p:cNvPr id="910340" name="Rectangle 5"/>
          <p:cNvSpPr>
            <a:spLocks noChangeArrowheads="1"/>
          </p:cNvSpPr>
          <p:nvPr/>
        </p:nvSpPr>
        <p:spPr bwMode="auto">
          <a:xfrm>
            <a:off x="5264150" y="4179888"/>
            <a:ext cx="1811338" cy="714375"/>
          </a:xfrm>
          <a:prstGeom prst="rect">
            <a:avLst/>
          </a:prstGeom>
          <a:solidFill>
            <a:schemeClr val="folHlink"/>
          </a:solidFill>
          <a:ln w="38100">
            <a:solidFill>
              <a:schemeClr val="tx1"/>
            </a:solidFill>
            <a:miter lim="800000"/>
            <a:headEnd/>
            <a:tailEnd/>
          </a:ln>
        </p:spPr>
        <p:txBody>
          <a:bodyPr lIns="57799" tIns="28898" rIns="57799" bIns="28898">
            <a:spAutoFit/>
          </a:bodyPr>
          <a:lstStyle/>
          <a:p>
            <a:endParaRPr lang="en-AU"/>
          </a:p>
        </p:txBody>
      </p:sp>
      <p:sp>
        <p:nvSpPr>
          <p:cNvPr id="910341" name="Line 6"/>
          <p:cNvSpPr>
            <a:spLocks noChangeShapeType="1"/>
          </p:cNvSpPr>
          <p:nvPr/>
        </p:nvSpPr>
        <p:spPr bwMode="auto">
          <a:xfrm flipV="1">
            <a:off x="1377950" y="3341688"/>
            <a:ext cx="0" cy="152400"/>
          </a:xfrm>
          <a:prstGeom prst="line">
            <a:avLst/>
          </a:prstGeom>
          <a:noFill/>
          <a:ln w="38100">
            <a:solidFill>
              <a:schemeClr val="tx1"/>
            </a:solidFill>
            <a:round/>
            <a:headEnd/>
            <a:tailEnd/>
          </a:ln>
        </p:spPr>
        <p:txBody>
          <a:bodyPr wrap="none" anchor="ctr"/>
          <a:lstStyle/>
          <a:p>
            <a:endParaRPr lang="en-US"/>
          </a:p>
        </p:txBody>
      </p:sp>
      <p:sp>
        <p:nvSpPr>
          <p:cNvPr id="910342" name="Line 7"/>
          <p:cNvSpPr>
            <a:spLocks noChangeShapeType="1"/>
          </p:cNvSpPr>
          <p:nvPr/>
        </p:nvSpPr>
        <p:spPr bwMode="auto">
          <a:xfrm>
            <a:off x="1377950" y="3341688"/>
            <a:ext cx="2209800" cy="0"/>
          </a:xfrm>
          <a:prstGeom prst="line">
            <a:avLst/>
          </a:prstGeom>
          <a:noFill/>
          <a:ln w="38100">
            <a:solidFill>
              <a:schemeClr val="tx1"/>
            </a:solidFill>
            <a:round/>
            <a:headEnd/>
            <a:tailEnd/>
          </a:ln>
        </p:spPr>
        <p:txBody>
          <a:bodyPr wrap="none" anchor="ctr"/>
          <a:lstStyle/>
          <a:p>
            <a:endParaRPr lang="en-US"/>
          </a:p>
        </p:txBody>
      </p:sp>
      <p:sp>
        <p:nvSpPr>
          <p:cNvPr id="910343" name="Line 8"/>
          <p:cNvSpPr>
            <a:spLocks noChangeShapeType="1"/>
          </p:cNvSpPr>
          <p:nvPr/>
        </p:nvSpPr>
        <p:spPr bwMode="auto">
          <a:xfrm>
            <a:off x="3587750" y="3341688"/>
            <a:ext cx="0" cy="533400"/>
          </a:xfrm>
          <a:prstGeom prst="line">
            <a:avLst/>
          </a:prstGeom>
          <a:noFill/>
          <a:ln w="38100">
            <a:solidFill>
              <a:schemeClr val="tx1"/>
            </a:solidFill>
            <a:round/>
            <a:headEnd/>
            <a:tailEnd type="triangle" w="med" len="med"/>
          </a:ln>
        </p:spPr>
        <p:txBody>
          <a:bodyPr wrap="none" anchor="ctr"/>
          <a:lstStyle/>
          <a:p>
            <a:endParaRPr lang="en-US"/>
          </a:p>
        </p:txBody>
      </p:sp>
      <p:sp>
        <p:nvSpPr>
          <p:cNvPr id="910344" name="Text Box 9"/>
          <p:cNvSpPr txBox="1">
            <a:spLocks noChangeArrowheads="1"/>
          </p:cNvSpPr>
          <p:nvPr/>
        </p:nvSpPr>
        <p:spPr bwMode="auto">
          <a:xfrm>
            <a:off x="671513" y="3741738"/>
            <a:ext cx="1524000" cy="915987"/>
          </a:xfrm>
          <a:prstGeom prst="rect">
            <a:avLst/>
          </a:prstGeom>
          <a:noFill/>
          <a:ln w="38100">
            <a:noFill/>
            <a:miter lim="800000"/>
            <a:headEnd/>
            <a:tailEnd/>
          </a:ln>
        </p:spPr>
        <p:txBody>
          <a:bodyPr>
            <a:spAutoFit/>
          </a:bodyPr>
          <a:lstStyle/>
          <a:p>
            <a:pPr algn="ctr" eaLnBrk="0" hangingPunct="0">
              <a:spcBef>
                <a:spcPct val="50000"/>
              </a:spcBef>
            </a:pPr>
            <a:r>
              <a:rPr lang="en-AU" b="1">
                <a:solidFill>
                  <a:schemeClr val="bg1"/>
                </a:solidFill>
              </a:rPr>
              <a:t>$80,000 investment        loan</a:t>
            </a:r>
          </a:p>
        </p:txBody>
      </p:sp>
      <p:sp>
        <p:nvSpPr>
          <p:cNvPr id="910345" name="Text Box 10"/>
          <p:cNvSpPr txBox="1">
            <a:spLocks noChangeArrowheads="1"/>
          </p:cNvSpPr>
          <p:nvPr/>
        </p:nvSpPr>
        <p:spPr bwMode="auto">
          <a:xfrm>
            <a:off x="2652713" y="3951288"/>
            <a:ext cx="2106612" cy="915987"/>
          </a:xfrm>
          <a:prstGeom prst="rect">
            <a:avLst/>
          </a:prstGeom>
          <a:noFill/>
          <a:ln w="38100">
            <a:noFill/>
            <a:miter lim="800000"/>
            <a:headEnd/>
            <a:tailEnd/>
          </a:ln>
        </p:spPr>
        <p:txBody>
          <a:bodyPr>
            <a:spAutoFit/>
          </a:bodyPr>
          <a:lstStyle/>
          <a:p>
            <a:pPr algn="ctr" eaLnBrk="0" hangingPunct="0">
              <a:spcBef>
                <a:spcPct val="50000"/>
              </a:spcBef>
            </a:pPr>
            <a:r>
              <a:rPr lang="en-AU" b="1" dirty="0">
                <a:solidFill>
                  <a:schemeClr val="bg1"/>
                </a:solidFill>
              </a:rPr>
              <a:t>$20,000           non-investment loan (redrawn</a:t>
            </a:r>
            <a:r>
              <a:rPr lang="en-AU" b="1" dirty="0">
                <a:latin typeface="Arial Narrow" pitchFamily="34" charset="0"/>
              </a:rPr>
              <a:t>)</a:t>
            </a:r>
            <a:endParaRPr lang="en-AU" dirty="0">
              <a:solidFill>
                <a:schemeClr val="bg1"/>
              </a:solidFill>
              <a:latin typeface="Arial Narrow" pitchFamily="34" charset="0"/>
            </a:endParaRPr>
          </a:p>
        </p:txBody>
      </p:sp>
      <p:sp>
        <p:nvSpPr>
          <p:cNvPr id="910346" name="Text Box 11"/>
          <p:cNvSpPr txBox="1">
            <a:spLocks noChangeArrowheads="1"/>
          </p:cNvSpPr>
          <p:nvPr/>
        </p:nvSpPr>
        <p:spPr bwMode="auto">
          <a:xfrm>
            <a:off x="5492750" y="4179888"/>
            <a:ext cx="1295400" cy="641350"/>
          </a:xfrm>
          <a:prstGeom prst="rect">
            <a:avLst/>
          </a:prstGeom>
          <a:noFill/>
          <a:ln w="38100">
            <a:noFill/>
            <a:miter lim="800000"/>
            <a:headEnd/>
            <a:tailEnd/>
          </a:ln>
        </p:spPr>
        <p:txBody>
          <a:bodyPr>
            <a:spAutoFit/>
          </a:bodyPr>
          <a:lstStyle/>
          <a:p>
            <a:pPr algn="ctr" eaLnBrk="0" hangingPunct="0">
              <a:spcBef>
                <a:spcPct val="50000"/>
              </a:spcBef>
            </a:pPr>
            <a:r>
              <a:rPr lang="en-AU" b="1">
                <a:solidFill>
                  <a:schemeClr val="bg1"/>
                </a:solidFill>
              </a:rPr>
              <a:t>$20,000    car</a:t>
            </a:r>
          </a:p>
        </p:txBody>
      </p:sp>
      <p:sp>
        <p:nvSpPr>
          <p:cNvPr id="910347" name="Rectangle 12"/>
          <p:cNvSpPr>
            <a:spLocks noChangeArrowheads="1"/>
          </p:cNvSpPr>
          <p:nvPr/>
        </p:nvSpPr>
        <p:spPr bwMode="auto">
          <a:xfrm>
            <a:off x="5568950" y="2732088"/>
            <a:ext cx="304800" cy="304800"/>
          </a:xfrm>
          <a:prstGeom prst="rect">
            <a:avLst/>
          </a:prstGeom>
          <a:solidFill>
            <a:srgbClr val="D86018"/>
          </a:solidFill>
          <a:ln w="38100">
            <a:solidFill>
              <a:schemeClr val="tx1"/>
            </a:solidFill>
            <a:miter lim="800000"/>
            <a:headEnd/>
            <a:tailEnd/>
          </a:ln>
        </p:spPr>
        <p:txBody>
          <a:bodyPr wrap="none" anchor="ctr"/>
          <a:lstStyle/>
          <a:p>
            <a:endParaRPr lang="en-AU"/>
          </a:p>
        </p:txBody>
      </p:sp>
      <p:sp>
        <p:nvSpPr>
          <p:cNvPr id="910348" name="Rectangle 13"/>
          <p:cNvSpPr>
            <a:spLocks noChangeArrowheads="1"/>
          </p:cNvSpPr>
          <p:nvPr/>
        </p:nvSpPr>
        <p:spPr bwMode="auto">
          <a:xfrm>
            <a:off x="5568950" y="3113088"/>
            <a:ext cx="304800" cy="304800"/>
          </a:xfrm>
          <a:prstGeom prst="rect">
            <a:avLst/>
          </a:prstGeom>
          <a:solidFill>
            <a:schemeClr val="accent1"/>
          </a:solidFill>
          <a:ln w="38100">
            <a:solidFill>
              <a:schemeClr val="tx1"/>
            </a:solidFill>
            <a:miter lim="800000"/>
            <a:headEnd/>
            <a:tailEnd/>
          </a:ln>
        </p:spPr>
        <p:txBody>
          <a:bodyPr wrap="none" anchor="ctr"/>
          <a:lstStyle/>
          <a:p>
            <a:endParaRPr lang="en-AU"/>
          </a:p>
        </p:txBody>
      </p:sp>
      <p:sp>
        <p:nvSpPr>
          <p:cNvPr id="910349" name="Text Box 14"/>
          <p:cNvSpPr txBox="1">
            <a:spLocks noChangeArrowheads="1"/>
          </p:cNvSpPr>
          <p:nvPr/>
        </p:nvSpPr>
        <p:spPr bwMode="auto">
          <a:xfrm>
            <a:off x="5926138" y="2732088"/>
            <a:ext cx="2843212" cy="366712"/>
          </a:xfrm>
          <a:prstGeom prst="rect">
            <a:avLst/>
          </a:prstGeom>
          <a:noFill/>
          <a:ln w="9525">
            <a:noFill/>
            <a:miter lim="800000"/>
            <a:headEnd/>
            <a:tailEnd/>
          </a:ln>
        </p:spPr>
        <p:txBody>
          <a:bodyPr>
            <a:spAutoFit/>
          </a:bodyPr>
          <a:lstStyle/>
          <a:p>
            <a:pPr eaLnBrk="0" hangingPunct="0">
              <a:spcBef>
                <a:spcPct val="50000"/>
              </a:spcBef>
            </a:pPr>
            <a:r>
              <a:rPr lang="en-AU">
                <a:solidFill>
                  <a:srgbClr val="000000"/>
                </a:solidFill>
                <a:cs typeface="Arial" charset="0"/>
              </a:rPr>
              <a:t>Deductible ($6,000)</a:t>
            </a:r>
          </a:p>
        </p:txBody>
      </p:sp>
      <p:sp>
        <p:nvSpPr>
          <p:cNvPr id="910350" name="Text Box 15"/>
          <p:cNvSpPr txBox="1">
            <a:spLocks noChangeArrowheads="1"/>
          </p:cNvSpPr>
          <p:nvPr/>
        </p:nvSpPr>
        <p:spPr bwMode="auto">
          <a:xfrm>
            <a:off x="5926138" y="3113088"/>
            <a:ext cx="3300412" cy="366712"/>
          </a:xfrm>
          <a:prstGeom prst="rect">
            <a:avLst/>
          </a:prstGeom>
          <a:noFill/>
          <a:ln w="9525">
            <a:noFill/>
            <a:miter lim="800000"/>
            <a:headEnd/>
            <a:tailEnd/>
          </a:ln>
        </p:spPr>
        <p:txBody>
          <a:bodyPr>
            <a:spAutoFit/>
          </a:bodyPr>
          <a:lstStyle/>
          <a:p>
            <a:pPr eaLnBrk="0" hangingPunct="0">
              <a:spcBef>
                <a:spcPct val="50000"/>
              </a:spcBef>
            </a:pPr>
            <a:r>
              <a:rPr lang="en-AU">
                <a:solidFill>
                  <a:srgbClr val="000000"/>
                </a:solidFill>
                <a:cs typeface="Arial" charset="0"/>
              </a:rPr>
              <a:t>Non-deductible ($1,500)</a:t>
            </a:r>
          </a:p>
        </p:txBody>
      </p:sp>
      <p:sp>
        <p:nvSpPr>
          <p:cNvPr id="910351" name="Text Box 17"/>
          <p:cNvSpPr txBox="1">
            <a:spLocks noChangeArrowheads="1"/>
          </p:cNvSpPr>
          <p:nvPr/>
        </p:nvSpPr>
        <p:spPr bwMode="auto">
          <a:xfrm>
            <a:off x="5645150" y="2230438"/>
            <a:ext cx="1535113" cy="396875"/>
          </a:xfrm>
          <a:prstGeom prst="rect">
            <a:avLst/>
          </a:prstGeom>
          <a:noFill/>
          <a:ln w="38100">
            <a:noFill/>
            <a:miter lim="800000"/>
            <a:headEnd/>
            <a:tailEnd/>
          </a:ln>
        </p:spPr>
        <p:txBody>
          <a:bodyPr>
            <a:spAutoFit/>
          </a:bodyPr>
          <a:lstStyle/>
          <a:p>
            <a:pPr eaLnBrk="0" hangingPunct="0">
              <a:spcBef>
                <a:spcPct val="50000"/>
              </a:spcBef>
            </a:pPr>
            <a:r>
              <a:rPr lang="en-AU" sz="2000" b="1">
                <a:latin typeface="Arial Narrow" pitchFamily="34" charset="0"/>
              </a:rPr>
              <a:t>Interest cost</a:t>
            </a:r>
            <a:endParaRPr lang="en-AU" sz="2400" b="1">
              <a:latin typeface="Arial Narrow" pitchFamily="34" charset="0"/>
            </a:endParaRPr>
          </a:p>
        </p:txBody>
      </p:sp>
      <p:sp>
        <p:nvSpPr>
          <p:cNvPr id="910352" name="Line 18"/>
          <p:cNvSpPr>
            <a:spLocks noChangeShapeType="1"/>
          </p:cNvSpPr>
          <p:nvPr/>
        </p:nvSpPr>
        <p:spPr bwMode="auto">
          <a:xfrm>
            <a:off x="4705350" y="4484688"/>
            <a:ext cx="457200" cy="0"/>
          </a:xfrm>
          <a:prstGeom prst="line">
            <a:avLst/>
          </a:prstGeom>
          <a:noFill/>
          <a:ln w="38100">
            <a:solidFill>
              <a:schemeClr val="tx1"/>
            </a:solidFill>
            <a:round/>
            <a:headEnd/>
            <a:tailEnd type="triangle" w="med" len="med"/>
          </a:ln>
        </p:spPr>
        <p:txBody>
          <a:bodyPr wrap="none" anchor="ctr"/>
          <a:lstStyle/>
          <a:p>
            <a:endParaRPr lang="en-US"/>
          </a:p>
        </p:txBody>
      </p:sp>
      <p:sp>
        <p:nvSpPr>
          <p:cNvPr id="910353"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a:solidFill>
                  <a:srgbClr val="717278"/>
                </a:solidFill>
                <a:latin typeface="MLCHeadline" pitchFamily="2" charset="0"/>
              </a:rPr>
              <a:t>Use offset accounts effectively</a:t>
            </a:r>
            <a:endParaRPr lang="en-US" sz="2800" b="1">
              <a:solidFill>
                <a:srgbClr val="717278"/>
              </a:solidFill>
              <a:latin typeface="MLCHeadline" pitchFamily="2" charset="0"/>
            </a:endParaRPr>
          </a:p>
        </p:txBody>
      </p:sp>
      <p:sp>
        <p:nvSpPr>
          <p:cNvPr id="910354" name="Rectangle 3"/>
          <p:cNvSpPr>
            <a:spLocks noChangeArrowheads="1"/>
          </p:cNvSpPr>
          <p:nvPr/>
        </p:nvSpPr>
        <p:spPr bwMode="auto">
          <a:xfrm>
            <a:off x="431800" y="1292225"/>
            <a:ext cx="7308850" cy="762000"/>
          </a:xfrm>
          <a:prstGeom prst="rect">
            <a:avLst/>
          </a:prstGeom>
          <a:noFill/>
          <a:ln w="9525">
            <a:noFill/>
            <a:miter lim="800000"/>
            <a:headEnd/>
            <a:tailEnd/>
          </a:ln>
        </p:spPr>
        <p:txBody>
          <a:bodyPr wrap="none">
            <a:spAutoFit/>
          </a:bodyPr>
          <a:lstStyle/>
          <a:p>
            <a:r>
              <a:rPr lang="en-US" sz="2200" b="1">
                <a:solidFill>
                  <a:srgbClr val="D86018"/>
                </a:solidFill>
              </a:rPr>
              <a:t>Case study 3</a:t>
            </a:r>
            <a:br>
              <a:rPr lang="en-US" sz="2200" b="1">
                <a:solidFill>
                  <a:srgbClr val="D86018"/>
                </a:solidFill>
              </a:rPr>
            </a:br>
            <a:r>
              <a:rPr lang="en-US" sz="2200" b="1">
                <a:solidFill>
                  <a:srgbClr val="D86018"/>
                </a:solidFill>
              </a:rPr>
              <a:t>Option 1: Pay into investment loan and redraw for car</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3"/>
          <p:cNvSpPr>
            <a:spLocks noChangeArrowheads="1"/>
          </p:cNvSpPr>
          <p:nvPr/>
        </p:nvSpPr>
        <p:spPr bwMode="auto">
          <a:xfrm>
            <a:off x="2749550" y="3951288"/>
            <a:ext cx="1905000" cy="942975"/>
          </a:xfrm>
          <a:prstGeom prst="rect">
            <a:avLst/>
          </a:prstGeom>
          <a:solidFill>
            <a:schemeClr val="accent1"/>
          </a:solidFill>
          <a:ln w="38100">
            <a:solidFill>
              <a:schemeClr val="tx1"/>
            </a:solidFill>
            <a:prstDash val="dash"/>
            <a:miter lim="800000"/>
            <a:headEnd/>
            <a:tailEnd/>
          </a:ln>
        </p:spPr>
        <p:txBody>
          <a:bodyPr lIns="57799" tIns="28898" rIns="57799" bIns="28898">
            <a:spAutoFit/>
          </a:bodyPr>
          <a:lstStyle/>
          <a:p>
            <a:endParaRPr lang="en-AU"/>
          </a:p>
        </p:txBody>
      </p:sp>
      <p:sp>
        <p:nvSpPr>
          <p:cNvPr id="912387" name="Rectangle 4"/>
          <p:cNvSpPr>
            <a:spLocks noChangeArrowheads="1"/>
          </p:cNvSpPr>
          <p:nvPr/>
        </p:nvSpPr>
        <p:spPr bwMode="auto">
          <a:xfrm>
            <a:off x="539750" y="3076575"/>
            <a:ext cx="1752600" cy="1865313"/>
          </a:xfrm>
          <a:prstGeom prst="rect">
            <a:avLst/>
          </a:prstGeom>
          <a:solidFill>
            <a:srgbClr val="D86018"/>
          </a:solidFill>
          <a:ln w="38100">
            <a:solidFill>
              <a:schemeClr val="tx1"/>
            </a:solidFill>
            <a:miter lim="800000"/>
            <a:headEnd/>
            <a:tailEnd/>
          </a:ln>
        </p:spPr>
        <p:txBody>
          <a:bodyPr lIns="57799" tIns="28898" rIns="57799" bIns="28898">
            <a:spAutoFit/>
          </a:bodyPr>
          <a:lstStyle/>
          <a:p>
            <a:endParaRPr lang="en-AU"/>
          </a:p>
        </p:txBody>
      </p:sp>
      <p:sp>
        <p:nvSpPr>
          <p:cNvPr id="912388" name="Rectangle 5"/>
          <p:cNvSpPr>
            <a:spLocks noChangeArrowheads="1"/>
          </p:cNvSpPr>
          <p:nvPr/>
        </p:nvSpPr>
        <p:spPr bwMode="auto">
          <a:xfrm>
            <a:off x="5264150" y="4179888"/>
            <a:ext cx="1811338" cy="714375"/>
          </a:xfrm>
          <a:prstGeom prst="rect">
            <a:avLst/>
          </a:prstGeom>
          <a:solidFill>
            <a:schemeClr val="folHlink"/>
          </a:solidFill>
          <a:ln w="38100">
            <a:solidFill>
              <a:schemeClr val="tx1"/>
            </a:solidFill>
            <a:miter lim="800000"/>
            <a:headEnd/>
            <a:tailEnd/>
          </a:ln>
        </p:spPr>
        <p:txBody>
          <a:bodyPr lIns="57799" tIns="28898" rIns="57799" bIns="28898">
            <a:spAutoFit/>
          </a:bodyPr>
          <a:lstStyle/>
          <a:p>
            <a:endParaRPr lang="en-AU"/>
          </a:p>
        </p:txBody>
      </p:sp>
      <p:sp>
        <p:nvSpPr>
          <p:cNvPr id="912389" name="Line 6"/>
          <p:cNvSpPr>
            <a:spLocks noChangeShapeType="1"/>
          </p:cNvSpPr>
          <p:nvPr/>
        </p:nvSpPr>
        <p:spPr bwMode="auto">
          <a:xfrm flipV="1">
            <a:off x="1377950" y="2924175"/>
            <a:ext cx="0" cy="152400"/>
          </a:xfrm>
          <a:prstGeom prst="line">
            <a:avLst/>
          </a:prstGeom>
          <a:noFill/>
          <a:ln w="38100">
            <a:solidFill>
              <a:schemeClr val="tx1"/>
            </a:solidFill>
            <a:round/>
            <a:headEnd/>
            <a:tailEnd/>
          </a:ln>
        </p:spPr>
        <p:txBody>
          <a:bodyPr wrap="none" anchor="ctr"/>
          <a:lstStyle/>
          <a:p>
            <a:endParaRPr lang="en-US"/>
          </a:p>
        </p:txBody>
      </p:sp>
      <p:sp>
        <p:nvSpPr>
          <p:cNvPr id="912390" name="Line 7"/>
          <p:cNvSpPr>
            <a:spLocks noChangeShapeType="1"/>
          </p:cNvSpPr>
          <p:nvPr/>
        </p:nvSpPr>
        <p:spPr bwMode="auto">
          <a:xfrm>
            <a:off x="1377950" y="2924175"/>
            <a:ext cx="2209800" cy="0"/>
          </a:xfrm>
          <a:prstGeom prst="line">
            <a:avLst/>
          </a:prstGeom>
          <a:noFill/>
          <a:ln w="38100">
            <a:solidFill>
              <a:schemeClr val="tx1"/>
            </a:solidFill>
            <a:round/>
            <a:headEnd/>
            <a:tailEnd/>
          </a:ln>
        </p:spPr>
        <p:txBody>
          <a:bodyPr wrap="none" anchor="ctr"/>
          <a:lstStyle/>
          <a:p>
            <a:endParaRPr lang="en-US"/>
          </a:p>
        </p:txBody>
      </p:sp>
      <p:sp>
        <p:nvSpPr>
          <p:cNvPr id="912391" name="Line 8"/>
          <p:cNvSpPr>
            <a:spLocks noChangeShapeType="1"/>
          </p:cNvSpPr>
          <p:nvPr/>
        </p:nvSpPr>
        <p:spPr bwMode="auto">
          <a:xfrm>
            <a:off x="3575050" y="2911475"/>
            <a:ext cx="0" cy="1039813"/>
          </a:xfrm>
          <a:prstGeom prst="line">
            <a:avLst/>
          </a:prstGeom>
          <a:noFill/>
          <a:ln w="38100">
            <a:solidFill>
              <a:schemeClr val="tx1"/>
            </a:solidFill>
            <a:round/>
            <a:headEnd/>
            <a:tailEnd type="triangle" w="med" len="med"/>
          </a:ln>
        </p:spPr>
        <p:txBody>
          <a:bodyPr wrap="none" anchor="ctr"/>
          <a:lstStyle/>
          <a:p>
            <a:endParaRPr lang="en-US"/>
          </a:p>
        </p:txBody>
      </p:sp>
      <p:sp>
        <p:nvSpPr>
          <p:cNvPr id="912392" name="Line 9"/>
          <p:cNvSpPr>
            <a:spLocks noChangeShapeType="1"/>
          </p:cNvSpPr>
          <p:nvPr/>
        </p:nvSpPr>
        <p:spPr bwMode="auto">
          <a:xfrm>
            <a:off x="4730750" y="4560888"/>
            <a:ext cx="381000" cy="0"/>
          </a:xfrm>
          <a:prstGeom prst="line">
            <a:avLst/>
          </a:prstGeom>
          <a:noFill/>
          <a:ln w="25400">
            <a:solidFill>
              <a:schemeClr val="bg1"/>
            </a:solidFill>
            <a:round/>
            <a:headEnd/>
            <a:tailEnd type="triangle" w="med" len="med"/>
          </a:ln>
        </p:spPr>
        <p:txBody>
          <a:bodyPr wrap="none" anchor="ctr"/>
          <a:lstStyle/>
          <a:p>
            <a:endParaRPr lang="en-US"/>
          </a:p>
        </p:txBody>
      </p:sp>
      <p:sp>
        <p:nvSpPr>
          <p:cNvPr id="912393" name="Text Box 11"/>
          <p:cNvSpPr txBox="1">
            <a:spLocks noChangeArrowheads="1"/>
          </p:cNvSpPr>
          <p:nvPr/>
        </p:nvSpPr>
        <p:spPr bwMode="auto">
          <a:xfrm>
            <a:off x="2825750" y="4027488"/>
            <a:ext cx="1752600" cy="641350"/>
          </a:xfrm>
          <a:prstGeom prst="rect">
            <a:avLst/>
          </a:prstGeom>
          <a:noFill/>
          <a:ln w="9525">
            <a:noFill/>
            <a:miter lim="800000"/>
            <a:headEnd/>
            <a:tailEnd/>
          </a:ln>
        </p:spPr>
        <p:txBody>
          <a:bodyPr>
            <a:spAutoFit/>
          </a:bodyPr>
          <a:lstStyle/>
          <a:p>
            <a:pPr algn="ctr" eaLnBrk="0" hangingPunct="0">
              <a:spcBef>
                <a:spcPct val="50000"/>
              </a:spcBef>
            </a:pPr>
            <a:r>
              <a:rPr lang="en-AU" b="1" dirty="0">
                <a:solidFill>
                  <a:schemeClr val="bg1"/>
                </a:solidFill>
                <a:latin typeface="Arial Narrow" pitchFamily="34" charset="0"/>
              </a:rPr>
              <a:t>$20,000           offset account</a:t>
            </a:r>
            <a:endParaRPr lang="en-AU" dirty="0">
              <a:solidFill>
                <a:schemeClr val="bg1"/>
              </a:solidFill>
              <a:latin typeface="Arial Narrow" pitchFamily="34" charset="0"/>
            </a:endParaRPr>
          </a:p>
        </p:txBody>
      </p:sp>
      <p:sp>
        <p:nvSpPr>
          <p:cNvPr id="912394" name="Text Box 12"/>
          <p:cNvSpPr txBox="1">
            <a:spLocks noChangeArrowheads="1"/>
          </p:cNvSpPr>
          <p:nvPr/>
        </p:nvSpPr>
        <p:spPr bwMode="auto">
          <a:xfrm>
            <a:off x="5492750" y="4179888"/>
            <a:ext cx="1295400" cy="641350"/>
          </a:xfrm>
          <a:prstGeom prst="rect">
            <a:avLst/>
          </a:prstGeom>
          <a:noFill/>
          <a:ln w="9525">
            <a:noFill/>
            <a:miter lim="800000"/>
            <a:headEnd/>
            <a:tailEnd/>
          </a:ln>
        </p:spPr>
        <p:txBody>
          <a:bodyPr>
            <a:spAutoFit/>
          </a:bodyPr>
          <a:lstStyle/>
          <a:p>
            <a:pPr algn="ctr" eaLnBrk="0" hangingPunct="0">
              <a:spcBef>
                <a:spcPct val="50000"/>
              </a:spcBef>
            </a:pPr>
            <a:r>
              <a:rPr lang="en-AU" b="1">
                <a:solidFill>
                  <a:schemeClr val="bg1"/>
                </a:solidFill>
              </a:rPr>
              <a:t>$20,000    car</a:t>
            </a:r>
          </a:p>
        </p:txBody>
      </p:sp>
      <p:sp>
        <p:nvSpPr>
          <p:cNvPr id="912395" name="Rectangle 13"/>
          <p:cNvSpPr>
            <a:spLocks noChangeArrowheads="1"/>
          </p:cNvSpPr>
          <p:nvPr/>
        </p:nvSpPr>
        <p:spPr bwMode="auto">
          <a:xfrm>
            <a:off x="5873750" y="2960688"/>
            <a:ext cx="304800" cy="304800"/>
          </a:xfrm>
          <a:prstGeom prst="rect">
            <a:avLst/>
          </a:prstGeom>
          <a:solidFill>
            <a:srgbClr val="D86018"/>
          </a:solidFill>
          <a:ln w="38100">
            <a:solidFill>
              <a:schemeClr val="tx1"/>
            </a:solidFill>
            <a:miter lim="800000"/>
            <a:headEnd/>
            <a:tailEnd/>
          </a:ln>
        </p:spPr>
        <p:txBody>
          <a:bodyPr wrap="none" anchor="ctr"/>
          <a:lstStyle/>
          <a:p>
            <a:endParaRPr lang="en-AU"/>
          </a:p>
        </p:txBody>
      </p:sp>
      <p:sp>
        <p:nvSpPr>
          <p:cNvPr id="912396" name="Text Box 14"/>
          <p:cNvSpPr txBox="1">
            <a:spLocks noChangeArrowheads="1"/>
          </p:cNvSpPr>
          <p:nvPr/>
        </p:nvSpPr>
        <p:spPr bwMode="auto">
          <a:xfrm>
            <a:off x="6178550" y="2928938"/>
            <a:ext cx="1905000" cy="366712"/>
          </a:xfrm>
          <a:prstGeom prst="rect">
            <a:avLst/>
          </a:prstGeom>
          <a:noFill/>
          <a:ln w="9525">
            <a:noFill/>
            <a:miter lim="800000"/>
            <a:headEnd/>
            <a:tailEnd/>
          </a:ln>
        </p:spPr>
        <p:txBody>
          <a:bodyPr>
            <a:spAutoFit/>
          </a:bodyPr>
          <a:lstStyle/>
          <a:p>
            <a:pPr eaLnBrk="0" hangingPunct="0">
              <a:spcBef>
                <a:spcPct val="50000"/>
              </a:spcBef>
            </a:pPr>
            <a:r>
              <a:rPr lang="en-AU">
                <a:latin typeface="Arial Narrow" pitchFamily="34" charset="0"/>
              </a:rPr>
              <a:t>Deductible ($7,500)</a:t>
            </a:r>
          </a:p>
        </p:txBody>
      </p:sp>
      <p:sp>
        <p:nvSpPr>
          <p:cNvPr id="912397" name="Line 15"/>
          <p:cNvSpPr>
            <a:spLocks noChangeShapeType="1"/>
          </p:cNvSpPr>
          <p:nvPr/>
        </p:nvSpPr>
        <p:spPr bwMode="auto">
          <a:xfrm>
            <a:off x="4730750" y="4484688"/>
            <a:ext cx="381000" cy="0"/>
          </a:xfrm>
          <a:prstGeom prst="line">
            <a:avLst/>
          </a:prstGeom>
          <a:noFill/>
          <a:ln w="38100">
            <a:solidFill>
              <a:schemeClr val="tx1"/>
            </a:solidFill>
            <a:round/>
            <a:headEnd/>
            <a:tailEnd type="triangle" w="med" len="med"/>
          </a:ln>
        </p:spPr>
        <p:txBody>
          <a:bodyPr wrap="none" anchor="ctr"/>
          <a:lstStyle/>
          <a:p>
            <a:endParaRPr lang="en-US"/>
          </a:p>
        </p:txBody>
      </p:sp>
      <p:sp>
        <p:nvSpPr>
          <p:cNvPr id="912398" name="Text Box 17"/>
          <p:cNvSpPr txBox="1">
            <a:spLocks noChangeArrowheads="1"/>
          </p:cNvSpPr>
          <p:nvPr/>
        </p:nvSpPr>
        <p:spPr bwMode="auto">
          <a:xfrm>
            <a:off x="5797550" y="2579688"/>
            <a:ext cx="1535113" cy="396875"/>
          </a:xfrm>
          <a:prstGeom prst="rect">
            <a:avLst/>
          </a:prstGeom>
          <a:noFill/>
          <a:ln w="9525">
            <a:noFill/>
            <a:miter lim="800000"/>
            <a:headEnd/>
            <a:tailEnd/>
          </a:ln>
        </p:spPr>
        <p:txBody>
          <a:bodyPr>
            <a:spAutoFit/>
          </a:bodyPr>
          <a:lstStyle/>
          <a:p>
            <a:pPr eaLnBrk="0" hangingPunct="0">
              <a:spcBef>
                <a:spcPct val="50000"/>
              </a:spcBef>
            </a:pPr>
            <a:r>
              <a:rPr lang="en-AU" sz="2000" b="1">
                <a:latin typeface="Arial Narrow" pitchFamily="34" charset="0"/>
              </a:rPr>
              <a:t>Interest cost</a:t>
            </a:r>
            <a:endParaRPr lang="en-AU" sz="2400" b="1">
              <a:latin typeface="Arial Narrow" pitchFamily="34" charset="0"/>
            </a:endParaRPr>
          </a:p>
        </p:txBody>
      </p:sp>
      <p:sp>
        <p:nvSpPr>
          <p:cNvPr id="912399" name="Rectangle 2"/>
          <p:cNvSpPr>
            <a:spLocks noChangeArrowheads="1"/>
          </p:cNvSpPr>
          <p:nvPr/>
        </p:nvSpPr>
        <p:spPr bwMode="auto">
          <a:xfrm>
            <a:off x="414338" y="504825"/>
            <a:ext cx="7183437" cy="366713"/>
          </a:xfrm>
          <a:prstGeom prst="rect">
            <a:avLst/>
          </a:prstGeom>
          <a:noFill/>
          <a:ln w="9525">
            <a:noFill/>
            <a:miter lim="800000"/>
            <a:headEnd/>
            <a:tailEnd/>
          </a:ln>
        </p:spPr>
        <p:txBody>
          <a:bodyPr anchor="ctr"/>
          <a:lstStyle/>
          <a:p>
            <a:r>
              <a:rPr lang="en-AU" sz="2800" b="1" dirty="0">
                <a:solidFill>
                  <a:srgbClr val="717278"/>
                </a:solidFill>
                <a:latin typeface="MLCHeadline" pitchFamily="2" charset="0"/>
              </a:rPr>
              <a:t>Use offset accounts effectively</a:t>
            </a:r>
            <a:endParaRPr lang="en-US" sz="2800" b="1" dirty="0">
              <a:solidFill>
                <a:srgbClr val="717278"/>
              </a:solidFill>
              <a:latin typeface="MLCHeadline" pitchFamily="2" charset="0"/>
            </a:endParaRPr>
          </a:p>
        </p:txBody>
      </p:sp>
      <p:sp>
        <p:nvSpPr>
          <p:cNvPr id="912400" name="Rectangle 3"/>
          <p:cNvSpPr>
            <a:spLocks noChangeArrowheads="1"/>
          </p:cNvSpPr>
          <p:nvPr/>
        </p:nvSpPr>
        <p:spPr bwMode="auto">
          <a:xfrm>
            <a:off x="431800" y="1292225"/>
            <a:ext cx="7092950" cy="762000"/>
          </a:xfrm>
          <a:prstGeom prst="rect">
            <a:avLst/>
          </a:prstGeom>
          <a:noFill/>
          <a:ln w="9525">
            <a:noFill/>
            <a:miter lim="800000"/>
            <a:headEnd/>
            <a:tailEnd/>
          </a:ln>
        </p:spPr>
        <p:txBody>
          <a:bodyPr wrap="none">
            <a:spAutoFit/>
          </a:bodyPr>
          <a:lstStyle/>
          <a:p>
            <a:r>
              <a:rPr lang="en-US" sz="2200" b="1">
                <a:solidFill>
                  <a:srgbClr val="D86018"/>
                </a:solidFill>
              </a:rPr>
              <a:t>Case study 3</a:t>
            </a:r>
            <a:br>
              <a:rPr lang="en-US" sz="2200" b="1">
                <a:solidFill>
                  <a:srgbClr val="D86018"/>
                </a:solidFill>
              </a:rPr>
            </a:br>
            <a:r>
              <a:rPr lang="en-US" sz="2200" b="1">
                <a:solidFill>
                  <a:srgbClr val="D86018"/>
                </a:solidFill>
              </a:rPr>
              <a:t>Option 2: Pay into offset account and redraw for car</a:t>
            </a:r>
            <a:endParaRPr lang="en-AU" sz="2200" b="1" baseline="30000">
              <a:solidFill>
                <a:srgbClr val="D86018"/>
              </a:solidFill>
            </a:endParaRPr>
          </a:p>
        </p:txBody>
      </p:sp>
      <p:sp>
        <p:nvSpPr>
          <p:cNvPr id="912401" name="Text Box 22"/>
          <p:cNvSpPr txBox="1">
            <a:spLocks noChangeArrowheads="1"/>
          </p:cNvSpPr>
          <p:nvPr/>
        </p:nvSpPr>
        <p:spPr bwMode="auto">
          <a:xfrm>
            <a:off x="671513" y="3741738"/>
            <a:ext cx="1524000" cy="915987"/>
          </a:xfrm>
          <a:prstGeom prst="rect">
            <a:avLst/>
          </a:prstGeom>
          <a:noFill/>
          <a:ln w="38100">
            <a:noFill/>
            <a:miter lim="800000"/>
            <a:headEnd/>
            <a:tailEnd/>
          </a:ln>
        </p:spPr>
        <p:txBody>
          <a:bodyPr>
            <a:spAutoFit/>
          </a:bodyPr>
          <a:lstStyle/>
          <a:p>
            <a:pPr algn="ctr" eaLnBrk="0" hangingPunct="0">
              <a:spcBef>
                <a:spcPct val="50000"/>
              </a:spcBef>
            </a:pPr>
            <a:r>
              <a:rPr lang="en-AU" b="1">
                <a:solidFill>
                  <a:schemeClr val="bg1"/>
                </a:solidFill>
              </a:rPr>
              <a:t>$100,000 investment        loan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idx="4294967295"/>
          </p:nvPr>
        </p:nvSpPr>
        <p:spPr>
          <a:xfrm>
            <a:off x="412750" y="496888"/>
            <a:ext cx="8262938" cy="366712"/>
          </a:xfrm>
        </p:spPr>
        <p:txBody>
          <a:bodyPr lIns="91440" tIns="45720" rIns="91440" bIns="45720" anchor="ctr"/>
          <a:lstStyle/>
          <a:p>
            <a:r>
              <a:rPr lang="en-US" sz="2800" b="1" dirty="0">
                <a:solidFill>
                  <a:srgbClr val="717278"/>
                </a:solidFill>
                <a:latin typeface="MLCHeadline" pitchFamily="2" charset="0"/>
                <a:ea typeface="ＭＳ Ｐゴシック"/>
                <a:cs typeface="ＭＳ Ｐゴシック"/>
              </a:rPr>
              <a:t>Things to do when gearing as a couple</a:t>
            </a:r>
            <a:endParaRPr sz="2800" b="1" dirty="0">
              <a:solidFill>
                <a:srgbClr val="717278"/>
              </a:solidFill>
              <a:latin typeface="MLCHeadline" pitchFamily="2" charset="0"/>
              <a:ea typeface="ＭＳ Ｐゴシック"/>
              <a:cs typeface="ＭＳ Ｐゴシック"/>
            </a:endParaRPr>
          </a:p>
        </p:txBody>
      </p:sp>
      <p:sp>
        <p:nvSpPr>
          <p:cNvPr id="914435" name="Rectangle 3"/>
          <p:cNvSpPr>
            <a:spLocks noGrp="1" noChangeArrowheads="1"/>
          </p:cNvSpPr>
          <p:nvPr>
            <p:ph type="body" idx="4294967295"/>
          </p:nvPr>
        </p:nvSpPr>
        <p:spPr>
          <a:xfrm>
            <a:off x="420688" y="1854200"/>
            <a:ext cx="7772400" cy="4383088"/>
          </a:xfrm>
        </p:spPr>
        <p:txBody>
          <a:bodyPr lIns="91440" tIns="45720" rIns="91440" bIns="45720"/>
          <a:lstStyle/>
          <a:p>
            <a:pPr marL="352425" indent="-352425"/>
            <a:r>
              <a:rPr sz="1600" smtClean="0">
                <a:solidFill>
                  <a:srgbClr val="000000"/>
                </a:solidFill>
                <a:ea typeface="ＭＳ Ｐゴシック"/>
                <a:cs typeface="Arial" charset="0"/>
              </a:rPr>
              <a:t>Ownership of investments</a:t>
            </a:r>
          </a:p>
          <a:p>
            <a:pPr marL="352425" indent="-352425"/>
            <a:r>
              <a:rPr sz="1600" smtClean="0">
                <a:solidFill>
                  <a:srgbClr val="000000"/>
                </a:solidFill>
                <a:ea typeface="ＭＳ Ｐゴシック"/>
                <a:cs typeface="Arial" charset="0"/>
              </a:rPr>
              <a:t>Marginal tax rates </a:t>
            </a:r>
          </a:p>
          <a:p>
            <a:pPr marL="352425" indent="-352425"/>
            <a:r>
              <a:rPr sz="1600" smtClean="0">
                <a:solidFill>
                  <a:srgbClr val="000000"/>
                </a:solidFill>
                <a:ea typeface="ＭＳ Ｐゴシック"/>
                <a:cs typeface="Arial" charset="0"/>
              </a:rPr>
              <a:t>Capital gains tax</a:t>
            </a:r>
          </a:p>
          <a:p>
            <a:pPr marL="352425" indent="-352425"/>
            <a:r>
              <a:rPr sz="1600" smtClean="0">
                <a:solidFill>
                  <a:srgbClr val="000000"/>
                </a:solidFill>
                <a:ea typeface="ＭＳ Ｐゴシック"/>
                <a:cs typeface="Arial" charset="0"/>
              </a:rPr>
              <a:t>Investment yield</a:t>
            </a:r>
          </a:p>
          <a:p>
            <a:pPr marL="352425" indent="-352425"/>
            <a:r>
              <a:rPr sz="1600" smtClean="0">
                <a:solidFill>
                  <a:srgbClr val="000000"/>
                </a:solidFill>
                <a:ea typeface="ＭＳ Ｐゴシック"/>
                <a:cs typeface="Arial" charset="0"/>
              </a:rPr>
              <a:t>Loan type and security </a:t>
            </a:r>
          </a:p>
          <a:p>
            <a:pPr marL="352425" indent="-352425"/>
            <a:r>
              <a:rPr sz="1600" smtClean="0">
                <a:solidFill>
                  <a:srgbClr val="000000"/>
                </a:solidFill>
                <a:ea typeface="ＭＳ Ｐゴシック"/>
                <a:cs typeface="Arial" charset="0"/>
              </a:rPr>
              <a:t>Joint borrowings</a:t>
            </a:r>
          </a:p>
          <a:p>
            <a:pPr marL="352425" indent="-352425"/>
            <a:r>
              <a:rPr sz="1600" smtClean="0">
                <a:solidFill>
                  <a:srgbClr val="000000"/>
                </a:solidFill>
                <a:ea typeface="ＭＳ Ｐゴシック"/>
                <a:cs typeface="Arial" charset="0"/>
              </a:rPr>
              <a:t>Risk of bankruptcy and litigation</a:t>
            </a:r>
          </a:p>
          <a:p>
            <a:pPr marL="352425" indent="-352425"/>
            <a:endParaRPr sz="1600" smtClean="0">
              <a:solidFill>
                <a:srgbClr val="000000"/>
              </a:solidFill>
              <a:ea typeface="ＭＳ Ｐゴシック"/>
              <a:cs typeface="Arial" charset="0"/>
            </a:endParaRPr>
          </a:p>
          <a:p>
            <a:pPr marL="752475" lvl="1" indent="-352425"/>
            <a:endParaRPr smtClean="0">
              <a:solidFill>
                <a:srgbClr val="000000"/>
              </a:solidFill>
              <a:ea typeface="ＭＳ Ｐゴシック"/>
              <a:cs typeface="Arial" charset="0"/>
            </a:endParaRPr>
          </a:p>
        </p:txBody>
      </p:sp>
      <p:sp>
        <p:nvSpPr>
          <p:cNvPr id="914436" name="Rectangle 3"/>
          <p:cNvSpPr>
            <a:spLocks noChangeArrowheads="1"/>
          </p:cNvSpPr>
          <p:nvPr/>
        </p:nvSpPr>
        <p:spPr bwMode="auto">
          <a:xfrm>
            <a:off x="431800" y="1292225"/>
            <a:ext cx="2243138" cy="430213"/>
          </a:xfrm>
          <a:prstGeom prst="rect">
            <a:avLst/>
          </a:prstGeom>
          <a:noFill/>
          <a:ln w="9525">
            <a:noFill/>
            <a:miter lim="800000"/>
            <a:headEnd/>
            <a:tailEnd/>
          </a:ln>
        </p:spPr>
        <p:txBody>
          <a:bodyPr wrap="none">
            <a:spAutoFit/>
          </a:bodyPr>
          <a:lstStyle/>
          <a:p>
            <a:r>
              <a:rPr lang="en-US" sz="2200" b="1">
                <a:solidFill>
                  <a:srgbClr val="D86018"/>
                </a:solidFill>
              </a:rPr>
              <a:t>Considerations</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3"/>
          <p:cNvSpPr>
            <a:spLocks noGrp="1" noChangeArrowheads="1"/>
          </p:cNvSpPr>
          <p:nvPr>
            <p:ph type="body" idx="4294967295"/>
          </p:nvPr>
        </p:nvSpPr>
        <p:spPr>
          <a:xfrm>
            <a:off x="420688" y="1844675"/>
            <a:ext cx="8183562" cy="3962400"/>
          </a:xfrm>
        </p:spPr>
        <p:txBody>
          <a:bodyPr lIns="91440" tIns="45720" rIns="91440" bIns="45720"/>
          <a:lstStyle/>
          <a:p>
            <a:pPr>
              <a:buFont typeface="Times" pitchFamily="18" charset="0"/>
              <a:buNone/>
            </a:pPr>
            <a:r>
              <a:rPr sz="1600" dirty="0" smtClean="0">
                <a:solidFill>
                  <a:srgbClr val="000000"/>
                </a:solidFill>
                <a:ea typeface="ＭＳ Ｐゴシック"/>
                <a:cs typeface="Arial" charset="0"/>
              </a:rPr>
              <a:t>In a lower income year</a:t>
            </a:r>
          </a:p>
          <a:p>
            <a:pPr>
              <a:buFont typeface="Times" pitchFamily="18" charset="0"/>
              <a:buNone/>
            </a:pPr>
            <a:r>
              <a:rPr sz="1600" dirty="0" smtClean="0">
                <a:solidFill>
                  <a:srgbClr val="000000"/>
                </a:solidFill>
                <a:ea typeface="ＭＳ Ｐゴシック"/>
                <a:cs typeface="Arial" charset="0"/>
              </a:rPr>
              <a:t>Progressively over two or more financial years</a:t>
            </a:r>
          </a:p>
          <a:p>
            <a:endParaRPr sz="1600" dirty="0" smtClean="0">
              <a:solidFill>
                <a:srgbClr val="000000"/>
              </a:solidFill>
              <a:ea typeface="ＭＳ Ｐゴシック"/>
              <a:cs typeface="Arial" charset="0"/>
            </a:endParaRPr>
          </a:p>
          <a:p>
            <a:endParaRPr dirty="0" smtClean="0">
              <a:ea typeface="ＭＳ Ｐゴシック"/>
            </a:endParaRPr>
          </a:p>
          <a:p>
            <a:endParaRPr dirty="0" smtClean="0">
              <a:ea typeface="ＭＳ Ｐゴシック"/>
            </a:endParaRPr>
          </a:p>
        </p:txBody>
      </p:sp>
      <p:sp>
        <p:nvSpPr>
          <p:cNvPr id="916483" name="Rectangle 2"/>
          <p:cNvSpPr>
            <a:spLocks noChangeArrowheads="1"/>
          </p:cNvSpPr>
          <p:nvPr/>
        </p:nvSpPr>
        <p:spPr bwMode="auto">
          <a:xfrm>
            <a:off x="412750" y="496888"/>
            <a:ext cx="8262938" cy="366712"/>
          </a:xfrm>
          <a:prstGeom prst="rect">
            <a:avLst/>
          </a:prstGeom>
          <a:noFill/>
          <a:ln w="9525">
            <a:noFill/>
            <a:miter lim="800000"/>
            <a:headEnd/>
            <a:tailEnd/>
          </a:ln>
        </p:spPr>
        <p:txBody>
          <a:bodyPr anchor="ctr"/>
          <a:lstStyle/>
          <a:p>
            <a:pPr eaLnBrk="0" hangingPunct="0"/>
            <a:r>
              <a:rPr lang="en-US" sz="2800" b="1">
                <a:solidFill>
                  <a:srgbClr val="717278"/>
                </a:solidFill>
                <a:latin typeface="MLCHeadline" pitchFamily="2" charset="0"/>
              </a:rPr>
              <a:t>Manage CGT when repaying loan</a:t>
            </a:r>
            <a:endParaRPr lang="en-AU" sz="2800" b="1">
              <a:solidFill>
                <a:srgbClr val="717278"/>
              </a:solidFill>
              <a:latin typeface="MLCHeadline" pitchFamily="2" charset="0"/>
            </a:endParaRPr>
          </a:p>
        </p:txBody>
      </p:sp>
      <p:sp>
        <p:nvSpPr>
          <p:cNvPr id="916484" name="Rectangle 3"/>
          <p:cNvSpPr>
            <a:spLocks noChangeArrowheads="1"/>
          </p:cNvSpPr>
          <p:nvPr/>
        </p:nvSpPr>
        <p:spPr bwMode="auto">
          <a:xfrm>
            <a:off x="431800" y="1292225"/>
            <a:ext cx="3405188" cy="427038"/>
          </a:xfrm>
          <a:prstGeom prst="rect">
            <a:avLst/>
          </a:prstGeom>
          <a:noFill/>
          <a:ln w="9525">
            <a:noFill/>
            <a:miter lim="800000"/>
            <a:headEnd/>
            <a:tailEnd/>
          </a:ln>
        </p:spPr>
        <p:txBody>
          <a:bodyPr wrap="none">
            <a:spAutoFit/>
          </a:bodyPr>
          <a:lstStyle/>
          <a:p>
            <a:r>
              <a:rPr lang="en-US" sz="2200" b="1">
                <a:solidFill>
                  <a:srgbClr val="D86018"/>
                </a:solidFill>
              </a:rPr>
              <a:t>Consider selling assets:</a:t>
            </a:r>
            <a:endParaRPr lang="en-AU" sz="2200" b="1" baseline="30000">
              <a:solidFill>
                <a:srgbClr val="D86018"/>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918531"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918532" name="Text Placeholder 8"/>
          <p:cNvSpPr>
            <a:spLocks noGrp="1"/>
          </p:cNvSpPr>
          <p:nvPr>
            <p:ph type="body" sz="quarter" idx="4294967295"/>
          </p:nvPr>
        </p:nvSpPr>
        <p:spPr>
          <a:xfrm>
            <a:off x="485933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Debt when retiring</a:t>
            </a:r>
            <a:endParaRPr sz="1600" smtClean="0">
              <a:solidFill>
                <a:schemeClr val="bg2"/>
              </a:solidFill>
              <a:ea typeface="ＭＳ Ｐゴシック"/>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3"/>
          <p:cNvSpPr>
            <a:spLocks noChangeArrowheads="1"/>
          </p:cNvSpPr>
          <p:nvPr/>
        </p:nvSpPr>
        <p:spPr bwMode="auto">
          <a:xfrm>
            <a:off x="423863" y="1292225"/>
            <a:ext cx="6940550" cy="769938"/>
          </a:xfrm>
          <a:prstGeom prst="rect">
            <a:avLst/>
          </a:prstGeom>
          <a:noFill/>
          <a:ln w="9525">
            <a:noFill/>
            <a:miter lim="800000"/>
            <a:headEnd/>
            <a:tailEnd/>
          </a:ln>
        </p:spPr>
        <p:txBody>
          <a:bodyPr wrap="none">
            <a:spAutoFit/>
          </a:bodyPr>
          <a:lstStyle/>
          <a:p>
            <a:r>
              <a:rPr lang="en-US" sz="2200" b="1">
                <a:solidFill>
                  <a:srgbClr val="D86018"/>
                </a:solidFill>
              </a:rPr>
              <a:t>Debt increase aged 60-64 between 2002 and 2010</a:t>
            </a:r>
          </a:p>
          <a:p>
            <a:endParaRPr lang="en-US" sz="2200" b="1">
              <a:solidFill>
                <a:srgbClr val="D86018"/>
              </a:solidFill>
            </a:endParaRPr>
          </a:p>
        </p:txBody>
      </p:sp>
      <p:sp>
        <p:nvSpPr>
          <p:cNvPr id="920579"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when retiring</a:t>
            </a:r>
          </a:p>
        </p:txBody>
      </p:sp>
      <p:sp>
        <p:nvSpPr>
          <p:cNvPr id="920586" name="Rectangle 19"/>
          <p:cNvSpPr>
            <a:spLocks noChangeArrowheads="1"/>
          </p:cNvSpPr>
          <p:nvPr/>
        </p:nvSpPr>
        <p:spPr bwMode="auto">
          <a:xfrm>
            <a:off x="414474" y="6176337"/>
            <a:ext cx="5669694" cy="276999"/>
          </a:xfrm>
          <a:prstGeom prst="rect">
            <a:avLst/>
          </a:prstGeom>
          <a:noFill/>
          <a:ln w="9525">
            <a:noFill/>
            <a:miter lim="800000"/>
            <a:headEnd/>
            <a:tailEnd/>
          </a:ln>
        </p:spPr>
        <p:txBody>
          <a:bodyPr wrap="none">
            <a:spAutoFit/>
          </a:bodyPr>
          <a:lstStyle/>
          <a:p>
            <a:r>
              <a:rPr lang="en-US" sz="1200" b="1" dirty="0">
                <a:solidFill>
                  <a:srgbClr val="666666"/>
                </a:solidFill>
              </a:rPr>
              <a:t>Source:</a:t>
            </a:r>
            <a:r>
              <a:rPr lang="en-US" sz="1200" dirty="0">
                <a:solidFill>
                  <a:srgbClr val="666666"/>
                </a:solidFill>
              </a:rPr>
              <a:t> </a:t>
            </a:r>
            <a:r>
              <a:rPr lang="en-AU" sz="1200" dirty="0" smtClean="0"/>
              <a:t>Household, Income </a:t>
            </a:r>
            <a:r>
              <a:rPr lang="en-AU" sz="1200" dirty="0"/>
              <a:t>and Labour Dynamics in Australia (HILDA) </a:t>
            </a:r>
            <a:r>
              <a:rPr lang="en-AU" sz="1200" dirty="0" smtClean="0"/>
              <a:t>Survey</a:t>
            </a:r>
            <a:endParaRPr lang="en-AU" sz="1200" dirty="0">
              <a:solidFill>
                <a:srgbClr val="666666"/>
              </a:solidFill>
            </a:endParaRPr>
          </a:p>
        </p:txBody>
      </p:sp>
      <p:sp>
        <p:nvSpPr>
          <p:cNvPr id="920580" name="Line 5"/>
          <p:cNvSpPr>
            <a:spLocks noChangeShapeType="1"/>
          </p:cNvSpPr>
          <p:nvPr/>
        </p:nvSpPr>
        <p:spPr bwMode="auto">
          <a:xfrm>
            <a:off x="1511300" y="1994066"/>
            <a:ext cx="0" cy="3558613"/>
          </a:xfrm>
          <a:prstGeom prst="line">
            <a:avLst/>
          </a:prstGeom>
          <a:noFill/>
          <a:ln w="25400">
            <a:solidFill>
              <a:schemeClr val="tx1"/>
            </a:solidFill>
            <a:round/>
            <a:headEnd/>
            <a:tailEnd/>
          </a:ln>
        </p:spPr>
        <p:txBody>
          <a:bodyPr/>
          <a:lstStyle/>
          <a:p>
            <a:endParaRPr lang="en-US"/>
          </a:p>
        </p:txBody>
      </p:sp>
      <p:sp>
        <p:nvSpPr>
          <p:cNvPr id="920581" name="Line 7"/>
          <p:cNvSpPr>
            <a:spLocks noChangeShapeType="1"/>
          </p:cNvSpPr>
          <p:nvPr/>
        </p:nvSpPr>
        <p:spPr bwMode="auto">
          <a:xfrm>
            <a:off x="1498600" y="5552679"/>
            <a:ext cx="6242050" cy="0"/>
          </a:xfrm>
          <a:prstGeom prst="line">
            <a:avLst/>
          </a:prstGeom>
          <a:noFill/>
          <a:ln w="25400">
            <a:solidFill>
              <a:schemeClr val="tx1"/>
            </a:solidFill>
            <a:round/>
            <a:headEnd/>
            <a:tailEnd/>
          </a:ln>
        </p:spPr>
        <p:txBody>
          <a:bodyPr/>
          <a:lstStyle/>
          <a:p>
            <a:endParaRPr lang="en-US"/>
          </a:p>
        </p:txBody>
      </p:sp>
      <p:sp>
        <p:nvSpPr>
          <p:cNvPr id="920582" name="Rectangle 8"/>
          <p:cNvSpPr>
            <a:spLocks noChangeArrowheads="1"/>
          </p:cNvSpPr>
          <p:nvPr/>
        </p:nvSpPr>
        <p:spPr bwMode="auto">
          <a:xfrm>
            <a:off x="2263775" y="2356270"/>
            <a:ext cx="1876425" cy="3196409"/>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920583" name="Rectangle 11"/>
          <p:cNvSpPr>
            <a:spLocks noChangeArrowheads="1"/>
          </p:cNvSpPr>
          <p:nvPr/>
        </p:nvSpPr>
        <p:spPr bwMode="auto">
          <a:xfrm>
            <a:off x="4932363" y="2889005"/>
            <a:ext cx="1876425" cy="2663674"/>
          </a:xfrm>
          <a:prstGeom prst="rect">
            <a:avLst/>
          </a:prstGeom>
          <a:solidFill>
            <a:schemeClr val="accent2"/>
          </a:solidFill>
          <a:ln w="9525">
            <a:solidFill>
              <a:schemeClr val="tx1"/>
            </a:solidFill>
            <a:miter lim="800000"/>
            <a:headEnd/>
            <a:tailEnd/>
          </a:ln>
        </p:spPr>
        <p:txBody>
          <a:bodyPr wrap="none" anchor="ctr"/>
          <a:lstStyle/>
          <a:p>
            <a:endParaRPr lang="en-AU"/>
          </a:p>
        </p:txBody>
      </p:sp>
      <p:sp>
        <p:nvSpPr>
          <p:cNvPr id="920584" name="Rectangle 14"/>
          <p:cNvSpPr>
            <a:spLocks noChangeArrowheads="1"/>
          </p:cNvSpPr>
          <p:nvPr/>
        </p:nvSpPr>
        <p:spPr bwMode="auto">
          <a:xfrm>
            <a:off x="2600325" y="5699252"/>
            <a:ext cx="1108075" cy="300191"/>
          </a:xfrm>
          <a:prstGeom prst="rect">
            <a:avLst/>
          </a:prstGeom>
          <a:noFill/>
          <a:ln w="9525">
            <a:noFill/>
            <a:miter lim="800000"/>
            <a:headEnd/>
            <a:tailEnd/>
          </a:ln>
        </p:spPr>
        <p:txBody>
          <a:bodyPr wrap="none">
            <a:spAutoFit/>
          </a:bodyPr>
          <a:lstStyle/>
          <a:p>
            <a:r>
              <a:rPr lang="en-AU" sz="1600" b="1">
                <a:solidFill>
                  <a:srgbClr val="000000"/>
                </a:solidFill>
                <a:cs typeface="Arial" charset="0"/>
              </a:rPr>
              <a:t>Mortgage</a:t>
            </a:r>
          </a:p>
        </p:txBody>
      </p:sp>
      <p:sp>
        <p:nvSpPr>
          <p:cNvPr id="920585" name="Rectangle 15"/>
          <p:cNvSpPr>
            <a:spLocks noChangeArrowheads="1"/>
          </p:cNvSpPr>
          <p:nvPr/>
        </p:nvSpPr>
        <p:spPr bwMode="auto">
          <a:xfrm>
            <a:off x="4716463" y="5699252"/>
            <a:ext cx="2447925" cy="300191"/>
          </a:xfrm>
          <a:prstGeom prst="rect">
            <a:avLst/>
          </a:prstGeom>
          <a:noFill/>
          <a:ln w="9525">
            <a:noFill/>
            <a:miter lim="800000"/>
            <a:headEnd/>
            <a:tailEnd/>
          </a:ln>
        </p:spPr>
        <p:txBody>
          <a:bodyPr>
            <a:spAutoFit/>
          </a:bodyPr>
          <a:lstStyle/>
          <a:p>
            <a:pPr algn="ctr"/>
            <a:r>
              <a:rPr lang="en-AU" sz="1600" b="1">
                <a:solidFill>
                  <a:srgbClr val="000000"/>
                </a:solidFill>
                <a:cs typeface="Arial" charset="0"/>
              </a:rPr>
              <a:t>Other property loans</a:t>
            </a:r>
          </a:p>
        </p:txBody>
      </p:sp>
      <p:sp>
        <p:nvSpPr>
          <p:cNvPr id="920587" name="Line 20"/>
          <p:cNvSpPr>
            <a:spLocks noChangeShapeType="1"/>
          </p:cNvSpPr>
          <p:nvPr/>
        </p:nvSpPr>
        <p:spPr bwMode="auto">
          <a:xfrm>
            <a:off x="1439863" y="4550630"/>
            <a:ext cx="142875" cy="0"/>
          </a:xfrm>
          <a:prstGeom prst="line">
            <a:avLst/>
          </a:prstGeom>
          <a:noFill/>
          <a:ln w="25400">
            <a:solidFill>
              <a:schemeClr val="tx1"/>
            </a:solidFill>
            <a:round/>
            <a:headEnd/>
            <a:tailEnd/>
          </a:ln>
        </p:spPr>
        <p:txBody>
          <a:bodyPr/>
          <a:lstStyle/>
          <a:p>
            <a:endParaRPr lang="en-US"/>
          </a:p>
        </p:txBody>
      </p:sp>
      <p:sp>
        <p:nvSpPr>
          <p:cNvPr id="920588" name="Line 21"/>
          <p:cNvSpPr>
            <a:spLocks noChangeShapeType="1"/>
          </p:cNvSpPr>
          <p:nvPr/>
        </p:nvSpPr>
        <p:spPr bwMode="auto">
          <a:xfrm>
            <a:off x="1439863" y="4040445"/>
            <a:ext cx="142875" cy="0"/>
          </a:xfrm>
          <a:prstGeom prst="line">
            <a:avLst/>
          </a:prstGeom>
          <a:noFill/>
          <a:ln w="25400">
            <a:solidFill>
              <a:schemeClr val="tx1"/>
            </a:solidFill>
            <a:round/>
            <a:headEnd/>
            <a:tailEnd/>
          </a:ln>
        </p:spPr>
        <p:txBody>
          <a:bodyPr/>
          <a:lstStyle/>
          <a:p>
            <a:endParaRPr lang="en-US"/>
          </a:p>
        </p:txBody>
      </p:sp>
      <p:sp>
        <p:nvSpPr>
          <p:cNvPr id="920589" name="Line 22"/>
          <p:cNvSpPr>
            <a:spLocks noChangeShapeType="1"/>
          </p:cNvSpPr>
          <p:nvPr/>
        </p:nvSpPr>
        <p:spPr bwMode="auto">
          <a:xfrm>
            <a:off x="1439863" y="3528850"/>
            <a:ext cx="142875" cy="0"/>
          </a:xfrm>
          <a:prstGeom prst="line">
            <a:avLst/>
          </a:prstGeom>
          <a:noFill/>
          <a:ln w="25400">
            <a:solidFill>
              <a:schemeClr val="tx1"/>
            </a:solidFill>
            <a:round/>
            <a:headEnd/>
            <a:tailEnd/>
          </a:ln>
        </p:spPr>
        <p:txBody>
          <a:bodyPr/>
          <a:lstStyle/>
          <a:p>
            <a:endParaRPr lang="en-US"/>
          </a:p>
        </p:txBody>
      </p:sp>
      <p:sp>
        <p:nvSpPr>
          <p:cNvPr id="920590" name="Line 23"/>
          <p:cNvSpPr>
            <a:spLocks noChangeShapeType="1"/>
          </p:cNvSpPr>
          <p:nvPr/>
        </p:nvSpPr>
        <p:spPr bwMode="auto">
          <a:xfrm>
            <a:off x="1439863" y="3017255"/>
            <a:ext cx="142875" cy="0"/>
          </a:xfrm>
          <a:prstGeom prst="line">
            <a:avLst/>
          </a:prstGeom>
          <a:noFill/>
          <a:ln w="25400">
            <a:solidFill>
              <a:schemeClr val="tx1"/>
            </a:solidFill>
            <a:round/>
            <a:headEnd/>
            <a:tailEnd/>
          </a:ln>
        </p:spPr>
        <p:txBody>
          <a:bodyPr/>
          <a:lstStyle/>
          <a:p>
            <a:endParaRPr lang="en-US"/>
          </a:p>
        </p:txBody>
      </p:sp>
      <p:sp>
        <p:nvSpPr>
          <p:cNvPr id="920591" name="Line 24"/>
          <p:cNvSpPr>
            <a:spLocks noChangeShapeType="1"/>
          </p:cNvSpPr>
          <p:nvPr/>
        </p:nvSpPr>
        <p:spPr bwMode="auto">
          <a:xfrm>
            <a:off x="1439863" y="2505661"/>
            <a:ext cx="142875" cy="0"/>
          </a:xfrm>
          <a:prstGeom prst="line">
            <a:avLst/>
          </a:prstGeom>
          <a:noFill/>
          <a:ln w="25400">
            <a:solidFill>
              <a:schemeClr val="tx1"/>
            </a:solidFill>
            <a:round/>
            <a:headEnd/>
            <a:tailEnd/>
          </a:ln>
        </p:spPr>
        <p:txBody>
          <a:bodyPr/>
          <a:lstStyle/>
          <a:p>
            <a:endParaRPr lang="en-US"/>
          </a:p>
        </p:txBody>
      </p:sp>
      <p:sp>
        <p:nvSpPr>
          <p:cNvPr id="920592" name="Line 25"/>
          <p:cNvSpPr>
            <a:spLocks noChangeShapeType="1"/>
          </p:cNvSpPr>
          <p:nvPr/>
        </p:nvSpPr>
        <p:spPr bwMode="auto">
          <a:xfrm>
            <a:off x="1439863" y="1994066"/>
            <a:ext cx="142875" cy="0"/>
          </a:xfrm>
          <a:prstGeom prst="line">
            <a:avLst/>
          </a:prstGeom>
          <a:noFill/>
          <a:ln w="25400">
            <a:solidFill>
              <a:schemeClr val="tx1"/>
            </a:solidFill>
            <a:round/>
            <a:headEnd/>
            <a:tailEnd/>
          </a:ln>
        </p:spPr>
        <p:txBody>
          <a:bodyPr/>
          <a:lstStyle/>
          <a:p>
            <a:endParaRPr lang="en-US"/>
          </a:p>
        </p:txBody>
      </p:sp>
      <p:sp>
        <p:nvSpPr>
          <p:cNvPr id="920593" name="Rectangle 26"/>
          <p:cNvSpPr>
            <a:spLocks noChangeArrowheads="1"/>
          </p:cNvSpPr>
          <p:nvPr/>
        </p:nvSpPr>
        <p:spPr bwMode="auto">
          <a:xfrm>
            <a:off x="439738" y="4401238"/>
            <a:ext cx="709612" cy="300192"/>
          </a:xfrm>
          <a:prstGeom prst="rect">
            <a:avLst/>
          </a:prstGeom>
          <a:noFill/>
          <a:ln w="9525">
            <a:noFill/>
            <a:miter lim="800000"/>
            <a:headEnd/>
            <a:tailEnd/>
          </a:ln>
        </p:spPr>
        <p:txBody>
          <a:bodyPr wrap="none">
            <a:spAutoFit/>
          </a:bodyPr>
          <a:lstStyle/>
          <a:p>
            <a:r>
              <a:rPr lang="en-AU" sz="1600" b="1" dirty="0">
                <a:solidFill>
                  <a:srgbClr val="000000"/>
                </a:solidFill>
                <a:cs typeface="Arial" charset="0"/>
              </a:rPr>
              <a:t>100%</a:t>
            </a:r>
          </a:p>
        </p:txBody>
      </p:sp>
      <p:sp>
        <p:nvSpPr>
          <p:cNvPr id="920594" name="Rectangle 27"/>
          <p:cNvSpPr>
            <a:spLocks noChangeArrowheads="1"/>
          </p:cNvSpPr>
          <p:nvPr/>
        </p:nvSpPr>
        <p:spPr bwMode="auto">
          <a:xfrm>
            <a:off x="420688" y="3902328"/>
            <a:ext cx="709612" cy="300192"/>
          </a:xfrm>
          <a:prstGeom prst="rect">
            <a:avLst/>
          </a:prstGeom>
          <a:noFill/>
          <a:ln w="9525">
            <a:noFill/>
            <a:miter lim="800000"/>
            <a:headEnd/>
            <a:tailEnd/>
          </a:ln>
        </p:spPr>
        <p:txBody>
          <a:bodyPr wrap="none">
            <a:spAutoFit/>
          </a:bodyPr>
          <a:lstStyle/>
          <a:p>
            <a:r>
              <a:rPr lang="en-AU" sz="1600" b="1">
                <a:solidFill>
                  <a:srgbClr val="000000"/>
                </a:solidFill>
                <a:cs typeface="Arial" charset="0"/>
              </a:rPr>
              <a:t>150%</a:t>
            </a:r>
          </a:p>
        </p:txBody>
      </p:sp>
      <p:sp>
        <p:nvSpPr>
          <p:cNvPr id="920595" name="Rectangle 28"/>
          <p:cNvSpPr>
            <a:spLocks noChangeArrowheads="1"/>
          </p:cNvSpPr>
          <p:nvPr/>
        </p:nvSpPr>
        <p:spPr bwMode="auto">
          <a:xfrm>
            <a:off x="430213" y="3379459"/>
            <a:ext cx="709612" cy="300191"/>
          </a:xfrm>
          <a:prstGeom prst="rect">
            <a:avLst/>
          </a:prstGeom>
          <a:noFill/>
          <a:ln w="9525">
            <a:noFill/>
            <a:miter lim="800000"/>
            <a:headEnd/>
            <a:tailEnd/>
          </a:ln>
        </p:spPr>
        <p:txBody>
          <a:bodyPr wrap="none">
            <a:spAutoFit/>
          </a:bodyPr>
          <a:lstStyle/>
          <a:p>
            <a:r>
              <a:rPr lang="en-AU" sz="1600" b="1">
                <a:solidFill>
                  <a:srgbClr val="000000"/>
                </a:solidFill>
                <a:cs typeface="Arial" charset="0"/>
              </a:rPr>
              <a:t>200%</a:t>
            </a:r>
          </a:p>
        </p:txBody>
      </p:sp>
      <p:sp>
        <p:nvSpPr>
          <p:cNvPr id="920596" name="Rectangle 29"/>
          <p:cNvSpPr>
            <a:spLocks noChangeArrowheads="1"/>
          </p:cNvSpPr>
          <p:nvPr/>
        </p:nvSpPr>
        <p:spPr bwMode="auto">
          <a:xfrm>
            <a:off x="433388" y="2879139"/>
            <a:ext cx="709612" cy="300192"/>
          </a:xfrm>
          <a:prstGeom prst="rect">
            <a:avLst/>
          </a:prstGeom>
          <a:noFill/>
          <a:ln w="9525">
            <a:noFill/>
            <a:miter lim="800000"/>
            <a:headEnd/>
            <a:tailEnd/>
          </a:ln>
        </p:spPr>
        <p:txBody>
          <a:bodyPr wrap="none">
            <a:spAutoFit/>
          </a:bodyPr>
          <a:lstStyle/>
          <a:p>
            <a:r>
              <a:rPr lang="en-AU" sz="1600" b="1">
                <a:solidFill>
                  <a:srgbClr val="000000"/>
                </a:solidFill>
                <a:cs typeface="Arial" charset="0"/>
              </a:rPr>
              <a:t>250%</a:t>
            </a:r>
          </a:p>
        </p:txBody>
      </p:sp>
      <p:sp>
        <p:nvSpPr>
          <p:cNvPr id="920597" name="Rectangle 30"/>
          <p:cNvSpPr>
            <a:spLocks noChangeArrowheads="1"/>
          </p:cNvSpPr>
          <p:nvPr/>
        </p:nvSpPr>
        <p:spPr bwMode="auto">
          <a:xfrm>
            <a:off x="433388" y="2356270"/>
            <a:ext cx="709612" cy="300191"/>
          </a:xfrm>
          <a:prstGeom prst="rect">
            <a:avLst/>
          </a:prstGeom>
          <a:noFill/>
          <a:ln w="9525">
            <a:noFill/>
            <a:miter lim="800000"/>
            <a:headEnd/>
            <a:tailEnd/>
          </a:ln>
        </p:spPr>
        <p:txBody>
          <a:bodyPr wrap="none">
            <a:spAutoFit/>
          </a:bodyPr>
          <a:lstStyle/>
          <a:p>
            <a:r>
              <a:rPr lang="en-AU" sz="1600" b="1">
                <a:solidFill>
                  <a:srgbClr val="000000"/>
                </a:solidFill>
                <a:cs typeface="Arial" charset="0"/>
              </a:rPr>
              <a:t>300%</a:t>
            </a:r>
          </a:p>
        </p:txBody>
      </p:sp>
      <p:sp>
        <p:nvSpPr>
          <p:cNvPr id="920598" name="Rectangle 31"/>
          <p:cNvSpPr>
            <a:spLocks noChangeArrowheads="1"/>
          </p:cNvSpPr>
          <p:nvPr/>
        </p:nvSpPr>
        <p:spPr bwMode="auto">
          <a:xfrm>
            <a:off x="442913" y="1844675"/>
            <a:ext cx="709612" cy="300192"/>
          </a:xfrm>
          <a:prstGeom prst="rect">
            <a:avLst/>
          </a:prstGeom>
          <a:noFill/>
          <a:ln w="9525">
            <a:noFill/>
            <a:miter lim="800000"/>
            <a:headEnd/>
            <a:tailEnd/>
          </a:ln>
        </p:spPr>
        <p:txBody>
          <a:bodyPr wrap="none">
            <a:spAutoFit/>
          </a:bodyPr>
          <a:lstStyle/>
          <a:p>
            <a:r>
              <a:rPr lang="en-AU" sz="1600" b="1">
                <a:solidFill>
                  <a:srgbClr val="000000"/>
                </a:solidFill>
                <a:cs typeface="Arial" charset="0"/>
              </a:rPr>
              <a:t>350%</a:t>
            </a:r>
          </a:p>
        </p:txBody>
      </p:sp>
      <p:sp>
        <p:nvSpPr>
          <p:cNvPr id="920599" name="Rectangle 14"/>
          <p:cNvSpPr>
            <a:spLocks noChangeArrowheads="1"/>
          </p:cNvSpPr>
          <p:nvPr/>
        </p:nvSpPr>
        <p:spPr bwMode="auto">
          <a:xfrm>
            <a:off x="2827338" y="2036347"/>
            <a:ext cx="708025" cy="300192"/>
          </a:xfrm>
          <a:prstGeom prst="rect">
            <a:avLst/>
          </a:prstGeom>
          <a:noFill/>
          <a:ln w="9525">
            <a:noFill/>
            <a:miter lim="800000"/>
            <a:headEnd/>
            <a:tailEnd/>
          </a:ln>
        </p:spPr>
        <p:txBody>
          <a:bodyPr wrap="none">
            <a:spAutoFit/>
          </a:bodyPr>
          <a:lstStyle/>
          <a:p>
            <a:r>
              <a:rPr lang="en-AU" sz="1600" b="1">
                <a:solidFill>
                  <a:srgbClr val="000000"/>
                </a:solidFill>
                <a:cs typeface="Arial" charset="0"/>
              </a:rPr>
              <a:t>317%</a:t>
            </a:r>
          </a:p>
        </p:txBody>
      </p:sp>
      <p:sp>
        <p:nvSpPr>
          <p:cNvPr id="920600" name="Rectangle 14"/>
          <p:cNvSpPr>
            <a:spLocks noChangeArrowheads="1"/>
          </p:cNvSpPr>
          <p:nvPr/>
        </p:nvSpPr>
        <p:spPr bwMode="auto">
          <a:xfrm>
            <a:off x="5580063" y="2590222"/>
            <a:ext cx="709612" cy="301601"/>
          </a:xfrm>
          <a:prstGeom prst="rect">
            <a:avLst/>
          </a:prstGeom>
          <a:noFill/>
          <a:ln w="9525">
            <a:noFill/>
            <a:miter lim="800000"/>
            <a:headEnd/>
            <a:tailEnd/>
          </a:ln>
        </p:spPr>
        <p:txBody>
          <a:bodyPr wrap="none">
            <a:spAutoFit/>
          </a:bodyPr>
          <a:lstStyle/>
          <a:p>
            <a:r>
              <a:rPr lang="en-AU" sz="1600" b="1" dirty="0">
                <a:solidFill>
                  <a:srgbClr val="000000"/>
                </a:solidFill>
                <a:cs typeface="Arial" charset="0"/>
              </a:rPr>
              <a:t>257%</a:t>
            </a:r>
          </a:p>
        </p:txBody>
      </p:sp>
      <p:sp>
        <p:nvSpPr>
          <p:cNvPr id="920601" name="Line 20"/>
          <p:cNvSpPr>
            <a:spLocks noChangeShapeType="1"/>
          </p:cNvSpPr>
          <p:nvPr/>
        </p:nvSpPr>
        <p:spPr bwMode="auto">
          <a:xfrm>
            <a:off x="1438275" y="5041084"/>
            <a:ext cx="142875" cy="0"/>
          </a:xfrm>
          <a:prstGeom prst="line">
            <a:avLst/>
          </a:prstGeom>
          <a:noFill/>
          <a:ln w="25400">
            <a:solidFill>
              <a:schemeClr val="tx1"/>
            </a:solidFill>
            <a:round/>
            <a:headEnd/>
            <a:tailEnd/>
          </a:ln>
        </p:spPr>
        <p:txBody>
          <a:bodyPr/>
          <a:lstStyle/>
          <a:p>
            <a:endParaRPr lang="en-US"/>
          </a:p>
        </p:txBody>
      </p:sp>
      <p:sp>
        <p:nvSpPr>
          <p:cNvPr id="27" name="Rectangle 26"/>
          <p:cNvSpPr>
            <a:spLocks noChangeArrowheads="1"/>
          </p:cNvSpPr>
          <p:nvPr/>
        </p:nvSpPr>
        <p:spPr bwMode="auto">
          <a:xfrm>
            <a:off x="418114" y="4857000"/>
            <a:ext cx="595035" cy="338554"/>
          </a:xfrm>
          <a:prstGeom prst="rect">
            <a:avLst/>
          </a:prstGeom>
          <a:noFill/>
          <a:ln w="9525">
            <a:noFill/>
            <a:miter lim="800000"/>
            <a:headEnd/>
            <a:tailEnd/>
          </a:ln>
        </p:spPr>
        <p:txBody>
          <a:bodyPr wrap="none">
            <a:spAutoFit/>
          </a:bodyPr>
          <a:lstStyle/>
          <a:p>
            <a:r>
              <a:rPr lang="en-AU" sz="1600" b="1" dirty="0" smtClean="0">
                <a:solidFill>
                  <a:srgbClr val="000000"/>
                </a:solidFill>
                <a:cs typeface="Arial" charset="0"/>
              </a:rPr>
              <a:t>50</a:t>
            </a:r>
            <a:r>
              <a:rPr lang="en-AU" sz="1600" b="1" dirty="0">
                <a:solidFill>
                  <a:srgbClr val="000000"/>
                </a:solidFill>
                <a:cs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dirty="0">
                <a:solidFill>
                  <a:srgbClr val="000000"/>
                </a:solidFill>
              </a:rPr>
              <a:t>Be over-confident of our debt repayment ability</a:t>
            </a:r>
          </a:p>
          <a:p>
            <a:pPr marL="342900" indent="-342900" eaLnBrk="0" hangingPunct="0">
              <a:spcAft>
                <a:spcPts val="850"/>
              </a:spcAft>
              <a:buFont typeface="Arial" charset="0"/>
              <a:buChar char="•"/>
            </a:pPr>
            <a:r>
              <a:rPr lang="en-AU" dirty="0">
                <a:solidFill>
                  <a:srgbClr val="000000"/>
                </a:solidFill>
              </a:rPr>
              <a:t>Underestimate likelihood of things going wrong</a:t>
            </a:r>
          </a:p>
          <a:p>
            <a:pPr marL="342900" indent="-342900" eaLnBrk="0" hangingPunct="0">
              <a:spcAft>
                <a:spcPts val="850"/>
              </a:spcAft>
              <a:buFont typeface="Arial" charset="0"/>
              <a:buChar char="•"/>
            </a:pPr>
            <a:endParaRPr lang="en-AU" dirty="0">
              <a:solidFill>
                <a:prstClr val="black"/>
              </a:solidFill>
            </a:endParaRPr>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lvl="1" eaLnBrk="0" hangingPunct="0">
              <a:spcAft>
                <a:spcPts val="600"/>
              </a:spcAft>
              <a:buFont typeface="Arial" charset="0"/>
              <a:buNone/>
            </a:pPr>
            <a:endParaRPr lang="en-AU" dirty="0">
              <a:solidFill>
                <a:srgbClr val="000000"/>
              </a:solidFill>
            </a:endParaRPr>
          </a:p>
        </p:txBody>
      </p:sp>
      <p:sp>
        <p:nvSpPr>
          <p:cNvPr id="836611" name="Rectangle 3"/>
          <p:cNvSpPr>
            <a:spLocks noChangeArrowheads="1"/>
          </p:cNvSpPr>
          <p:nvPr/>
        </p:nvSpPr>
        <p:spPr bwMode="auto">
          <a:xfrm>
            <a:off x="423863" y="1292225"/>
            <a:ext cx="3986989" cy="430887"/>
          </a:xfrm>
          <a:prstGeom prst="rect">
            <a:avLst/>
          </a:prstGeom>
          <a:noFill/>
          <a:ln w="9525">
            <a:noFill/>
            <a:miter lim="800000"/>
            <a:headEnd/>
            <a:tailEnd/>
          </a:ln>
        </p:spPr>
        <p:txBody>
          <a:bodyPr wrap="none">
            <a:spAutoFit/>
          </a:bodyPr>
          <a:lstStyle/>
          <a:p>
            <a:r>
              <a:rPr lang="en-US" sz="2200" b="1" dirty="0" smtClean="0">
                <a:solidFill>
                  <a:srgbClr val="D86018"/>
                </a:solidFill>
              </a:rPr>
              <a:t>Research shows we tend to:</a:t>
            </a:r>
            <a:endParaRPr lang="en-AU" sz="2200" b="1" baseline="30000" dirty="0">
              <a:solidFill>
                <a:srgbClr val="D86018"/>
              </a:solidFill>
            </a:endParaRPr>
          </a:p>
        </p:txBody>
      </p:sp>
      <p:sp>
        <p:nvSpPr>
          <p:cNvPr id="836612"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cs typeface="Arial" charset="0"/>
              </a:rPr>
              <a:t>Don’t over-extend yourself</a:t>
            </a:r>
          </a:p>
          <a:p>
            <a:pPr eaLnBrk="0" hangingPunct="0"/>
            <a:endParaRPr lang="en-AU" sz="2800" b="1" dirty="0">
              <a:solidFill>
                <a:srgbClr val="717278"/>
              </a:solidFill>
              <a:cs typeface="Arial" charset="0"/>
            </a:endParaRPr>
          </a:p>
        </p:txBody>
      </p:sp>
      <p:sp>
        <p:nvSpPr>
          <p:cNvPr id="5" name="Rectangle 14"/>
          <p:cNvSpPr>
            <a:spLocks noChangeArrowheads="1"/>
          </p:cNvSpPr>
          <p:nvPr/>
        </p:nvSpPr>
        <p:spPr bwMode="auto">
          <a:xfrm>
            <a:off x="441325" y="6308725"/>
            <a:ext cx="8162925" cy="553998"/>
          </a:xfrm>
          <a:prstGeom prst="rect">
            <a:avLst/>
          </a:prstGeom>
          <a:noFill/>
          <a:ln w="9525">
            <a:noFill/>
            <a:miter lim="800000"/>
            <a:headEnd/>
            <a:tailEnd/>
          </a:ln>
        </p:spPr>
        <p:txBody>
          <a:bodyPr>
            <a:spAutoFit/>
          </a:bodyPr>
          <a:lstStyle/>
          <a:p>
            <a:r>
              <a:rPr lang="en-AU" sz="1000" b="1" dirty="0">
                <a:solidFill>
                  <a:srgbClr val="000000"/>
                </a:solidFill>
              </a:rPr>
              <a:t>Source:</a:t>
            </a:r>
            <a:r>
              <a:rPr lang="en-AU" sz="1000" dirty="0">
                <a:solidFill>
                  <a:srgbClr val="000000"/>
                </a:solidFill>
              </a:rPr>
              <a:t> </a:t>
            </a:r>
            <a:r>
              <a:rPr lang="en-US" sz="1000" dirty="0">
                <a:solidFill>
                  <a:srgbClr val="000000"/>
                </a:solidFill>
              </a:rPr>
              <a:t>Understanding human behavior in financial </a:t>
            </a:r>
            <a:r>
              <a:rPr lang="en-US" sz="1000" dirty="0" smtClean="0">
                <a:solidFill>
                  <a:srgbClr val="000000"/>
                </a:solidFill>
              </a:rPr>
              <a:t>decision making</a:t>
            </a:r>
            <a:r>
              <a:rPr lang="en-US" sz="1000" dirty="0">
                <a:solidFill>
                  <a:srgbClr val="000000"/>
                </a:solidFill>
              </a:rPr>
              <a:t>: Some insights from behavioral economics. Paper to accompany presentation to No Interest Loans Scheme Conference “Dignity in a Downturn” June 2009. Ian </a:t>
            </a:r>
            <a:r>
              <a:rPr lang="en-US" sz="1000" dirty="0" err="1">
                <a:solidFill>
                  <a:srgbClr val="000000"/>
                </a:solidFill>
              </a:rPr>
              <a:t>McAuley</a:t>
            </a:r>
            <a:r>
              <a:rPr lang="en-US" sz="1000" dirty="0">
                <a:solidFill>
                  <a:srgbClr val="000000"/>
                </a:solidFill>
              </a:rPr>
              <a:t>, Centre for Policy Development </a:t>
            </a:r>
            <a:br>
              <a:rPr lang="en-US" sz="1000" dirty="0">
                <a:solidFill>
                  <a:srgbClr val="000000"/>
                </a:solidFill>
              </a:rPr>
            </a:br>
            <a:r>
              <a:rPr lang="en-US" sz="1000" dirty="0">
                <a:solidFill>
                  <a:srgbClr val="000000"/>
                </a:solidFill>
              </a:rPr>
              <a:t>and University of Canberra</a:t>
            </a:r>
            <a:endParaRPr lang="en-AU" sz="1000" dirty="0">
              <a:solidFill>
                <a:srgbClr val="000000"/>
              </a:solidFill>
            </a:endParaRPr>
          </a:p>
        </p:txBody>
      </p:sp>
    </p:spTree>
    <p:extLst>
      <p:ext uri="{BB962C8B-B14F-4D97-AF65-F5344CB8AC3E}">
        <p14:creationId xmlns:p14="http://schemas.microsoft.com/office/powerpoint/2010/main" val="1658918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3"/>
          <p:cNvSpPr>
            <a:spLocks noChangeArrowheads="1"/>
          </p:cNvSpPr>
          <p:nvPr/>
        </p:nvSpPr>
        <p:spPr bwMode="auto">
          <a:xfrm>
            <a:off x="423863" y="1292225"/>
            <a:ext cx="7364412" cy="769938"/>
          </a:xfrm>
          <a:prstGeom prst="rect">
            <a:avLst/>
          </a:prstGeom>
          <a:noFill/>
          <a:ln w="9525">
            <a:noFill/>
            <a:miter lim="800000"/>
            <a:headEnd/>
            <a:tailEnd/>
          </a:ln>
        </p:spPr>
        <p:txBody>
          <a:bodyPr wrap="none">
            <a:spAutoFit/>
          </a:bodyPr>
          <a:lstStyle/>
          <a:p>
            <a:r>
              <a:rPr lang="en-US" sz="2200" b="1">
                <a:solidFill>
                  <a:srgbClr val="D86018"/>
                </a:solidFill>
              </a:rPr>
              <a:t>People approaching retirement using home equity to:</a:t>
            </a:r>
          </a:p>
          <a:p>
            <a:endParaRPr lang="en-US" sz="2200" b="1">
              <a:solidFill>
                <a:srgbClr val="D86018"/>
              </a:solidFill>
            </a:endParaRPr>
          </a:p>
        </p:txBody>
      </p:sp>
      <p:sp>
        <p:nvSpPr>
          <p:cNvPr id="922627"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when retiring</a:t>
            </a:r>
          </a:p>
        </p:txBody>
      </p:sp>
      <p:sp>
        <p:nvSpPr>
          <p:cNvPr id="922628" name="Rectangle 5"/>
          <p:cNvSpPr>
            <a:spLocks noGrp="1" noChangeArrowheads="1"/>
          </p:cNvSpPr>
          <p:nvPr>
            <p:ph type="body" idx="4294967295"/>
          </p:nvPr>
        </p:nvSpPr>
        <p:spPr>
          <a:xfrm>
            <a:off x="454025" y="1844675"/>
            <a:ext cx="7862888" cy="3213100"/>
          </a:xfrm>
        </p:spPr>
        <p:txBody>
          <a:bodyPr lIns="91440" tIns="45720" rIns="91440" bIns="45720"/>
          <a:lstStyle/>
          <a:p>
            <a:pPr marL="273050" indent="-273050">
              <a:buFont typeface="Arial" charset="0"/>
              <a:buChar char="•"/>
            </a:pPr>
            <a:r>
              <a:rPr b="0" dirty="0" smtClean="0">
                <a:solidFill>
                  <a:schemeClr val="bg2"/>
                </a:solidFill>
                <a:ea typeface="ＭＳ Ｐゴシック"/>
              </a:rPr>
              <a:t>Assist children with home ownership</a:t>
            </a:r>
          </a:p>
          <a:p>
            <a:pPr marL="273050" indent="-273050">
              <a:buFont typeface="Arial" charset="0"/>
              <a:buChar char="•"/>
            </a:pPr>
            <a:r>
              <a:rPr b="0" dirty="0" smtClean="0">
                <a:solidFill>
                  <a:schemeClr val="bg2"/>
                </a:solidFill>
                <a:ea typeface="ＭＳ Ｐゴシック"/>
              </a:rPr>
              <a:t>Fund overseas travel</a:t>
            </a:r>
          </a:p>
          <a:p>
            <a:pPr marL="273050" indent="-273050">
              <a:buFont typeface="Arial" charset="0"/>
              <a:buChar char="•"/>
            </a:pPr>
            <a:r>
              <a:rPr b="0" dirty="0" smtClean="0">
                <a:solidFill>
                  <a:schemeClr val="bg2"/>
                </a:solidFill>
                <a:ea typeface="ＭＳ Ｐゴシック"/>
              </a:rPr>
              <a:t>Live a lifestyle their income cannot support</a:t>
            </a:r>
          </a:p>
          <a:p>
            <a:pPr marL="273050" indent="-273050"/>
            <a:endParaRPr dirty="0" smtClean="0">
              <a:ea typeface="ＭＳ Ｐゴシック"/>
            </a:endParaRPr>
          </a:p>
          <a:p>
            <a:pPr marL="273050" indent="-273050"/>
            <a:endParaRPr dirty="0" smtClean="0">
              <a:ea typeface="ＭＳ Ｐゴシック"/>
            </a:endParaRPr>
          </a:p>
          <a:p>
            <a:pPr marL="273050" indent="-273050"/>
            <a:endParaRPr dirty="0" smtClean="0">
              <a:ea typeface="ＭＳ Ｐゴシック"/>
            </a:endParaRPr>
          </a:p>
          <a:p>
            <a:pPr marL="273050" indent="-273050"/>
            <a:endParaRPr dirty="0" smtClean="0">
              <a:ea typeface="ＭＳ Ｐゴシック"/>
            </a:endParaRPr>
          </a:p>
          <a:p>
            <a:pPr marL="273050" indent="-273050"/>
            <a:endParaRPr dirty="0" smtClean="0">
              <a:ea typeface="ＭＳ Ｐゴシック"/>
            </a:endParaRPr>
          </a:p>
        </p:txBody>
      </p:sp>
      <p:sp>
        <p:nvSpPr>
          <p:cNvPr id="922629" name="Rectangle 19"/>
          <p:cNvSpPr>
            <a:spLocks noChangeArrowheads="1"/>
          </p:cNvSpPr>
          <p:nvPr/>
        </p:nvSpPr>
        <p:spPr bwMode="auto">
          <a:xfrm>
            <a:off x="468313" y="6323013"/>
            <a:ext cx="7518400" cy="646112"/>
          </a:xfrm>
          <a:prstGeom prst="rect">
            <a:avLst/>
          </a:prstGeom>
          <a:noFill/>
          <a:ln w="9525">
            <a:noFill/>
            <a:miter lim="800000"/>
            <a:headEnd/>
            <a:tailEnd/>
          </a:ln>
        </p:spPr>
        <p:txBody>
          <a:bodyPr wrap="none">
            <a:spAutoFit/>
          </a:bodyPr>
          <a:lstStyle/>
          <a:p>
            <a:r>
              <a:rPr lang="en-US" sz="1200" b="1">
                <a:solidFill>
                  <a:srgbClr val="666666"/>
                </a:solidFill>
              </a:rPr>
              <a:t>Source:</a:t>
            </a:r>
            <a:r>
              <a:rPr lang="en-US" sz="1200">
                <a:solidFill>
                  <a:srgbClr val="666666"/>
                </a:solidFill>
              </a:rPr>
              <a:t> </a:t>
            </a:r>
            <a:r>
              <a:rPr lang="en-US" sz="1200"/>
              <a:t>Household savings and retirement. Where has all my super gone? A report on superannuation and </a:t>
            </a:r>
            <a:br>
              <a:rPr lang="en-US" sz="1200"/>
            </a:br>
            <a:r>
              <a:rPr lang="en-US" sz="1200"/>
              <a:t>retirement for CPA Australia. KELLY Research October 2012</a:t>
            </a:r>
          </a:p>
          <a:p>
            <a:endParaRPr lang="en-AU" sz="1200">
              <a:solidFill>
                <a:srgbClr val="666666"/>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3"/>
          <p:cNvSpPr>
            <a:spLocks noChangeArrowheads="1"/>
          </p:cNvSpPr>
          <p:nvPr/>
        </p:nvSpPr>
        <p:spPr bwMode="auto">
          <a:xfrm>
            <a:off x="423863" y="1292225"/>
            <a:ext cx="1254125" cy="430213"/>
          </a:xfrm>
          <a:prstGeom prst="rect">
            <a:avLst/>
          </a:prstGeom>
          <a:noFill/>
          <a:ln w="9525">
            <a:noFill/>
            <a:miter lim="800000"/>
            <a:headEnd/>
            <a:tailEnd/>
          </a:ln>
        </p:spPr>
        <p:txBody>
          <a:bodyPr wrap="none">
            <a:spAutoFit/>
          </a:bodyPr>
          <a:lstStyle/>
          <a:p>
            <a:r>
              <a:rPr lang="en-US" sz="2200" b="1">
                <a:solidFill>
                  <a:srgbClr val="D86018"/>
                </a:solidFill>
              </a:rPr>
              <a:t>Options</a:t>
            </a:r>
            <a:endParaRPr lang="en-AU" sz="2200" b="1" baseline="30000">
              <a:solidFill>
                <a:srgbClr val="D86018"/>
              </a:solidFill>
            </a:endParaRPr>
          </a:p>
        </p:txBody>
      </p:sp>
      <p:sp>
        <p:nvSpPr>
          <p:cNvPr id="924675"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when retiring</a:t>
            </a:r>
          </a:p>
        </p:txBody>
      </p:sp>
      <p:sp>
        <p:nvSpPr>
          <p:cNvPr id="634883"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defRPr/>
            </a:pPr>
            <a:r>
              <a:rPr lang="en-US" dirty="0">
                <a:solidFill>
                  <a:srgbClr val="000000"/>
                </a:solidFill>
              </a:rPr>
              <a:t>Retain debt</a:t>
            </a:r>
          </a:p>
          <a:p>
            <a:pPr marL="800100" lvl="1" indent="-342900" eaLnBrk="0" hangingPunct="0">
              <a:spcAft>
                <a:spcPts val="850"/>
              </a:spcAft>
              <a:buFont typeface="Arial" pitchFamily="34" charset="0"/>
              <a:buChar char="–"/>
              <a:defRPr/>
            </a:pPr>
            <a:r>
              <a:rPr lang="en-AU" dirty="0">
                <a:solidFill>
                  <a:srgbClr val="000000"/>
                </a:solidFill>
              </a:rPr>
              <a:t>Cost of borrowing usually greater than return on savings</a:t>
            </a:r>
          </a:p>
          <a:p>
            <a:pPr marL="800100" lvl="1" indent="-342900" eaLnBrk="0" hangingPunct="0">
              <a:spcAft>
                <a:spcPts val="850"/>
              </a:spcAft>
              <a:buFont typeface="Arial" pitchFamily="34" charset="0"/>
              <a:buChar char="–"/>
              <a:defRPr/>
            </a:pPr>
            <a:r>
              <a:rPr lang="en-AU" dirty="0">
                <a:solidFill>
                  <a:srgbClr val="000000"/>
                </a:solidFill>
              </a:rPr>
              <a:t>Servicing debt reduces </a:t>
            </a:r>
            <a:r>
              <a:rPr lang="en-AU" dirty="0" err="1">
                <a:solidFill>
                  <a:srgbClr val="000000"/>
                </a:solidFill>
              </a:rPr>
              <a:t>cashflow</a:t>
            </a:r>
            <a:endParaRPr lang="en-AU" dirty="0">
              <a:solidFill>
                <a:srgbClr val="000000"/>
              </a:solidFill>
            </a:endParaRPr>
          </a:p>
          <a:p>
            <a:pPr marL="800100" lvl="1" indent="-342900" eaLnBrk="0" hangingPunct="0">
              <a:spcAft>
                <a:spcPts val="850"/>
              </a:spcAft>
              <a:buFont typeface="Arial" pitchFamily="34" charset="0"/>
              <a:buChar char="–"/>
              <a:defRPr/>
            </a:pPr>
            <a:r>
              <a:rPr lang="en-AU" dirty="0">
                <a:solidFill>
                  <a:srgbClr val="000000"/>
                </a:solidFill>
              </a:rPr>
              <a:t>Home can be retained – lifestyle decision</a:t>
            </a:r>
          </a:p>
          <a:p>
            <a:pPr marL="342900" indent="-342900" eaLnBrk="0" hangingPunct="0">
              <a:spcAft>
                <a:spcPts val="850"/>
              </a:spcAft>
              <a:buFont typeface="Arial" pitchFamily="34" charset="0"/>
              <a:buChar char="•"/>
              <a:defRPr/>
            </a:pPr>
            <a:r>
              <a:rPr lang="en-AU" dirty="0">
                <a:solidFill>
                  <a:srgbClr val="000000"/>
                </a:solidFill>
              </a:rPr>
              <a:t>Repay debt</a:t>
            </a:r>
          </a:p>
          <a:p>
            <a:pPr marL="800100" lvl="1" indent="-342900" eaLnBrk="0" hangingPunct="0">
              <a:spcAft>
                <a:spcPts val="850"/>
              </a:spcAft>
              <a:buFont typeface="Arial" pitchFamily="34" charset="0"/>
              <a:buChar char="–"/>
              <a:defRPr/>
            </a:pPr>
            <a:r>
              <a:rPr lang="en-AU" dirty="0">
                <a:solidFill>
                  <a:srgbClr val="000000"/>
                </a:solidFill>
              </a:rPr>
              <a:t>Improve </a:t>
            </a:r>
            <a:r>
              <a:rPr lang="en-AU" dirty="0" err="1">
                <a:solidFill>
                  <a:srgbClr val="000000"/>
                </a:solidFill>
              </a:rPr>
              <a:t>cashflow</a:t>
            </a:r>
            <a:endParaRPr lang="en-AU" dirty="0">
              <a:solidFill>
                <a:srgbClr val="000000"/>
              </a:solidFill>
            </a:endParaRPr>
          </a:p>
          <a:p>
            <a:pPr marL="800100" lvl="1" indent="-342900" eaLnBrk="0" hangingPunct="0">
              <a:spcAft>
                <a:spcPts val="850"/>
              </a:spcAft>
              <a:buFont typeface="Arial" pitchFamily="34" charset="0"/>
              <a:buChar char="–"/>
              <a:defRPr/>
            </a:pPr>
            <a:r>
              <a:rPr lang="en-AU" dirty="0">
                <a:solidFill>
                  <a:srgbClr val="000000"/>
                </a:solidFill>
              </a:rPr>
              <a:t>Reduce asset base for generating income</a:t>
            </a:r>
          </a:p>
          <a:p>
            <a:pPr marL="800100" lvl="1" indent="-342900" eaLnBrk="0" hangingPunct="0">
              <a:spcAft>
                <a:spcPts val="850"/>
              </a:spcAft>
              <a:buFont typeface="Arial" pitchFamily="34" charset="0"/>
              <a:buChar char="–"/>
              <a:defRPr/>
            </a:pPr>
            <a:r>
              <a:rPr lang="en-AU" dirty="0">
                <a:solidFill>
                  <a:srgbClr val="000000"/>
                </a:solidFill>
              </a:rPr>
              <a:t>Should the money come from super?</a:t>
            </a:r>
          </a:p>
          <a:p>
            <a:pPr marL="800100" lvl="1" indent="-342900" eaLnBrk="0" hangingPunct="0">
              <a:spcAft>
                <a:spcPts val="850"/>
              </a:spcAft>
              <a:buFont typeface="Arial" pitchFamily="34" charset="0"/>
              <a:buChar char="–"/>
              <a:defRPr/>
            </a:pPr>
            <a:r>
              <a:rPr lang="en-AU" dirty="0">
                <a:solidFill>
                  <a:srgbClr val="000000"/>
                </a:solidFill>
              </a:rPr>
              <a:t>Are there other assets that can be sold?</a:t>
            </a:r>
          </a:p>
          <a:p>
            <a:pPr marL="800100" lvl="1" indent="-342900" eaLnBrk="0" hangingPunct="0">
              <a:spcAft>
                <a:spcPts val="850"/>
              </a:spcAft>
              <a:buFont typeface="Arial" pitchFamily="34" charset="0"/>
              <a:buChar char="–"/>
              <a:defRPr/>
            </a:pPr>
            <a:r>
              <a:rPr lang="en-AU" dirty="0">
                <a:solidFill>
                  <a:srgbClr val="000000"/>
                </a:solidFill>
              </a:rPr>
              <a:t>Sell home and downsize?</a:t>
            </a:r>
          </a:p>
          <a:p>
            <a:pPr marL="800100" lvl="1" indent="-342900" eaLnBrk="0" hangingPunct="0">
              <a:spcAft>
                <a:spcPts val="850"/>
              </a:spcAft>
              <a:buFont typeface="Arial" pitchFamily="34" charset="0"/>
              <a:buChar char="–"/>
              <a:defRPr/>
            </a:pPr>
            <a:endParaRPr lang="en-US" dirty="0">
              <a:solidFill>
                <a:srgbClr val="000000"/>
              </a:solidFill>
            </a:endParaRPr>
          </a:p>
          <a:p>
            <a:pPr marL="342900" indent="-342900" eaLnBrk="0" hangingPunct="0">
              <a:spcAft>
                <a:spcPts val="850"/>
              </a:spcAft>
              <a:buFont typeface="Arial" charset="0"/>
              <a:buChar char="•"/>
              <a:defRPr/>
            </a:pPr>
            <a:endParaRPr lang="en-US" dirty="0">
              <a:solidFill>
                <a:srgbClr val="000000"/>
              </a:solidFill>
            </a:endParaRPr>
          </a:p>
          <a:p>
            <a:pPr marL="342900" indent="-342900" eaLnBrk="0" hangingPunct="0">
              <a:spcAft>
                <a:spcPts val="850"/>
              </a:spcAft>
              <a:buFont typeface="Arial" charset="0"/>
              <a:buChar char="•"/>
              <a:defRPr/>
            </a:pPr>
            <a:endParaRPr lang="en-AU" dirty="0"/>
          </a:p>
          <a:p>
            <a:pPr marL="342900" indent="-342900" eaLnBrk="0" hangingPunct="0">
              <a:spcAft>
                <a:spcPts val="850"/>
              </a:spcAft>
              <a:buFont typeface="Arial" charset="0"/>
              <a:buChar char="•"/>
              <a:defRPr/>
            </a:pPr>
            <a:endParaRPr lang="en-US" dirty="0">
              <a:solidFill>
                <a:srgbClr val="000000"/>
              </a:solidFill>
            </a:endParaRPr>
          </a:p>
          <a:p>
            <a:pPr marL="342900" indent="-342900" eaLnBrk="0" hangingPunct="0">
              <a:spcAft>
                <a:spcPts val="850"/>
              </a:spcAft>
              <a:buFont typeface="Arial" charset="0"/>
              <a:buNone/>
              <a:defRPr/>
            </a:pPr>
            <a:r>
              <a:rPr lang="en-AU" dirty="0">
                <a:solidFill>
                  <a:srgbClr val="000000"/>
                </a:solidFill>
              </a:rPr>
              <a:t> </a:t>
            </a:r>
          </a:p>
          <a:p>
            <a:pPr lvl="1" eaLnBrk="0" hangingPunct="0">
              <a:spcAft>
                <a:spcPts val="600"/>
              </a:spcAft>
              <a:buFont typeface="Arial" charset="0"/>
              <a:buNone/>
              <a:defRPr/>
            </a:pPr>
            <a:endParaRPr lang="en-AU" dirty="0">
              <a:solidFill>
                <a:srgbClr val="0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926723"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926724" name="Text Placeholder 8"/>
          <p:cNvSpPr>
            <a:spLocks noGrp="1"/>
          </p:cNvSpPr>
          <p:nvPr>
            <p:ph type="body" sz="quarter" idx="4294967295"/>
          </p:nvPr>
        </p:nvSpPr>
        <p:spPr>
          <a:xfrm>
            <a:off x="485933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Debt and social security</a:t>
            </a:r>
            <a:endParaRPr sz="1600" smtClean="0">
              <a:solidFill>
                <a:schemeClr val="bg2"/>
              </a:solidFill>
              <a:ea typeface="ＭＳ Ｐゴシック"/>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3"/>
          <p:cNvSpPr>
            <a:spLocks noChangeArrowheads="1"/>
          </p:cNvSpPr>
          <p:nvPr/>
        </p:nvSpPr>
        <p:spPr bwMode="auto">
          <a:xfrm>
            <a:off x="423863" y="1292225"/>
            <a:ext cx="2254250" cy="427038"/>
          </a:xfrm>
          <a:prstGeom prst="rect">
            <a:avLst/>
          </a:prstGeom>
          <a:noFill/>
          <a:ln w="9525">
            <a:noFill/>
            <a:miter lim="800000"/>
            <a:headEnd/>
            <a:tailEnd/>
          </a:ln>
        </p:spPr>
        <p:txBody>
          <a:bodyPr wrap="none">
            <a:spAutoFit/>
          </a:bodyPr>
          <a:lstStyle/>
          <a:p>
            <a:r>
              <a:rPr lang="en-US" sz="2200" b="1">
                <a:solidFill>
                  <a:srgbClr val="D86018"/>
                </a:solidFill>
              </a:rPr>
              <a:t>Who is affected</a:t>
            </a:r>
            <a:endParaRPr lang="en-AU" sz="2200" b="1" baseline="30000">
              <a:solidFill>
                <a:srgbClr val="D86018"/>
              </a:solidFill>
            </a:endParaRPr>
          </a:p>
        </p:txBody>
      </p:sp>
      <p:sp>
        <p:nvSpPr>
          <p:cNvPr id="928771"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and social security</a:t>
            </a:r>
          </a:p>
        </p:txBody>
      </p:sp>
      <p:sp>
        <p:nvSpPr>
          <p:cNvPr id="928772" name="Rectangle 2"/>
          <p:cNvSpPr txBox="1">
            <a:spLocks noChangeArrowheads="1"/>
          </p:cNvSpPr>
          <p:nvPr/>
        </p:nvSpPr>
        <p:spPr bwMode="auto">
          <a:xfrm>
            <a:off x="449263" y="1911350"/>
            <a:ext cx="7862887"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a:solidFill>
                  <a:srgbClr val="000000"/>
                </a:solidFill>
              </a:rPr>
              <a:t>Those unexpectedly on benefits due to unemployment or disability</a:t>
            </a:r>
          </a:p>
          <a:p>
            <a:pPr marL="342900" indent="-342900" eaLnBrk="0" hangingPunct="0">
              <a:spcAft>
                <a:spcPts val="850"/>
              </a:spcAft>
              <a:buFont typeface="Arial" charset="0"/>
              <a:buChar char="•"/>
            </a:pPr>
            <a:r>
              <a:rPr lang="en-US">
                <a:solidFill>
                  <a:srgbClr val="000000"/>
                </a:solidFill>
              </a:rPr>
              <a:t>Age pensioners who have not paid off debt</a:t>
            </a:r>
          </a:p>
          <a:p>
            <a:pPr marL="342900" indent="-342900" eaLnBrk="0" hangingPunct="0">
              <a:spcAft>
                <a:spcPts val="850"/>
              </a:spcAft>
              <a:buFont typeface="Arial" charset="0"/>
              <a:buChar char="•"/>
            </a:pPr>
            <a:endParaRPr lang="en-AU"/>
          </a:p>
          <a:p>
            <a:pPr marL="342900" indent="-342900" eaLnBrk="0" hangingPunct="0">
              <a:spcAft>
                <a:spcPts val="850"/>
              </a:spcAft>
              <a:buFont typeface="Arial" charset="0"/>
              <a:buChar char="•"/>
            </a:pPr>
            <a:endParaRPr lang="en-US">
              <a:solidFill>
                <a:srgbClr val="000000"/>
              </a:solidFill>
            </a:endParaRPr>
          </a:p>
          <a:p>
            <a:pPr marL="342900" indent="-342900" eaLnBrk="0" hangingPunct="0">
              <a:spcAft>
                <a:spcPts val="850"/>
              </a:spcAft>
              <a:buFont typeface="Arial" charset="0"/>
              <a:buNone/>
            </a:pPr>
            <a:r>
              <a:rPr lang="en-AU">
                <a:solidFill>
                  <a:srgbClr val="000000"/>
                </a:solidFill>
              </a:rPr>
              <a:t> </a:t>
            </a:r>
          </a:p>
          <a:p>
            <a:pPr lvl="1" eaLnBrk="0" hangingPunct="0">
              <a:spcAft>
                <a:spcPts val="600"/>
              </a:spcAft>
              <a:buFont typeface="Arial" charset="0"/>
              <a:buNone/>
            </a:pPr>
            <a:endParaRPr lang="en-AU">
              <a:solidFill>
                <a:srgbClr val="0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3"/>
          <p:cNvSpPr>
            <a:spLocks noChangeArrowheads="1"/>
          </p:cNvSpPr>
          <p:nvPr/>
        </p:nvSpPr>
        <p:spPr bwMode="auto">
          <a:xfrm>
            <a:off x="423863" y="1292225"/>
            <a:ext cx="2874962" cy="427038"/>
          </a:xfrm>
          <a:prstGeom prst="rect">
            <a:avLst/>
          </a:prstGeom>
          <a:noFill/>
          <a:ln w="9525">
            <a:noFill/>
            <a:miter lim="800000"/>
            <a:headEnd/>
            <a:tailEnd/>
          </a:ln>
        </p:spPr>
        <p:txBody>
          <a:bodyPr wrap="none">
            <a:spAutoFit/>
          </a:bodyPr>
          <a:lstStyle/>
          <a:p>
            <a:r>
              <a:rPr lang="en-US" sz="2200" b="1">
                <a:solidFill>
                  <a:srgbClr val="D86018"/>
                </a:solidFill>
              </a:rPr>
              <a:t>Asset test treatment</a:t>
            </a:r>
            <a:endParaRPr lang="en-AU" sz="2200" b="1" baseline="30000">
              <a:solidFill>
                <a:srgbClr val="D86018"/>
              </a:solidFill>
            </a:endParaRPr>
          </a:p>
        </p:txBody>
      </p:sp>
      <p:sp>
        <p:nvSpPr>
          <p:cNvPr id="930819"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and social security</a:t>
            </a:r>
          </a:p>
        </p:txBody>
      </p:sp>
      <p:sp>
        <p:nvSpPr>
          <p:cNvPr id="930820"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dirty="0" smtClean="0">
                <a:solidFill>
                  <a:srgbClr val="000000"/>
                </a:solidFill>
              </a:rPr>
              <a:t>Debt for the benefit of a third party </a:t>
            </a:r>
            <a:r>
              <a:rPr lang="en-US" dirty="0">
                <a:solidFill>
                  <a:srgbClr val="000000"/>
                </a:solidFill>
              </a:rPr>
              <a:t>does not reduce asset values</a:t>
            </a:r>
          </a:p>
          <a:p>
            <a:pPr marL="342900" indent="-342900" eaLnBrk="0" hangingPunct="0">
              <a:spcAft>
                <a:spcPts val="850"/>
              </a:spcAft>
              <a:buFont typeface="Arial" charset="0"/>
              <a:buChar char="•"/>
            </a:pPr>
            <a:r>
              <a:rPr lang="en-US" dirty="0">
                <a:solidFill>
                  <a:srgbClr val="000000"/>
                </a:solidFill>
              </a:rPr>
              <a:t>Debt relating only to home does not reduce assessed asset test values</a:t>
            </a:r>
          </a:p>
          <a:p>
            <a:pPr marL="342900" indent="-342900" eaLnBrk="0" hangingPunct="0">
              <a:spcAft>
                <a:spcPts val="850"/>
              </a:spcAft>
              <a:buFont typeface="Arial" charset="0"/>
              <a:buChar char="•"/>
            </a:pPr>
            <a:r>
              <a:rPr lang="en-US" dirty="0">
                <a:solidFill>
                  <a:srgbClr val="000000"/>
                </a:solidFill>
              </a:rPr>
              <a:t>Debt that funded an asset will fully reduce its value</a:t>
            </a:r>
          </a:p>
          <a:p>
            <a:pPr marL="742950" lvl="1" indent="-285750" eaLnBrk="0" hangingPunct="0">
              <a:spcAft>
                <a:spcPts val="850"/>
              </a:spcAft>
              <a:buClr>
                <a:srgbClr val="FF9900"/>
              </a:buClr>
              <a:buFont typeface="Arial" charset="0"/>
              <a:buChar char="–"/>
            </a:pPr>
            <a:r>
              <a:rPr lang="en-US" dirty="0">
                <a:solidFill>
                  <a:srgbClr val="000000"/>
                </a:solidFill>
              </a:rPr>
              <a:t>except if home used as security</a:t>
            </a:r>
          </a:p>
          <a:p>
            <a:pPr marL="742950" lvl="1" indent="-285750" eaLnBrk="0" hangingPunct="0">
              <a:spcAft>
                <a:spcPts val="850"/>
              </a:spcAft>
              <a:buClr>
                <a:srgbClr val="FF9900"/>
              </a:buClr>
              <a:buFont typeface="Arial" charset="0"/>
              <a:buChar char="–"/>
            </a:pPr>
            <a:r>
              <a:rPr lang="en-US" dirty="0">
                <a:solidFill>
                  <a:srgbClr val="000000"/>
                </a:solidFill>
              </a:rPr>
              <a:t>if only security is the home no reduction in investment value</a:t>
            </a:r>
          </a:p>
          <a:p>
            <a:pPr marL="742950" lvl="1" indent="-285750" eaLnBrk="0" hangingPunct="0">
              <a:spcAft>
                <a:spcPts val="850"/>
              </a:spcAft>
              <a:buClr>
                <a:srgbClr val="FF9900"/>
              </a:buClr>
              <a:buFont typeface="Arial" charset="0"/>
              <a:buChar char="–"/>
            </a:pPr>
            <a:r>
              <a:rPr lang="en-US" dirty="0" smtClean="0">
                <a:solidFill>
                  <a:srgbClr val="000000"/>
                </a:solidFill>
              </a:rPr>
              <a:t>Proportionate reduction in asset value if home and asset are taken as security</a:t>
            </a:r>
            <a:endParaRPr lang="en-AU" dirty="0"/>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marL="742950" lvl="1" indent="-285750" eaLnBrk="0" hangingPunct="0">
              <a:spcAft>
                <a:spcPts val="600"/>
              </a:spcAft>
              <a:buFont typeface="Arial" charset="0"/>
              <a:buNone/>
            </a:pPr>
            <a:endParaRPr lang="en-AU" dirty="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3"/>
          <p:cNvSpPr>
            <a:spLocks noChangeArrowheads="1"/>
          </p:cNvSpPr>
          <p:nvPr/>
        </p:nvSpPr>
        <p:spPr bwMode="auto">
          <a:xfrm>
            <a:off x="423863" y="1292225"/>
            <a:ext cx="3092450" cy="427038"/>
          </a:xfrm>
          <a:prstGeom prst="rect">
            <a:avLst/>
          </a:prstGeom>
          <a:noFill/>
          <a:ln w="9525">
            <a:noFill/>
            <a:miter lim="800000"/>
            <a:headEnd/>
            <a:tailEnd/>
          </a:ln>
        </p:spPr>
        <p:txBody>
          <a:bodyPr wrap="none">
            <a:spAutoFit/>
          </a:bodyPr>
          <a:lstStyle/>
          <a:p>
            <a:r>
              <a:rPr lang="en-US" sz="2200" b="1">
                <a:solidFill>
                  <a:srgbClr val="D86018"/>
                </a:solidFill>
              </a:rPr>
              <a:t>Income test treatment</a:t>
            </a:r>
            <a:endParaRPr lang="en-AU" sz="2200" b="1" baseline="30000">
              <a:solidFill>
                <a:srgbClr val="D86018"/>
              </a:solidFill>
            </a:endParaRPr>
          </a:p>
        </p:txBody>
      </p:sp>
      <p:sp>
        <p:nvSpPr>
          <p:cNvPr id="932867"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and social security</a:t>
            </a:r>
          </a:p>
        </p:txBody>
      </p:sp>
      <p:sp>
        <p:nvSpPr>
          <p:cNvPr id="932868"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dirty="0">
                <a:solidFill>
                  <a:srgbClr val="000000"/>
                </a:solidFill>
              </a:rPr>
              <a:t>Financial assets  are deemed on their assessed value</a:t>
            </a:r>
          </a:p>
          <a:p>
            <a:pPr marL="800100" lvl="1" indent="-342900" eaLnBrk="0" hangingPunct="0">
              <a:spcAft>
                <a:spcPts val="850"/>
              </a:spcAft>
              <a:buClr>
                <a:srgbClr val="FF9900"/>
              </a:buClr>
              <a:buFont typeface="Arial" charset="0"/>
              <a:buChar char="–"/>
            </a:pPr>
            <a:r>
              <a:rPr lang="en-US" dirty="0">
                <a:solidFill>
                  <a:srgbClr val="000000"/>
                </a:solidFill>
              </a:rPr>
              <a:t>There is no adjustment for interest expenses</a:t>
            </a:r>
          </a:p>
          <a:p>
            <a:pPr marL="800100" lvl="1"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Char char="•"/>
            </a:pPr>
            <a:r>
              <a:rPr lang="en-US" dirty="0">
                <a:solidFill>
                  <a:srgbClr val="000000"/>
                </a:solidFill>
              </a:rPr>
              <a:t>Real estate broadly follows tax rules </a:t>
            </a:r>
          </a:p>
          <a:p>
            <a:pPr marL="800100" lvl="1" indent="-342900" eaLnBrk="0" hangingPunct="0">
              <a:spcAft>
                <a:spcPts val="850"/>
              </a:spcAft>
              <a:buClr>
                <a:srgbClr val="FF9900"/>
              </a:buClr>
              <a:buFont typeface="Arial" charset="0"/>
              <a:buChar char="–"/>
            </a:pPr>
            <a:r>
              <a:rPr lang="en-US" dirty="0">
                <a:solidFill>
                  <a:srgbClr val="000000"/>
                </a:solidFill>
              </a:rPr>
              <a:t>If it’s deductible for tax it will reduce the income assessed</a:t>
            </a:r>
          </a:p>
          <a:p>
            <a:pPr marL="342900" indent="-342900" eaLnBrk="0" hangingPunct="0">
              <a:spcAft>
                <a:spcPts val="850"/>
              </a:spcAft>
              <a:buFont typeface="Arial" charset="0"/>
              <a:buChar char="•"/>
            </a:pPr>
            <a:endParaRPr lang="en-AU" dirty="0"/>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marL="800100" lvl="1" indent="-342900" eaLnBrk="0" hangingPunct="0">
              <a:spcAft>
                <a:spcPts val="600"/>
              </a:spcAft>
              <a:buFont typeface="Arial" charset="0"/>
              <a:buNone/>
            </a:pPr>
            <a:endParaRPr lang="en-AU" dirty="0">
              <a:solidFill>
                <a:srgbClr val="0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Placeholder 3"/>
          <p:cNvSpPr>
            <a:spLocks noGrp="1"/>
          </p:cNvSpPr>
          <p:nvPr>
            <p:ph type="body" sz="quarter" idx="4294967295"/>
          </p:nvPr>
        </p:nvSpPr>
        <p:spPr>
          <a:xfrm>
            <a:off x="6858000" y="3743325"/>
            <a:ext cx="1511300" cy="900113"/>
          </a:xfrm>
        </p:spPr>
        <p:txBody>
          <a:bodyPr/>
          <a:lstStyle/>
          <a:p>
            <a:pPr marL="0" indent="0" eaLnBrk="1" hangingPunct="1">
              <a:spcAft>
                <a:spcPct val="0"/>
              </a:spcAft>
              <a:buFontTx/>
              <a:buNone/>
            </a:pPr>
            <a:r>
              <a:rPr sz="1200" b="0" smtClean="0">
                <a:solidFill>
                  <a:schemeClr val="bg2"/>
                </a:solidFill>
                <a:ea typeface="ＭＳ Ｐゴシック"/>
              </a:rPr>
              <a:t>Presented by</a:t>
            </a:r>
          </a:p>
          <a:p>
            <a:pPr marL="0" indent="0" eaLnBrk="1" hangingPunct="1">
              <a:spcAft>
                <a:spcPct val="0"/>
              </a:spcAft>
              <a:buFontTx/>
              <a:buNone/>
            </a:pPr>
            <a:r>
              <a:rPr sz="1200" b="0" smtClean="0">
                <a:solidFill>
                  <a:schemeClr val="bg2"/>
                </a:solidFill>
                <a:ea typeface="ＭＳ Ｐゴシック"/>
              </a:rPr>
              <a:t>Firstname Surname</a:t>
            </a:r>
          </a:p>
          <a:p>
            <a:pPr marL="0" indent="0" eaLnBrk="1" hangingPunct="1">
              <a:spcAft>
                <a:spcPct val="0"/>
              </a:spcAft>
              <a:buFontTx/>
              <a:buNone/>
            </a:pPr>
            <a:r>
              <a:rPr sz="1200" b="0" smtClean="0">
                <a:solidFill>
                  <a:schemeClr val="bg2"/>
                </a:solidFill>
                <a:ea typeface="ＭＳ Ｐゴシック"/>
              </a:rPr>
              <a:t>Jobtitle/Position</a:t>
            </a:r>
          </a:p>
        </p:txBody>
      </p:sp>
      <p:sp>
        <p:nvSpPr>
          <p:cNvPr id="934915" name="Text Placeholder 4"/>
          <p:cNvSpPr>
            <a:spLocks noGrp="1"/>
          </p:cNvSpPr>
          <p:nvPr>
            <p:ph type="body" sz="quarter" idx="4294967295"/>
          </p:nvPr>
        </p:nvSpPr>
        <p:spPr>
          <a:xfrm>
            <a:off x="4751388" y="3743325"/>
            <a:ext cx="1511300" cy="901700"/>
          </a:xfrm>
        </p:spPr>
        <p:txBody>
          <a:bodyPr/>
          <a:lstStyle/>
          <a:p>
            <a:pPr marL="0" indent="0" eaLnBrk="1" hangingPunct="1">
              <a:spcAft>
                <a:spcPct val="0"/>
              </a:spcAft>
              <a:buFontTx/>
              <a:buNone/>
            </a:pPr>
            <a:r>
              <a:rPr sz="1200" b="0" dirty="0" smtClean="0">
                <a:solidFill>
                  <a:schemeClr val="bg2"/>
                </a:solidFill>
                <a:ea typeface="ＭＳ Ｐゴシック"/>
              </a:rPr>
              <a:t>A presentation to</a:t>
            </a:r>
          </a:p>
          <a:p>
            <a:pPr marL="0" indent="0" eaLnBrk="1" hangingPunct="1">
              <a:spcAft>
                <a:spcPct val="0"/>
              </a:spcAft>
              <a:buFontTx/>
              <a:buNone/>
            </a:pPr>
            <a:r>
              <a:rPr sz="1200" b="0" dirty="0" smtClean="0">
                <a:solidFill>
                  <a:schemeClr val="bg2"/>
                </a:solidFill>
                <a:ea typeface="ＭＳ Ｐゴシック"/>
              </a:rPr>
              <a:t>Client Name</a:t>
            </a:r>
          </a:p>
          <a:p>
            <a:pPr marL="0" indent="0" eaLnBrk="1" hangingPunct="1">
              <a:spcAft>
                <a:spcPct val="0"/>
              </a:spcAft>
              <a:buFontTx/>
              <a:buNone/>
            </a:pPr>
            <a:r>
              <a:rPr sz="1200" b="0" dirty="0" smtClean="0">
                <a:solidFill>
                  <a:schemeClr val="bg2"/>
                </a:solidFill>
                <a:ea typeface="ＭＳ Ｐゴシック"/>
              </a:rPr>
              <a:t>2017-18</a:t>
            </a:r>
          </a:p>
        </p:txBody>
      </p:sp>
      <p:sp>
        <p:nvSpPr>
          <p:cNvPr id="934916" name="Text Placeholder 8"/>
          <p:cNvSpPr>
            <a:spLocks noGrp="1"/>
          </p:cNvSpPr>
          <p:nvPr>
            <p:ph type="body" sz="quarter" idx="4294967295"/>
          </p:nvPr>
        </p:nvSpPr>
        <p:spPr>
          <a:xfrm>
            <a:off x="4859338" y="1692275"/>
            <a:ext cx="3816350" cy="1439863"/>
          </a:xfrm>
        </p:spPr>
        <p:txBody>
          <a:bodyPr anchor="b"/>
          <a:lstStyle/>
          <a:p>
            <a:pPr marL="0" indent="0" eaLnBrk="1" hangingPunct="1">
              <a:lnSpc>
                <a:spcPct val="90000"/>
              </a:lnSpc>
              <a:spcAft>
                <a:spcPts val="300"/>
              </a:spcAft>
              <a:buFontTx/>
              <a:buNone/>
            </a:pPr>
            <a:r>
              <a:rPr sz="2000" smtClean="0">
                <a:solidFill>
                  <a:schemeClr val="bg2"/>
                </a:solidFill>
                <a:ea typeface="ＭＳ Ｐゴシック"/>
              </a:rPr>
              <a:t>Debt and estate planning</a:t>
            </a:r>
            <a:endParaRPr sz="1600" smtClean="0">
              <a:solidFill>
                <a:schemeClr val="bg2"/>
              </a:solidFill>
              <a:ea typeface="ＭＳ Ｐゴシック"/>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3"/>
          <p:cNvSpPr>
            <a:spLocks noChangeArrowheads="1"/>
          </p:cNvSpPr>
          <p:nvPr/>
        </p:nvSpPr>
        <p:spPr bwMode="auto">
          <a:xfrm>
            <a:off x="423863" y="1292225"/>
            <a:ext cx="3109912" cy="427038"/>
          </a:xfrm>
          <a:prstGeom prst="rect">
            <a:avLst/>
          </a:prstGeom>
          <a:noFill/>
          <a:ln w="9525">
            <a:noFill/>
            <a:miter lim="800000"/>
            <a:headEnd/>
            <a:tailEnd/>
          </a:ln>
        </p:spPr>
        <p:txBody>
          <a:bodyPr wrap="none">
            <a:spAutoFit/>
          </a:bodyPr>
          <a:lstStyle/>
          <a:p>
            <a:r>
              <a:rPr lang="en-US" sz="2200" b="1">
                <a:solidFill>
                  <a:srgbClr val="D86018"/>
                </a:solidFill>
              </a:rPr>
              <a:t>Executors obligations</a:t>
            </a:r>
            <a:endParaRPr lang="en-AU" sz="2200" b="1" baseline="30000">
              <a:solidFill>
                <a:srgbClr val="D86018"/>
              </a:solidFill>
            </a:endParaRPr>
          </a:p>
        </p:txBody>
      </p:sp>
      <p:sp>
        <p:nvSpPr>
          <p:cNvPr id="936963"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and estate planning</a:t>
            </a:r>
          </a:p>
        </p:txBody>
      </p:sp>
      <p:sp>
        <p:nvSpPr>
          <p:cNvPr id="936964"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a:solidFill>
                  <a:srgbClr val="000000"/>
                </a:solidFill>
              </a:rPr>
              <a:t>Executors have an obligation to pay the deceased debts</a:t>
            </a:r>
          </a:p>
          <a:p>
            <a:pPr marL="342900" indent="-342900" eaLnBrk="0" hangingPunct="0">
              <a:spcAft>
                <a:spcPts val="850"/>
              </a:spcAft>
              <a:buFont typeface="Arial" charset="0"/>
              <a:buChar char="•"/>
            </a:pPr>
            <a:r>
              <a:rPr lang="en-US">
                <a:solidFill>
                  <a:srgbClr val="000000"/>
                </a:solidFill>
              </a:rPr>
              <a:t>On death of borrower, the lender will review loan arrangements, Wills etc</a:t>
            </a:r>
          </a:p>
          <a:p>
            <a:pPr marL="342900" indent="-342900" eaLnBrk="0" hangingPunct="0">
              <a:spcAft>
                <a:spcPts val="850"/>
              </a:spcAft>
              <a:buFont typeface="Arial" charset="0"/>
              <a:buChar char="•"/>
            </a:pPr>
            <a:r>
              <a:rPr lang="en-US">
                <a:solidFill>
                  <a:srgbClr val="000000"/>
                </a:solidFill>
              </a:rPr>
              <a:t>Risk of lender forcing sale of secured asset(s) to recover debt</a:t>
            </a:r>
          </a:p>
          <a:p>
            <a:pPr marL="342900" indent="-342900" eaLnBrk="0" hangingPunct="0">
              <a:spcAft>
                <a:spcPts val="850"/>
              </a:spcAft>
              <a:buFont typeface="Arial" charset="0"/>
              <a:buChar char="•"/>
            </a:pPr>
            <a:r>
              <a:rPr lang="en-US">
                <a:solidFill>
                  <a:srgbClr val="000000"/>
                </a:solidFill>
              </a:rPr>
              <a:t>A beneficiary can agree with the lender to take over the debt, </a:t>
            </a:r>
            <a:br>
              <a:rPr lang="en-US">
                <a:solidFill>
                  <a:srgbClr val="000000"/>
                </a:solidFill>
              </a:rPr>
            </a:br>
            <a:r>
              <a:rPr lang="en-US">
                <a:solidFill>
                  <a:srgbClr val="000000"/>
                </a:solidFill>
              </a:rPr>
              <a:t>so estate is released from its obligation</a:t>
            </a:r>
          </a:p>
          <a:p>
            <a:pPr marL="342900" indent="-342900" eaLnBrk="0" hangingPunct="0">
              <a:spcAft>
                <a:spcPts val="850"/>
              </a:spcAft>
              <a:buFont typeface="Arial" charset="0"/>
              <a:buChar char="•"/>
            </a:pPr>
            <a:endParaRPr lang="en-AU"/>
          </a:p>
          <a:p>
            <a:pPr marL="342900" indent="-342900" eaLnBrk="0" hangingPunct="0">
              <a:spcAft>
                <a:spcPts val="850"/>
              </a:spcAft>
              <a:buFont typeface="Arial" charset="0"/>
              <a:buChar char="•"/>
            </a:pPr>
            <a:endParaRPr lang="en-US">
              <a:solidFill>
                <a:srgbClr val="000000"/>
              </a:solidFill>
            </a:endParaRPr>
          </a:p>
          <a:p>
            <a:pPr marL="342900" indent="-342900" eaLnBrk="0" hangingPunct="0">
              <a:spcAft>
                <a:spcPts val="850"/>
              </a:spcAft>
              <a:buFont typeface="Arial" charset="0"/>
              <a:buNone/>
            </a:pPr>
            <a:r>
              <a:rPr lang="en-AU">
                <a:solidFill>
                  <a:srgbClr val="000000"/>
                </a:solidFill>
              </a:rPr>
              <a:t> </a:t>
            </a:r>
          </a:p>
          <a:p>
            <a:pPr marL="800100" lvl="1" indent="-342900" eaLnBrk="0" hangingPunct="0">
              <a:spcAft>
                <a:spcPts val="600"/>
              </a:spcAft>
              <a:buFont typeface="Arial" charset="0"/>
              <a:buNone/>
            </a:pPr>
            <a:endParaRPr lang="en-AU">
              <a:solidFill>
                <a:srgbClr val="0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3"/>
          <p:cNvSpPr>
            <a:spLocks noChangeArrowheads="1"/>
          </p:cNvSpPr>
          <p:nvPr/>
        </p:nvSpPr>
        <p:spPr bwMode="auto">
          <a:xfrm>
            <a:off x="423863" y="1292225"/>
            <a:ext cx="2936875" cy="427038"/>
          </a:xfrm>
          <a:prstGeom prst="rect">
            <a:avLst/>
          </a:prstGeom>
          <a:noFill/>
          <a:ln w="9525">
            <a:noFill/>
            <a:miter lim="800000"/>
            <a:headEnd/>
            <a:tailEnd/>
          </a:ln>
        </p:spPr>
        <p:txBody>
          <a:bodyPr wrap="none">
            <a:spAutoFit/>
          </a:bodyPr>
          <a:lstStyle/>
          <a:p>
            <a:r>
              <a:rPr lang="en-US" sz="2200" b="1">
                <a:solidFill>
                  <a:srgbClr val="D86018"/>
                </a:solidFill>
              </a:rPr>
              <a:t>Personal guarantees</a:t>
            </a:r>
            <a:endParaRPr lang="en-AU" sz="2200" b="1" baseline="30000">
              <a:solidFill>
                <a:srgbClr val="D86018"/>
              </a:solidFill>
            </a:endParaRPr>
          </a:p>
        </p:txBody>
      </p:sp>
      <p:sp>
        <p:nvSpPr>
          <p:cNvPr id="939011"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dirty="0" smtClean="0">
                <a:solidFill>
                  <a:srgbClr val="000000"/>
                </a:solidFill>
              </a:rPr>
              <a:t>Are contractual arrangements that flow </a:t>
            </a:r>
            <a:r>
              <a:rPr lang="en-US" dirty="0">
                <a:solidFill>
                  <a:srgbClr val="000000"/>
                </a:solidFill>
              </a:rPr>
              <a:t>to the estate</a:t>
            </a:r>
          </a:p>
          <a:p>
            <a:pPr marL="342900" indent="-342900" eaLnBrk="0" hangingPunct="0">
              <a:spcAft>
                <a:spcPts val="850"/>
              </a:spcAft>
              <a:buFont typeface="Arial" charset="0"/>
              <a:buChar char="•"/>
            </a:pPr>
            <a:r>
              <a:rPr lang="en-US" dirty="0">
                <a:solidFill>
                  <a:srgbClr val="000000"/>
                </a:solidFill>
              </a:rPr>
              <a:t>They may relate to non-estate debts – </a:t>
            </a:r>
            <a:r>
              <a:rPr lang="en-US" dirty="0" err="1">
                <a:solidFill>
                  <a:srgbClr val="000000"/>
                </a:solidFill>
              </a:rPr>
              <a:t>eg</a:t>
            </a:r>
            <a:r>
              <a:rPr lang="en-US" dirty="0">
                <a:solidFill>
                  <a:srgbClr val="000000"/>
                </a:solidFill>
              </a:rPr>
              <a:t> business debts </a:t>
            </a:r>
          </a:p>
          <a:p>
            <a:pPr marL="342900" indent="-342900" eaLnBrk="0" hangingPunct="0">
              <a:spcAft>
                <a:spcPts val="850"/>
              </a:spcAft>
              <a:buFont typeface="Arial" charset="0"/>
              <a:buChar char="•"/>
            </a:pPr>
            <a:r>
              <a:rPr lang="en-US" dirty="0">
                <a:solidFill>
                  <a:srgbClr val="000000"/>
                </a:solidFill>
              </a:rPr>
              <a:t>The lender may not want to release the estate from a guarantee</a:t>
            </a:r>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lvl="1" eaLnBrk="0" hangingPunct="0">
              <a:spcAft>
                <a:spcPts val="600"/>
              </a:spcAft>
              <a:buFont typeface="Arial" charset="0"/>
              <a:buNone/>
            </a:pPr>
            <a:endParaRPr lang="en-AU" dirty="0">
              <a:solidFill>
                <a:srgbClr val="000000"/>
              </a:solidFill>
            </a:endParaRPr>
          </a:p>
        </p:txBody>
      </p:sp>
      <p:sp>
        <p:nvSpPr>
          <p:cNvPr id="939012"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and estate planning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3"/>
          <p:cNvSpPr>
            <a:spLocks noChangeArrowheads="1"/>
          </p:cNvSpPr>
          <p:nvPr/>
        </p:nvSpPr>
        <p:spPr bwMode="auto">
          <a:xfrm>
            <a:off x="423863" y="1292225"/>
            <a:ext cx="2597150" cy="427038"/>
          </a:xfrm>
          <a:prstGeom prst="rect">
            <a:avLst/>
          </a:prstGeom>
          <a:noFill/>
          <a:ln w="9525">
            <a:noFill/>
            <a:miter lim="800000"/>
            <a:headEnd/>
            <a:tailEnd/>
          </a:ln>
        </p:spPr>
        <p:txBody>
          <a:bodyPr wrap="none">
            <a:spAutoFit/>
          </a:bodyPr>
          <a:lstStyle/>
          <a:p>
            <a:r>
              <a:rPr lang="en-US" sz="2200" b="1">
                <a:solidFill>
                  <a:srgbClr val="D86018"/>
                </a:solidFill>
              </a:rPr>
              <a:t>Insurance options</a:t>
            </a:r>
            <a:endParaRPr lang="en-AU" sz="2200" b="1" baseline="30000">
              <a:solidFill>
                <a:srgbClr val="D86018"/>
              </a:solidFill>
            </a:endParaRPr>
          </a:p>
        </p:txBody>
      </p:sp>
      <p:sp>
        <p:nvSpPr>
          <p:cNvPr id="941059"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dirty="0">
                <a:solidFill>
                  <a:srgbClr val="000000"/>
                </a:solidFill>
              </a:rPr>
              <a:t>Insure for debts – simplifies decision making</a:t>
            </a:r>
          </a:p>
          <a:p>
            <a:pPr marL="342900" indent="-342900" eaLnBrk="0" hangingPunct="0">
              <a:spcAft>
                <a:spcPts val="850"/>
              </a:spcAft>
              <a:buFont typeface="Arial" charset="0"/>
              <a:buChar char="•"/>
            </a:pPr>
            <a:r>
              <a:rPr lang="en-US" dirty="0" smtClean="0">
                <a:solidFill>
                  <a:srgbClr val="000000"/>
                </a:solidFill>
              </a:rPr>
              <a:t>Consider acquiring </a:t>
            </a:r>
            <a:r>
              <a:rPr lang="en-US" dirty="0">
                <a:solidFill>
                  <a:srgbClr val="000000"/>
                </a:solidFill>
              </a:rPr>
              <a:t>insurance for  debts that have personal guarantees</a:t>
            </a:r>
          </a:p>
          <a:p>
            <a:pPr marL="342900" indent="-342900" eaLnBrk="0" hangingPunct="0">
              <a:spcAft>
                <a:spcPts val="850"/>
              </a:spcAft>
              <a:buFont typeface="Arial" charset="0"/>
              <a:buChar char="•"/>
            </a:pPr>
            <a:r>
              <a:rPr lang="en-US" dirty="0">
                <a:solidFill>
                  <a:srgbClr val="000000"/>
                </a:solidFill>
              </a:rPr>
              <a:t>Insurance in superannuation can be tax efficient and provide protection from creditors</a:t>
            </a:r>
            <a:endParaRPr lang="en-AU" dirty="0"/>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lvl="1" eaLnBrk="0" hangingPunct="0">
              <a:spcAft>
                <a:spcPts val="600"/>
              </a:spcAft>
              <a:buFont typeface="Arial" charset="0"/>
              <a:buNone/>
            </a:pPr>
            <a:endParaRPr lang="en-AU" dirty="0">
              <a:solidFill>
                <a:srgbClr val="000000"/>
              </a:solidFill>
            </a:endParaRPr>
          </a:p>
        </p:txBody>
      </p:sp>
      <p:sp>
        <p:nvSpPr>
          <p:cNvPr id="941060"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latin typeface="MLCHeadline" pitchFamily="2" charset="0"/>
              </a:rPr>
              <a:t>Debt and estate planning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txBox="1">
            <a:spLocks noChangeArrowheads="1"/>
          </p:cNvSpPr>
          <p:nvPr/>
        </p:nvSpPr>
        <p:spPr bwMode="auto">
          <a:xfrm>
            <a:off x="520700" y="1911350"/>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US" dirty="0">
                <a:solidFill>
                  <a:srgbClr val="000000"/>
                </a:solidFill>
              </a:rPr>
              <a:t>Looked at ‘mortgage stress’ triggers</a:t>
            </a:r>
          </a:p>
          <a:p>
            <a:pPr marL="342900" indent="-342900" eaLnBrk="0" hangingPunct="0">
              <a:spcAft>
                <a:spcPts val="850"/>
              </a:spcAft>
              <a:buFont typeface="Arial" charset="0"/>
              <a:buChar char="•"/>
            </a:pPr>
            <a:r>
              <a:rPr lang="en-US" dirty="0">
                <a:solidFill>
                  <a:srgbClr val="000000"/>
                </a:solidFill>
              </a:rPr>
              <a:t>Did surveys and interviews</a:t>
            </a:r>
          </a:p>
          <a:p>
            <a:pPr marL="342900" indent="-342900" eaLnBrk="0" hangingPunct="0">
              <a:spcAft>
                <a:spcPts val="850"/>
              </a:spcAft>
              <a:buFont typeface="Arial" charset="0"/>
              <a:buChar char="•"/>
            </a:pPr>
            <a:r>
              <a:rPr lang="en-US" dirty="0">
                <a:solidFill>
                  <a:srgbClr val="000000"/>
                </a:solidFill>
              </a:rPr>
              <a:t>Assessed  ‘initial’ and ‘final’ causes of missing repayments</a:t>
            </a:r>
          </a:p>
          <a:p>
            <a:pPr marL="342900" indent="-342900" eaLnBrk="0" hangingPunct="0">
              <a:spcAft>
                <a:spcPts val="850"/>
              </a:spcAft>
              <a:buFont typeface="Arial" charset="0"/>
              <a:buChar char="•"/>
            </a:pPr>
            <a:r>
              <a:rPr lang="en-AU" dirty="0">
                <a:solidFill>
                  <a:srgbClr val="000000"/>
                </a:solidFill>
              </a:rPr>
              <a:t>Typically more than one reason</a:t>
            </a:r>
            <a:endParaRPr lang="en-US" dirty="0">
              <a:solidFill>
                <a:srgbClr val="000000"/>
              </a:solidFill>
            </a:endParaRPr>
          </a:p>
          <a:p>
            <a:pPr marL="342900" indent="-342900" eaLnBrk="0" hangingPunct="0">
              <a:spcAft>
                <a:spcPts val="850"/>
              </a:spcAft>
              <a:buFont typeface="Arial" charset="0"/>
              <a:buChar char="•"/>
            </a:pPr>
            <a:endParaRPr lang="en-AU" dirty="0"/>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lvl="1" eaLnBrk="0" hangingPunct="0">
              <a:spcAft>
                <a:spcPts val="600"/>
              </a:spcAft>
              <a:buFont typeface="Arial" charset="0"/>
              <a:buNone/>
            </a:pPr>
            <a:endParaRPr lang="en-AU" dirty="0">
              <a:solidFill>
                <a:srgbClr val="000000"/>
              </a:solidFill>
            </a:endParaRPr>
          </a:p>
        </p:txBody>
      </p:sp>
      <p:sp>
        <p:nvSpPr>
          <p:cNvPr id="836611" name="Rectangle 3"/>
          <p:cNvSpPr>
            <a:spLocks noChangeArrowheads="1"/>
          </p:cNvSpPr>
          <p:nvPr/>
        </p:nvSpPr>
        <p:spPr bwMode="auto">
          <a:xfrm>
            <a:off x="423863" y="1292225"/>
            <a:ext cx="2130425" cy="430213"/>
          </a:xfrm>
          <a:prstGeom prst="rect">
            <a:avLst/>
          </a:prstGeom>
          <a:noFill/>
          <a:ln w="9525">
            <a:noFill/>
            <a:miter lim="800000"/>
            <a:headEnd/>
            <a:tailEnd/>
          </a:ln>
        </p:spPr>
        <p:txBody>
          <a:bodyPr wrap="none">
            <a:spAutoFit/>
          </a:bodyPr>
          <a:lstStyle/>
          <a:p>
            <a:r>
              <a:rPr lang="en-US" sz="2200" b="1">
                <a:solidFill>
                  <a:srgbClr val="D86018"/>
                </a:solidFill>
              </a:rPr>
              <a:t>RMIT research</a:t>
            </a:r>
            <a:endParaRPr lang="en-AU" sz="2200" b="1" baseline="30000">
              <a:solidFill>
                <a:srgbClr val="D86018"/>
              </a:solidFill>
            </a:endParaRPr>
          </a:p>
        </p:txBody>
      </p:sp>
      <p:sp>
        <p:nvSpPr>
          <p:cNvPr id="836612"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cs typeface="Arial" charset="0"/>
              </a:rPr>
              <a:t>Causes of mortgage stress</a:t>
            </a:r>
          </a:p>
        </p:txBody>
      </p:sp>
      <p:sp>
        <p:nvSpPr>
          <p:cNvPr id="5" name="Rectangle 14"/>
          <p:cNvSpPr>
            <a:spLocks noChangeArrowheads="1"/>
          </p:cNvSpPr>
          <p:nvPr/>
        </p:nvSpPr>
        <p:spPr bwMode="auto">
          <a:xfrm>
            <a:off x="441325" y="6308725"/>
            <a:ext cx="8162925" cy="396875"/>
          </a:xfrm>
          <a:prstGeom prst="rect">
            <a:avLst/>
          </a:prstGeom>
          <a:noFill/>
          <a:ln w="9525">
            <a:noFill/>
            <a:miter lim="800000"/>
            <a:headEnd/>
            <a:tailEnd/>
          </a:ln>
        </p:spPr>
        <p:txBody>
          <a:bodyPr>
            <a:spAutoFit/>
          </a:bodyPr>
          <a:lstStyle/>
          <a:p>
            <a:r>
              <a:rPr lang="en-AU" sz="1000" dirty="0"/>
              <a:t>Source:</a:t>
            </a:r>
            <a:r>
              <a:rPr lang="en-AU" sz="1000" b="1" dirty="0"/>
              <a:t> Mortgage default in Australia: nature, causes and social and economic Impacts. Authored by Mike Berry, Tony Dalton and </a:t>
            </a:r>
            <a:r>
              <a:rPr lang="en-AU" sz="1000" b="1" dirty="0" err="1"/>
              <a:t>Anitra</a:t>
            </a:r>
            <a:r>
              <a:rPr lang="en-AU" sz="1000" b="1" dirty="0"/>
              <a:t> Nelson for the Australian Housing and Urban Research Institute, RMIT Research Centre, March 2010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txBox="1">
            <a:spLocks noChangeArrowheads="1"/>
          </p:cNvSpPr>
          <p:nvPr/>
        </p:nvSpPr>
        <p:spPr bwMode="auto">
          <a:xfrm>
            <a:off x="395288" y="1628774"/>
            <a:ext cx="8009412" cy="3816449"/>
          </a:xfrm>
          <a:prstGeom prst="rect">
            <a:avLst/>
          </a:prstGeom>
          <a:noFill/>
          <a:ln w="9525">
            <a:noFill/>
            <a:miter lim="800000"/>
            <a:headEnd/>
            <a:tailEnd/>
          </a:ln>
        </p:spPr>
        <p:txBody>
          <a:bodyPr lIns="0" tIns="0" rIns="0" bIns="0"/>
          <a:lstStyle/>
          <a:p>
            <a:pPr lvl="0">
              <a:spcBef>
                <a:spcPct val="50000"/>
              </a:spcBef>
            </a:pPr>
            <a:endParaRPr lang="en-AU" sz="1200" b="1" dirty="0" smtClean="0">
              <a:solidFill>
                <a:prstClr val="black"/>
              </a:solidFill>
            </a:endParaRPr>
          </a:p>
          <a:p>
            <a:pPr lvl="0">
              <a:spcBef>
                <a:spcPct val="50000"/>
              </a:spcBef>
            </a:pPr>
            <a:r>
              <a:rPr lang="en-AU" sz="1200" b="1" dirty="0" smtClean="0">
                <a:solidFill>
                  <a:prstClr val="black"/>
                </a:solidFill>
              </a:rPr>
              <a:t>Loss/reduced </a:t>
            </a:r>
            <a:r>
              <a:rPr lang="en-AU" sz="1200" b="1" dirty="0">
                <a:solidFill>
                  <a:prstClr val="black"/>
                </a:solidFill>
              </a:rPr>
              <a:t/>
            </a:r>
            <a:br>
              <a:rPr lang="en-AU" sz="1200" b="1" dirty="0">
                <a:solidFill>
                  <a:prstClr val="black"/>
                </a:solidFill>
              </a:rPr>
            </a:br>
            <a:r>
              <a:rPr lang="en-AU" sz="1200" b="1" dirty="0">
                <a:solidFill>
                  <a:prstClr val="black"/>
                </a:solidFill>
              </a:rPr>
              <a:t>income/work</a:t>
            </a:r>
          </a:p>
          <a:p>
            <a:pPr lvl="0">
              <a:spcBef>
                <a:spcPct val="50000"/>
              </a:spcBef>
            </a:pPr>
            <a:r>
              <a:rPr lang="en-AU" sz="1200" b="1" dirty="0">
                <a:solidFill>
                  <a:prstClr val="black"/>
                </a:solidFill>
              </a:rPr>
              <a:t>Interest rates </a:t>
            </a:r>
            <a:br>
              <a:rPr lang="en-AU" sz="1200" b="1" dirty="0">
                <a:solidFill>
                  <a:prstClr val="black"/>
                </a:solidFill>
              </a:rPr>
            </a:br>
            <a:r>
              <a:rPr lang="en-AU" sz="1200" b="1" dirty="0">
                <a:solidFill>
                  <a:prstClr val="black"/>
                </a:solidFill>
              </a:rPr>
              <a:t>too high</a:t>
            </a:r>
          </a:p>
          <a:p>
            <a:pPr lvl="0">
              <a:spcBef>
                <a:spcPct val="50000"/>
              </a:spcBef>
            </a:pPr>
            <a:r>
              <a:rPr lang="en-AU" sz="1200" b="1" dirty="0" smtClean="0">
                <a:solidFill>
                  <a:prstClr val="black"/>
                </a:solidFill>
              </a:rPr>
              <a:t>Too </a:t>
            </a:r>
            <a:r>
              <a:rPr lang="en-AU" sz="1200" b="1" dirty="0">
                <a:solidFill>
                  <a:prstClr val="black"/>
                </a:solidFill>
              </a:rPr>
              <a:t>many </a:t>
            </a:r>
            <a:br>
              <a:rPr lang="en-AU" sz="1200" b="1" dirty="0">
                <a:solidFill>
                  <a:prstClr val="black"/>
                </a:solidFill>
              </a:rPr>
            </a:br>
            <a:r>
              <a:rPr lang="en-AU" sz="1200" b="1" dirty="0">
                <a:solidFill>
                  <a:prstClr val="black"/>
                </a:solidFill>
              </a:rPr>
              <a:t>other </a:t>
            </a:r>
            <a:r>
              <a:rPr lang="en-AU" sz="1200" b="1" dirty="0" smtClean="0">
                <a:solidFill>
                  <a:prstClr val="black"/>
                </a:solidFill>
              </a:rPr>
              <a:t>debts</a:t>
            </a:r>
          </a:p>
          <a:p>
            <a:pPr>
              <a:spcBef>
                <a:spcPct val="50000"/>
              </a:spcBef>
            </a:pPr>
            <a:r>
              <a:rPr lang="en-AU" sz="1200" b="1" dirty="0" smtClean="0">
                <a:solidFill>
                  <a:prstClr val="black"/>
                </a:solidFill>
              </a:rPr>
              <a:t>Underestimated </a:t>
            </a:r>
            <a:br>
              <a:rPr lang="en-AU" sz="1200" b="1" dirty="0" smtClean="0">
                <a:solidFill>
                  <a:prstClr val="black"/>
                </a:solidFill>
              </a:rPr>
            </a:br>
            <a:r>
              <a:rPr lang="en-AU" sz="1200" b="1" dirty="0" smtClean="0">
                <a:solidFill>
                  <a:prstClr val="black"/>
                </a:solidFill>
              </a:rPr>
              <a:t>cost of </a:t>
            </a:r>
            <a:br>
              <a:rPr lang="en-AU" sz="1200" b="1" dirty="0" smtClean="0">
                <a:solidFill>
                  <a:prstClr val="black"/>
                </a:solidFill>
              </a:rPr>
            </a:br>
            <a:r>
              <a:rPr lang="en-AU" sz="1200" b="1" dirty="0" smtClean="0">
                <a:solidFill>
                  <a:prstClr val="black"/>
                </a:solidFill>
              </a:rPr>
              <a:t>repayments </a:t>
            </a:r>
            <a:endParaRPr lang="en-AU" sz="1200" b="1" dirty="0">
              <a:solidFill>
                <a:prstClr val="black"/>
              </a:solidFill>
            </a:endParaRPr>
          </a:p>
          <a:p>
            <a:pPr lvl="0">
              <a:spcBef>
                <a:spcPct val="50000"/>
              </a:spcBef>
            </a:pPr>
            <a:r>
              <a:rPr lang="en-AU" sz="1200" b="1" dirty="0" smtClean="0">
                <a:solidFill>
                  <a:prstClr val="black"/>
                </a:solidFill>
              </a:rPr>
              <a:t>Illness </a:t>
            </a:r>
            <a:r>
              <a:rPr lang="en-AU" sz="1200" b="1" dirty="0">
                <a:solidFill>
                  <a:prstClr val="black"/>
                </a:solidFill>
              </a:rPr>
              <a:t>or </a:t>
            </a:r>
            <a:r>
              <a:rPr lang="en-AU" sz="1200" b="1" dirty="0" smtClean="0">
                <a:solidFill>
                  <a:prstClr val="black"/>
                </a:solidFill>
              </a:rPr>
              <a:t/>
            </a:r>
            <a:br>
              <a:rPr lang="en-AU" sz="1200" b="1" dirty="0" smtClean="0">
                <a:solidFill>
                  <a:prstClr val="black"/>
                </a:solidFill>
              </a:rPr>
            </a:br>
            <a:r>
              <a:rPr lang="en-AU" sz="1200" b="1" dirty="0" smtClean="0">
                <a:solidFill>
                  <a:prstClr val="black"/>
                </a:solidFill>
              </a:rPr>
              <a:t>accident</a:t>
            </a:r>
          </a:p>
          <a:p>
            <a:pPr>
              <a:spcBef>
                <a:spcPct val="50000"/>
              </a:spcBef>
            </a:pPr>
            <a:r>
              <a:rPr lang="en-AU" sz="1200" b="1" dirty="0" smtClean="0"/>
              <a:t>Relationship </a:t>
            </a:r>
            <a:r>
              <a:rPr lang="en-AU" sz="1200" b="1" dirty="0"/>
              <a:t/>
            </a:r>
            <a:br>
              <a:rPr lang="en-AU" sz="1200" b="1" dirty="0"/>
            </a:br>
            <a:r>
              <a:rPr lang="en-AU" sz="1200" b="1" dirty="0"/>
              <a:t>breakdown</a:t>
            </a:r>
          </a:p>
          <a:p>
            <a:pPr>
              <a:spcBef>
                <a:spcPct val="50000"/>
              </a:spcBef>
            </a:pPr>
            <a:r>
              <a:rPr lang="en-AU" sz="1200" b="1" dirty="0" smtClean="0"/>
              <a:t>Other</a:t>
            </a:r>
            <a:endParaRPr lang="en-AU" sz="1200" b="1" dirty="0"/>
          </a:p>
          <a:p>
            <a:pPr lvl="0">
              <a:spcBef>
                <a:spcPct val="50000"/>
              </a:spcBef>
            </a:pPr>
            <a:endParaRPr lang="en-AU" sz="1200" b="1" dirty="0">
              <a:solidFill>
                <a:prstClr val="black"/>
              </a:solidFill>
            </a:endParaRPr>
          </a:p>
          <a:p>
            <a:pPr marL="342900" indent="-342900" eaLnBrk="0" hangingPunct="0">
              <a:spcAft>
                <a:spcPts val="850"/>
              </a:spcAft>
              <a:buFont typeface="Arial" charset="0"/>
              <a:buChar char="•"/>
            </a:pPr>
            <a:endParaRPr lang="en-AU" dirty="0" smtClean="0"/>
          </a:p>
          <a:p>
            <a:pPr marL="342900" indent="-342900" eaLnBrk="0" hangingPunct="0">
              <a:spcAft>
                <a:spcPts val="850"/>
              </a:spcAft>
              <a:buFont typeface="Arial" charset="0"/>
              <a:buChar char="•"/>
            </a:pPr>
            <a:endParaRPr lang="en-US" dirty="0">
              <a:solidFill>
                <a:srgbClr val="000000"/>
              </a:solidFill>
            </a:endParaRPr>
          </a:p>
          <a:p>
            <a:pPr marL="342900" indent="-342900" eaLnBrk="0" hangingPunct="0">
              <a:spcAft>
                <a:spcPts val="850"/>
              </a:spcAft>
              <a:buFont typeface="Arial" charset="0"/>
              <a:buNone/>
            </a:pPr>
            <a:r>
              <a:rPr lang="en-AU" dirty="0">
                <a:solidFill>
                  <a:srgbClr val="000000"/>
                </a:solidFill>
              </a:rPr>
              <a:t> </a:t>
            </a:r>
          </a:p>
          <a:p>
            <a:pPr lvl="1" eaLnBrk="0" hangingPunct="0">
              <a:spcAft>
                <a:spcPts val="600"/>
              </a:spcAft>
              <a:buFont typeface="Arial" charset="0"/>
              <a:buNone/>
            </a:pPr>
            <a:endParaRPr lang="en-AU" dirty="0">
              <a:solidFill>
                <a:srgbClr val="000000"/>
              </a:solidFill>
            </a:endParaRPr>
          </a:p>
        </p:txBody>
      </p:sp>
      <p:sp>
        <p:nvSpPr>
          <p:cNvPr id="836611" name="Rectangle 3"/>
          <p:cNvSpPr>
            <a:spLocks noChangeArrowheads="1"/>
          </p:cNvSpPr>
          <p:nvPr/>
        </p:nvSpPr>
        <p:spPr bwMode="auto">
          <a:xfrm>
            <a:off x="423863" y="1292225"/>
            <a:ext cx="1205779" cy="430887"/>
          </a:xfrm>
          <a:prstGeom prst="rect">
            <a:avLst/>
          </a:prstGeom>
          <a:noFill/>
          <a:ln w="9525">
            <a:noFill/>
            <a:miter lim="800000"/>
            <a:headEnd/>
            <a:tailEnd/>
          </a:ln>
        </p:spPr>
        <p:txBody>
          <a:bodyPr wrap="none">
            <a:spAutoFit/>
          </a:bodyPr>
          <a:lstStyle/>
          <a:p>
            <a:r>
              <a:rPr lang="en-US" sz="2200" b="1" dirty="0">
                <a:solidFill>
                  <a:srgbClr val="D86018"/>
                </a:solidFill>
              </a:rPr>
              <a:t>Results</a:t>
            </a:r>
            <a:endParaRPr lang="en-AU" sz="2200" b="1" baseline="30000" dirty="0">
              <a:solidFill>
                <a:srgbClr val="D86018"/>
              </a:solidFill>
            </a:endParaRPr>
          </a:p>
        </p:txBody>
      </p:sp>
      <p:sp>
        <p:nvSpPr>
          <p:cNvPr id="836612"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cs typeface="Arial" charset="0"/>
              </a:rPr>
              <a:t>Causes of mortgage stress</a:t>
            </a:r>
          </a:p>
        </p:txBody>
      </p:sp>
      <p:sp>
        <p:nvSpPr>
          <p:cNvPr id="5" name="Rectangle 14"/>
          <p:cNvSpPr>
            <a:spLocks noChangeArrowheads="1"/>
          </p:cNvSpPr>
          <p:nvPr/>
        </p:nvSpPr>
        <p:spPr bwMode="auto">
          <a:xfrm>
            <a:off x="441325" y="6308725"/>
            <a:ext cx="8162925" cy="396875"/>
          </a:xfrm>
          <a:prstGeom prst="rect">
            <a:avLst/>
          </a:prstGeom>
          <a:noFill/>
          <a:ln w="9525">
            <a:noFill/>
            <a:miter lim="800000"/>
            <a:headEnd/>
            <a:tailEnd/>
          </a:ln>
        </p:spPr>
        <p:txBody>
          <a:bodyPr>
            <a:spAutoFit/>
          </a:bodyPr>
          <a:lstStyle/>
          <a:p>
            <a:r>
              <a:rPr lang="en-AU" sz="1000" dirty="0"/>
              <a:t>Source:</a:t>
            </a:r>
            <a:r>
              <a:rPr lang="en-AU" sz="1000" b="1" dirty="0"/>
              <a:t> Mortgage default in Australia: nature, causes and social and economic Impacts. Authored by Mike Berry, Tony Dalton and </a:t>
            </a:r>
            <a:r>
              <a:rPr lang="en-AU" sz="1000" b="1" dirty="0" err="1"/>
              <a:t>Anitra</a:t>
            </a:r>
            <a:r>
              <a:rPr lang="en-AU" sz="1000" b="1" dirty="0"/>
              <a:t> Nelson for the Australian Housing and Urban Research Institute, RMIT Research Centre, March 2010 </a:t>
            </a:r>
            <a:endParaRPr lang="en-AU" sz="1000" b="1" dirty="0"/>
          </a:p>
        </p:txBody>
      </p:sp>
      <p:graphicFrame>
        <p:nvGraphicFramePr>
          <p:cNvPr id="2" name="Object 1"/>
          <p:cNvGraphicFramePr>
            <a:graphicFrameLocks noChangeAspect="1"/>
          </p:cNvGraphicFramePr>
          <p:nvPr/>
        </p:nvGraphicFramePr>
        <p:xfrm>
          <a:off x="1763713" y="1628775"/>
          <a:ext cx="6635750" cy="4284663"/>
        </p:xfrm>
        <a:graphic>
          <a:graphicData uri="http://schemas.openxmlformats.org/presentationml/2006/ole">
            <mc:AlternateContent xmlns:mc="http://schemas.openxmlformats.org/markup-compatibility/2006">
              <mc:Choice xmlns:v="urn:schemas-microsoft-com:vml" Requires="v">
                <p:oleObj spid="_x0000_s840713" name="Chart" r:id="rId4" imgW="6629400" imgH="4276534" progId="MSGraph.Chart.8">
                  <p:embed followColorScheme="full"/>
                </p:oleObj>
              </mc:Choice>
              <mc:Fallback>
                <p:oleObj name="Chart" r:id="rId4" imgW="6629400" imgH="4276534"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628775"/>
                        <a:ext cx="663575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0"/>
          <p:cNvSpPr>
            <a:spLocks noChangeArrowheads="1"/>
          </p:cNvSpPr>
          <p:nvPr/>
        </p:nvSpPr>
        <p:spPr bwMode="auto">
          <a:xfrm>
            <a:off x="2135188" y="5913438"/>
            <a:ext cx="287337" cy="323850"/>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8" name="Text Box 12"/>
          <p:cNvSpPr txBox="1">
            <a:spLocks noChangeArrowheads="1"/>
          </p:cNvSpPr>
          <p:nvPr/>
        </p:nvSpPr>
        <p:spPr bwMode="auto">
          <a:xfrm>
            <a:off x="2493963" y="5949950"/>
            <a:ext cx="1285875" cy="287338"/>
          </a:xfrm>
          <a:prstGeom prst="rect">
            <a:avLst/>
          </a:prstGeom>
          <a:noFill/>
          <a:ln w="9525">
            <a:noFill/>
            <a:miter lim="800000"/>
            <a:headEnd/>
            <a:tailEnd/>
          </a:ln>
        </p:spPr>
        <p:txBody>
          <a:bodyPr>
            <a:spAutoFit/>
          </a:bodyPr>
          <a:lstStyle/>
          <a:p>
            <a:pPr>
              <a:spcBef>
                <a:spcPct val="50000"/>
              </a:spcBef>
            </a:pPr>
            <a:r>
              <a:rPr lang="en-AU" sz="1200" b="1" dirty="0"/>
              <a:t>Initial causes</a:t>
            </a:r>
          </a:p>
        </p:txBody>
      </p:sp>
      <p:sp>
        <p:nvSpPr>
          <p:cNvPr id="9" name="Rectangle 57"/>
          <p:cNvSpPr>
            <a:spLocks noChangeArrowheads="1"/>
          </p:cNvSpPr>
          <p:nvPr/>
        </p:nvSpPr>
        <p:spPr bwMode="auto">
          <a:xfrm>
            <a:off x="3851275" y="5930900"/>
            <a:ext cx="300038" cy="280988"/>
          </a:xfrm>
          <a:prstGeom prst="rect">
            <a:avLst/>
          </a:prstGeom>
          <a:solidFill>
            <a:schemeClr val="accent2"/>
          </a:solidFill>
          <a:ln w="9525">
            <a:solidFill>
              <a:schemeClr val="tx1"/>
            </a:solidFill>
            <a:miter lim="800000"/>
            <a:headEnd/>
            <a:tailEnd/>
          </a:ln>
        </p:spPr>
        <p:txBody>
          <a:bodyPr/>
          <a:lstStyle/>
          <a:p>
            <a:endParaRPr lang="en-AU"/>
          </a:p>
        </p:txBody>
      </p:sp>
      <p:sp>
        <p:nvSpPr>
          <p:cNvPr id="10" name="Text Box 13"/>
          <p:cNvSpPr txBox="1">
            <a:spLocks noChangeArrowheads="1"/>
          </p:cNvSpPr>
          <p:nvPr/>
        </p:nvSpPr>
        <p:spPr bwMode="auto">
          <a:xfrm>
            <a:off x="4222750" y="5924550"/>
            <a:ext cx="1728788" cy="274638"/>
          </a:xfrm>
          <a:prstGeom prst="rect">
            <a:avLst/>
          </a:prstGeom>
          <a:noFill/>
          <a:ln w="9525">
            <a:noFill/>
            <a:miter lim="800000"/>
            <a:headEnd/>
            <a:tailEnd/>
          </a:ln>
        </p:spPr>
        <p:txBody>
          <a:bodyPr>
            <a:spAutoFit/>
          </a:bodyPr>
          <a:lstStyle/>
          <a:p>
            <a:pPr>
              <a:spcBef>
                <a:spcPct val="50000"/>
              </a:spcBef>
            </a:pPr>
            <a:r>
              <a:rPr lang="en-AU" sz="1200" b="1" dirty="0"/>
              <a:t>Final causes</a:t>
            </a:r>
          </a:p>
        </p:txBody>
      </p:sp>
    </p:spTree>
    <p:extLst>
      <p:ext uri="{BB962C8B-B14F-4D97-AF65-F5344CB8AC3E}">
        <p14:creationId xmlns:p14="http://schemas.microsoft.com/office/powerpoint/2010/main" val="425164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txBox="1">
            <a:spLocks noChangeArrowheads="1"/>
          </p:cNvSpPr>
          <p:nvPr/>
        </p:nvSpPr>
        <p:spPr bwMode="auto">
          <a:xfrm>
            <a:off x="520700" y="1901825"/>
            <a:ext cx="7862888" cy="3213100"/>
          </a:xfrm>
          <a:prstGeom prst="rect">
            <a:avLst/>
          </a:prstGeom>
          <a:noFill/>
          <a:ln w="9525">
            <a:noFill/>
            <a:miter lim="800000"/>
            <a:headEnd/>
            <a:tailEnd/>
          </a:ln>
        </p:spPr>
        <p:txBody>
          <a:bodyPr lIns="0" tIns="0" rIns="0" bIns="0"/>
          <a:lstStyle/>
          <a:p>
            <a:pPr marL="342900" indent="-342900" eaLnBrk="0" hangingPunct="0">
              <a:spcAft>
                <a:spcPts val="850"/>
              </a:spcAft>
              <a:buFont typeface="Arial" charset="0"/>
              <a:buChar char="•"/>
            </a:pPr>
            <a:r>
              <a:rPr lang="en-AU" dirty="0">
                <a:solidFill>
                  <a:srgbClr val="000000"/>
                </a:solidFill>
              </a:rPr>
              <a:t>Range of costs, such as:</a:t>
            </a:r>
          </a:p>
          <a:p>
            <a:pPr marL="868363" lvl="1" indent="-411163" eaLnBrk="0" hangingPunct="0">
              <a:spcAft>
                <a:spcPts val="850"/>
              </a:spcAft>
              <a:buClr>
                <a:schemeClr val="hlink"/>
              </a:buClr>
              <a:buFont typeface="Arial" charset="0"/>
              <a:buChar char="–"/>
            </a:pPr>
            <a:r>
              <a:rPr lang="en-AU" dirty="0">
                <a:solidFill>
                  <a:srgbClr val="000000"/>
                </a:solidFill>
              </a:rPr>
              <a:t> mortgage insurance </a:t>
            </a:r>
          </a:p>
          <a:p>
            <a:pPr marL="868363" lvl="1" indent="-411163" eaLnBrk="0" hangingPunct="0">
              <a:spcAft>
                <a:spcPts val="850"/>
              </a:spcAft>
              <a:buClr>
                <a:schemeClr val="hlink"/>
              </a:buClr>
              <a:buFont typeface="Arial" charset="0"/>
              <a:buChar char="–"/>
            </a:pPr>
            <a:r>
              <a:rPr lang="en-AU" dirty="0">
                <a:solidFill>
                  <a:srgbClr val="000000"/>
                </a:solidFill>
              </a:rPr>
              <a:t> stamp duty</a:t>
            </a:r>
          </a:p>
          <a:p>
            <a:pPr marL="868363" lvl="1" indent="-411163" eaLnBrk="0" hangingPunct="0">
              <a:spcAft>
                <a:spcPts val="850"/>
              </a:spcAft>
              <a:buClr>
                <a:schemeClr val="hlink"/>
              </a:buClr>
              <a:buFont typeface="Arial" charset="0"/>
              <a:buChar char="–"/>
            </a:pPr>
            <a:r>
              <a:rPr lang="en-AU" dirty="0">
                <a:solidFill>
                  <a:srgbClr val="000000"/>
                </a:solidFill>
              </a:rPr>
              <a:t> </a:t>
            </a:r>
            <a:r>
              <a:rPr lang="en-AU" dirty="0" smtClean="0">
                <a:solidFill>
                  <a:srgbClr val="000000"/>
                </a:solidFill>
              </a:rPr>
              <a:t>solicitor/</a:t>
            </a:r>
            <a:r>
              <a:rPr lang="en-AU" dirty="0" err="1" smtClean="0">
                <a:solidFill>
                  <a:srgbClr val="000000"/>
                </a:solidFill>
              </a:rPr>
              <a:t>conveyancing</a:t>
            </a:r>
            <a:endParaRPr lang="en-AU" dirty="0">
              <a:solidFill>
                <a:srgbClr val="000000"/>
              </a:solidFill>
            </a:endParaRPr>
          </a:p>
          <a:p>
            <a:pPr marL="342900" indent="-342900" eaLnBrk="0" hangingPunct="0">
              <a:spcAft>
                <a:spcPts val="850"/>
              </a:spcAft>
              <a:buFontTx/>
              <a:buChar char="•"/>
            </a:pPr>
            <a:r>
              <a:rPr lang="en-AU" dirty="0">
                <a:solidFill>
                  <a:srgbClr val="000000"/>
                </a:solidFill>
              </a:rPr>
              <a:t>Loan application process</a:t>
            </a:r>
          </a:p>
          <a:p>
            <a:pPr marL="342900" indent="-342900" eaLnBrk="0" hangingPunct="0">
              <a:spcAft>
                <a:spcPts val="850"/>
              </a:spcAft>
              <a:buFontTx/>
              <a:buChar char="•"/>
            </a:pPr>
            <a:r>
              <a:rPr lang="en-AU" dirty="0">
                <a:solidFill>
                  <a:srgbClr val="000000"/>
                </a:solidFill>
              </a:rPr>
              <a:t>Ownership options – ‘joint tenants’ vs ‘tenants in common’</a:t>
            </a:r>
          </a:p>
          <a:p>
            <a:pPr marL="342900" indent="-342900" eaLnBrk="0" hangingPunct="0">
              <a:spcAft>
                <a:spcPts val="850"/>
              </a:spcAft>
              <a:buFontTx/>
              <a:buChar char="•"/>
            </a:pPr>
            <a:r>
              <a:rPr lang="en-AU" dirty="0">
                <a:solidFill>
                  <a:srgbClr val="000000"/>
                </a:solidFill>
              </a:rPr>
              <a:t>The rights and obligations where loan guarantees are provided</a:t>
            </a:r>
          </a:p>
          <a:p>
            <a:pPr marL="342900" indent="-342900" eaLnBrk="0" hangingPunct="0">
              <a:spcAft>
                <a:spcPts val="850"/>
              </a:spcAft>
              <a:buFontTx/>
              <a:buChar char="•"/>
            </a:pPr>
            <a:r>
              <a:rPr lang="en-AU" dirty="0">
                <a:solidFill>
                  <a:srgbClr val="000000"/>
                </a:solidFill>
              </a:rPr>
              <a:t>Mortgage vs offset account</a:t>
            </a:r>
          </a:p>
          <a:p>
            <a:pPr lvl="1" eaLnBrk="0" hangingPunct="0">
              <a:spcAft>
                <a:spcPts val="600"/>
              </a:spcAft>
              <a:buFont typeface="Arial" charset="0"/>
              <a:buNone/>
            </a:pPr>
            <a:endParaRPr lang="en-AU" dirty="0">
              <a:solidFill>
                <a:srgbClr val="000000"/>
              </a:solidFill>
            </a:endParaRPr>
          </a:p>
        </p:txBody>
      </p:sp>
      <p:sp>
        <p:nvSpPr>
          <p:cNvPr id="814083" name="Rectangle 3"/>
          <p:cNvSpPr>
            <a:spLocks noChangeArrowheads="1"/>
          </p:cNvSpPr>
          <p:nvPr/>
        </p:nvSpPr>
        <p:spPr bwMode="auto">
          <a:xfrm>
            <a:off x="423863" y="1292225"/>
            <a:ext cx="3408305" cy="430887"/>
          </a:xfrm>
          <a:prstGeom prst="rect">
            <a:avLst/>
          </a:prstGeom>
          <a:noFill/>
          <a:ln w="9525">
            <a:noFill/>
            <a:miter lim="800000"/>
            <a:headEnd/>
            <a:tailEnd/>
          </a:ln>
        </p:spPr>
        <p:txBody>
          <a:bodyPr wrap="none">
            <a:spAutoFit/>
          </a:bodyPr>
          <a:lstStyle/>
          <a:p>
            <a:r>
              <a:rPr lang="en-US" sz="2200" b="1" dirty="0">
                <a:solidFill>
                  <a:srgbClr val="D86018"/>
                </a:solidFill>
              </a:rPr>
              <a:t>Often don’t understand:</a:t>
            </a:r>
            <a:endParaRPr lang="en-AU" sz="2200" b="1" baseline="30000" dirty="0">
              <a:solidFill>
                <a:srgbClr val="D86018"/>
              </a:solidFill>
            </a:endParaRPr>
          </a:p>
        </p:txBody>
      </p:sp>
      <p:sp>
        <p:nvSpPr>
          <p:cNvPr id="814084" name="Rectangle 5"/>
          <p:cNvSpPr>
            <a:spLocks noChangeArrowheads="1"/>
          </p:cNvSpPr>
          <p:nvPr/>
        </p:nvSpPr>
        <p:spPr bwMode="auto">
          <a:xfrm>
            <a:off x="395288" y="160338"/>
            <a:ext cx="7431087" cy="1079500"/>
          </a:xfrm>
          <a:prstGeom prst="rect">
            <a:avLst/>
          </a:prstGeom>
          <a:noFill/>
          <a:ln w="9525">
            <a:noFill/>
            <a:miter lim="800000"/>
            <a:headEnd/>
            <a:tailEnd/>
          </a:ln>
        </p:spPr>
        <p:txBody>
          <a:bodyPr anchor="ctr"/>
          <a:lstStyle/>
          <a:p>
            <a:pPr eaLnBrk="0" hangingPunct="0"/>
            <a:r>
              <a:rPr lang="en-AU" sz="2800" b="1" dirty="0">
                <a:solidFill>
                  <a:srgbClr val="717278"/>
                </a:solidFill>
                <a:cs typeface="Arial" charset="0"/>
              </a:rPr>
              <a:t>Common new borrower mistakes</a:t>
            </a:r>
            <a:endParaRPr lang="en-AU" sz="2800" b="1" dirty="0">
              <a:solidFill>
                <a:srgbClr val="717278"/>
              </a:solidFill>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3">
      <a:dk1>
        <a:srgbClr val="1C1C1C"/>
      </a:dk1>
      <a:lt1>
        <a:srgbClr val="FFFFFF"/>
      </a:lt1>
      <a:dk2>
        <a:srgbClr val="5F5F5F"/>
      </a:dk2>
      <a:lt2>
        <a:srgbClr val="969696"/>
      </a:lt2>
      <a:accent1>
        <a:srgbClr val="FCA904"/>
      </a:accent1>
      <a:accent2>
        <a:srgbClr val="B2B2B2"/>
      </a:accent2>
      <a:accent3>
        <a:srgbClr val="FFFFFF"/>
      </a:accent3>
      <a:accent4>
        <a:srgbClr val="161616"/>
      </a:accent4>
      <a:accent5>
        <a:srgbClr val="FDD1AA"/>
      </a:accent5>
      <a:accent6>
        <a:srgbClr val="A1A1A1"/>
      </a:accent6>
      <a:hlink>
        <a:srgbClr val="003366"/>
      </a:hlink>
      <a:folHlink>
        <a:srgbClr val="4D4D4D"/>
      </a:folHlink>
    </a:clrScheme>
    <a:fontScheme name="Blank Presentation">
      <a:majorFont>
        <a:latin typeface="MLCHeadline"/>
        <a:ea typeface="ＭＳ Ｐゴシック"/>
        <a:cs typeface=""/>
      </a:majorFont>
      <a:minorFont>
        <a:latin typeface="MLC Body Copy"/>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1C1C1C"/>
        </a:dk1>
        <a:lt1>
          <a:srgbClr val="FFFFFF"/>
        </a:lt1>
        <a:dk2>
          <a:srgbClr val="5F5F5F"/>
        </a:dk2>
        <a:lt2>
          <a:srgbClr val="969696"/>
        </a:lt2>
        <a:accent1>
          <a:srgbClr val="FCA904"/>
        </a:accent1>
        <a:accent2>
          <a:srgbClr val="B2B2B2"/>
        </a:accent2>
        <a:accent3>
          <a:srgbClr val="FFFFFF"/>
        </a:accent3>
        <a:accent4>
          <a:srgbClr val="161616"/>
        </a:accent4>
        <a:accent5>
          <a:srgbClr val="FDD1AA"/>
        </a:accent5>
        <a:accent6>
          <a:srgbClr val="A1A1A1"/>
        </a:accent6>
        <a:hlink>
          <a:srgbClr val="0033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LC_Feb08">
  <a:themeElements>
    <a:clrScheme name="MLC_Feb08 1">
      <a:dk1>
        <a:srgbClr val="000000"/>
      </a:dk1>
      <a:lt1>
        <a:srgbClr val="FFFFFF"/>
      </a:lt1>
      <a:dk2>
        <a:srgbClr val="8C8E8E"/>
      </a:dk2>
      <a:lt2>
        <a:srgbClr val="052D56"/>
      </a:lt2>
      <a:accent1>
        <a:srgbClr val="E17200"/>
      </a:accent1>
      <a:accent2>
        <a:srgbClr val="DC241F"/>
      </a:accent2>
      <a:accent3>
        <a:srgbClr val="FFFFFF"/>
      </a:accent3>
      <a:accent4>
        <a:srgbClr val="000000"/>
      </a:accent4>
      <a:accent5>
        <a:srgbClr val="EEBCAA"/>
      </a:accent5>
      <a:accent6>
        <a:srgbClr val="C7201B"/>
      </a:accent6>
      <a:hlink>
        <a:srgbClr val="0033CC"/>
      </a:hlink>
      <a:folHlink>
        <a:srgbClr val="99CC00"/>
      </a:folHlink>
    </a:clrScheme>
    <a:fontScheme name="3_MLC_Feb08">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LC_Feb08 1">
        <a:dk1>
          <a:srgbClr val="000000"/>
        </a:dk1>
        <a:lt1>
          <a:srgbClr val="FFFFFF"/>
        </a:lt1>
        <a:dk2>
          <a:srgbClr val="8C8E8E"/>
        </a:dk2>
        <a:lt2>
          <a:srgbClr val="052D56"/>
        </a:lt2>
        <a:accent1>
          <a:srgbClr val="E17200"/>
        </a:accent1>
        <a:accent2>
          <a:srgbClr val="DC241F"/>
        </a:accent2>
        <a:accent3>
          <a:srgbClr val="FFFFFF"/>
        </a:accent3>
        <a:accent4>
          <a:srgbClr val="000000"/>
        </a:accent4>
        <a:accent5>
          <a:srgbClr val="EEBCAA"/>
        </a:accent5>
        <a:accent6>
          <a:srgbClr val="C7201B"/>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5.xml><?xml version="1.0" encoding="utf-8"?>
<a:theme xmlns:a="http://schemas.openxmlformats.org/drawingml/2006/main" name="2_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6.xml><?xml version="1.0" encoding="utf-8"?>
<a:theme xmlns:a="http://schemas.openxmlformats.org/drawingml/2006/main" name="3_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7.xml><?xml version="1.0" encoding="utf-8"?>
<a:theme xmlns:a="http://schemas.openxmlformats.org/drawingml/2006/main" name="4_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8.xml><?xml version="1.0" encoding="utf-8"?>
<a:theme xmlns:a="http://schemas.openxmlformats.org/drawingml/2006/main" name="5_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9.xml><?xml version="1.0" encoding="utf-8"?>
<a:theme xmlns:a="http://schemas.openxmlformats.org/drawingml/2006/main" name="6_Master_Premium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docProps/app.xml><?xml version="1.0" encoding="utf-8"?>
<Properties xmlns="http://schemas.openxmlformats.org/officeDocument/2006/extended-properties" xmlns:vt="http://schemas.openxmlformats.org/officeDocument/2006/docPropsVTypes">
  <Template>Master_Premium_MLC</Template>
  <TotalTime>7445</TotalTime>
  <Words>8816</Words>
  <Application>Microsoft Office PowerPoint</Application>
  <PresentationFormat>On-screen Show (4:3)</PresentationFormat>
  <Paragraphs>1056</Paragraphs>
  <Slides>69</Slides>
  <Notes>69</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69</vt:i4>
      </vt:variant>
    </vt:vector>
  </HeadingPairs>
  <TitlesOfParts>
    <vt:vector size="79" baseType="lpstr">
      <vt:lpstr>Master_Premium_MLC</vt:lpstr>
      <vt:lpstr>Blank Presentation</vt:lpstr>
      <vt:lpstr>3_MLC_Feb08</vt:lpstr>
      <vt:lpstr>1_Master_Premium_MLC</vt:lpstr>
      <vt:lpstr>2_Master_Premium_MLC</vt:lpstr>
      <vt:lpstr>3_Master_Premium_MLC</vt:lpstr>
      <vt:lpstr>4_Master_Premium_MLC</vt:lpstr>
      <vt:lpstr>5_Master_Premium_MLC</vt:lpstr>
      <vt:lpstr>6_Master_Premium_MLC</vt:lpstr>
      <vt:lpstr>Chart</vt:lpstr>
      <vt:lpstr>PowerPoint Presentation</vt:lpstr>
      <vt:lpstr>PowerPoint Presentation</vt:lpstr>
      <vt:lpstr>PowerPoint Presentation</vt:lpstr>
      <vt:lpstr>Types of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Debt consolidation</vt:lpstr>
      <vt:lpstr>Debt consolidation</vt:lpstr>
      <vt:lpstr>Debt consolidation</vt:lpstr>
      <vt:lpstr>Use emergency cash more effectively</vt:lpstr>
      <vt:lpstr>PowerPoint Presentation</vt:lpstr>
      <vt:lpstr>PowerPoint Presentation</vt:lpstr>
      <vt:lpstr>Use cashflow more effectively</vt:lpstr>
      <vt:lpstr>Use cashflow more effectively</vt:lpstr>
      <vt:lpstr>Use cashflow more effectively</vt:lpstr>
      <vt:lpstr>PowerPoint Presentation</vt:lpstr>
      <vt:lpstr>Borrowing to build wealth</vt:lpstr>
      <vt:lpstr>Borrowing to build wealth</vt:lpstr>
      <vt:lpstr>PowerPoint Presentation</vt:lpstr>
      <vt:lpstr>Borrowing to build wealth</vt:lpstr>
      <vt:lpstr>Borrowing to build wealth</vt:lpstr>
      <vt:lpstr>Borrowing to build wealth</vt:lpstr>
      <vt:lpstr>PowerPoint Presentation</vt:lpstr>
      <vt:lpstr>PowerPoint Presentation</vt:lpstr>
      <vt:lpstr>PowerPoint Presentation</vt:lpstr>
      <vt:lpstr>PowerPoint Presentation</vt:lpstr>
      <vt:lpstr>Transform your debts</vt:lpstr>
      <vt:lpstr>Transform your debts</vt:lpstr>
      <vt:lpstr>Transform your debts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do when gearing as a couple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Australia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Maryanne Macri</dc:creator>
  <cp:lastModifiedBy>Scott Brown</cp:lastModifiedBy>
  <cp:revision>281</cp:revision>
  <cp:lastPrinted>2017-06-26T05:14:32Z</cp:lastPrinted>
  <dcterms:created xsi:type="dcterms:W3CDTF">2014-06-06T02:15:43Z</dcterms:created>
  <dcterms:modified xsi:type="dcterms:W3CDTF">2017-11-08T05:51:21Z</dcterms:modified>
</cp:coreProperties>
</file>